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8229600" cy="14630400"/>
  <p:embeddedFontLst>
    <p:embeddedFont>
      <p:font typeface="Alexandria" panose="020B0604020202020204" charset="-78"/>
      <p:regular r:id="rId8"/>
    </p:embeddedFont>
    <p:embeddedFont>
      <p:font typeface="Nobile" panose="020B0604020202020204" charset="0"/>
      <p:regular r:id="rId9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7" d="100"/>
          <a:sy n="57" d="100"/>
        </p:scale>
        <p:origin x="560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06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F2F2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F2F2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F2F2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F2F2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F2F2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7488" y="425172"/>
            <a:ext cx="4919424" cy="737913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93790" y="1059775"/>
            <a:ext cx="7556421" cy="2934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700"/>
              </a:lnSpc>
              <a:buNone/>
            </a:pPr>
            <a:r>
              <a:rPr lang="en-US" sz="6150" b="1" u="sng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Вибір зовнішніх юридичних консультантів</a:t>
            </a:r>
            <a:endParaRPr lang="en-US" sz="6150" dirty="0"/>
          </a:p>
        </p:txBody>
      </p:sp>
      <p:sp>
        <p:nvSpPr>
          <p:cNvPr id="5" name="Text 1"/>
          <p:cNvSpPr/>
          <p:nvPr/>
        </p:nvSpPr>
        <p:spPr>
          <a:xfrm>
            <a:off x="793790" y="4334589"/>
            <a:ext cx="7556421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Ключові аспекти вибору та співпраці з зовнішніми юристами для інхаусів.</a:t>
            </a:r>
            <a:endParaRPr lang="en-US" sz="44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06780"/>
            <a:ext cx="116745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u="sng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Для чого залучаємо зовнішніх юристів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069187"/>
            <a:ext cx="3005495" cy="185749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2101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Due Diligence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700588"/>
            <a:ext cx="3005495" cy="1771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Комплексна перевірка перед угодами та мінімізація юридичних ризиків</a:t>
            </a:r>
            <a:endParaRPr lang="en-US" sz="22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446" y="2069187"/>
            <a:ext cx="3005614" cy="185749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39446" y="4210169"/>
            <a:ext cx="3005614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Спори</a:t>
            </a:r>
            <a:endParaRPr lang="en-US" sz="2650" dirty="0"/>
          </a:p>
        </p:txBody>
      </p:sp>
      <p:sp>
        <p:nvSpPr>
          <p:cNvPr id="8" name="Text 4"/>
          <p:cNvSpPr/>
          <p:nvPr/>
        </p:nvSpPr>
        <p:spPr>
          <a:xfrm>
            <a:off x="4139446" y="4771549"/>
            <a:ext cx="3005614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Юридична підтримка у конфліктах та представництво інтересів компанії</a:t>
            </a:r>
            <a:endParaRPr lang="en-US" sz="22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21" y="2069187"/>
            <a:ext cx="3005614" cy="185749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85221" y="4210169"/>
            <a:ext cx="3005614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Фінансування</a:t>
            </a:r>
            <a:endParaRPr lang="en-US" sz="2650" dirty="0"/>
          </a:p>
        </p:txBody>
      </p:sp>
      <p:sp>
        <p:nvSpPr>
          <p:cNvPr id="11" name="Text 6"/>
          <p:cNvSpPr/>
          <p:nvPr/>
        </p:nvSpPr>
        <p:spPr>
          <a:xfrm>
            <a:off x="7485221" y="4771549"/>
            <a:ext cx="3005614" cy="2125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Супровід договорів з обох сторін та забезпечення правової безпеки фінансових транзакцій</a:t>
            </a:r>
            <a:endParaRPr lang="en-US" sz="22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0997" y="2069187"/>
            <a:ext cx="3005614" cy="185749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830997" y="4210169"/>
            <a:ext cx="3005614" cy="850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Закордонні юрисдикції</a:t>
            </a:r>
            <a:endParaRPr lang="en-US" sz="2650" dirty="0"/>
          </a:p>
        </p:txBody>
      </p:sp>
      <p:sp>
        <p:nvSpPr>
          <p:cNvPr id="14" name="Text 8"/>
          <p:cNvSpPr/>
          <p:nvPr/>
        </p:nvSpPr>
        <p:spPr>
          <a:xfrm>
            <a:off x="10830997" y="5196840"/>
            <a:ext cx="3005614" cy="2125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Підтримка у міжнародних питаннях та юридичний супровід для бізнесу за кордоном</a:t>
            </a:r>
            <a:endParaRPr lang="en-US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7956" y="619125"/>
            <a:ext cx="5628918" cy="703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u="sng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Загальні підходи</a:t>
            </a:r>
            <a:r>
              <a:rPr lang="en-US" sz="44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 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56" y="1773079"/>
            <a:ext cx="3010376" cy="186047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87956" y="3914894"/>
            <a:ext cx="3010376" cy="4221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1. </a:t>
            </a:r>
            <a:r>
              <a:rPr lang="en-US" sz="2650" b="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Тендер</a:t>
            </a:r>
            <a:endParaRPr lang="en-US" sz="2650" dirty="0"/>
          </a:p>
        </p:txBody>
      </p:sp>
      <p:sp>
        <p:nvSpPr>
          <p:cNvPr id="5" name="Text 2"/>
          <p:cNvSpPr/>
          <p:nvPr/>
        </p:nvSpPr>
        <p:spPr>
          <a:xfrm>
            <a:off x="787956" y="4472107"/>
            <a:ext cx="3010376" cy="27017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Залучайте мінімум 3 юридичні компанії для порівняння кваліфікації, підходів та цінових пропозицій.</a:t>
            </a:r>
            <a:endParaRPr lang="en-US" sz="22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993" y="1773079"/>
            <a:ext cx="3010376" cy="186047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35993" y="3914894"/>
            <a:ext cx="3010376" cy="4221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2. </a:t>
            </a:r>
            <a:r>
              <a:rPr lang="en-US" sz="2650" b="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Фіксувати CAP</a:t>
            </a:r>
            <a:endParaRPr lang="en-US" sz="2650" dirty="0"/>
          </a:p>
        </p:txBody>
      </p:sp>
      <p:sp>
        <p:nvSpPr>
          <p:cNvPr id="8" name="Text 4"/>
          <p:cNvSpPr/>
          <p:nvPr/>
        </p:nvSpPr>
        <p:spPr>
          <a:xfrm>
            <a:off x="4135993" y="4472107"/>
            <a:ext cx="3010376" cy="27017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Розбивайте проект на етапи з фіксованою ціною, щоб уникнути неочікуваних витрат.</a:t>
            </a:r>
            <a:endParaRPr lang="en-US" sz="22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4031" y="1773079"/>
            <a:ext cx="3010376" cy="186047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84031" y="3914894"/>
            <a:ext cx="3010376" cy="4221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3. </a:t>
            </a:r>
            <a:r>
              <a:rPr lang="en-US" sz="2650" b="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Торгуватися</a:t>
            </a:r>
            <a:endParaRPr lang="en-US" sz="2650" dirty="0"/>
          </a:p>
        </p:txBody>
      </p:sp>
      <p:sp>
        <p:nvSpPr>
          <p:cNvPr id="11" name="Text 6"/>
          <p:cNvSpPr/>
          <p:nvPr/>
        </p:nvSpPr>
        <p:spPr>
          <a:xfrm>
            <a:off x="7484031" y="4472107"/>
            <a:ext cx="3010376" cy="27017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Обговорюйте умови співпраці та ставки, шукайте компроміси для отримання найвигіднішої пропозиції.</a:t>
            </a:r>
            <a:endParaRPr lang="en-US" sz="22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2068" y="1773079"/>
            <a:ext cx="3010376" cy="186047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832068" y="3914894"/>
            <a:ext cx="3010376" cy="4221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4. </a:t>
            </a:r>
            <a:r>
              <a:rPr lang="en-US" sz="2650" b="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Контроль</a:t>
            </a:r>
            <a:endParaRPr lang="en-US" sz="2650" dirty="0"/>
          </a:p>
        </p:txBody>
      </p:sp>
      <p:sp>
        <p:nvSpPr>
          <p:cNvPr id="14" name="Text 8"/>
          <p:cNvSpPr/>
          <p:nvPr/>
        </p:nvSpPr>
        <p:spPr>
          <a:xfrm>
            <a:off x="10832068" y="4472107"/>
            <a:ext cx="3010376" cy="3152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Слідкуйте за дотриманням термінів, виконанням етапів роботи та обґрунтованістю витрат.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74859"/>
            <a:ext cx="6651903" cy="510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00" b="1" u="sng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Критерії вибору консультантів</a:t>
            </a:r>
            <a:endParaRPr lang="en-US" sz="32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688" y="3933230"/>
            <a:ext cx="7043023" cy="704302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731" y="6228755"/>
            <a:ext cx="344448" cy="43053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3688" y="3933230"/>
            <a:ext cx="7043023" cy="7043023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195" y="4842272"/>
            <a:ext cx="344448" cy="344448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3688" y="3933230"/>
            <a:ext cx="7043023" cy="7043023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3519" y="4842272"/>
            <a:ext cx="344448" cy="344448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3688" y="3933230"/>
            <a:ext cx="7043023" cy="7043023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2983" y="6228755"/>
            <a:ext cx="344448" cy="430530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793790" y="3686413"/>
            <a:ext cx="3031093" cy="3827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b="1" u="sng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Довіра</a:t>
            </a:r>
            <a:endParaRPr lang="en-US" sz="2400" dirty="0"/>
          </a:p>
        </p:txBody>
      </p:sp>
      <p:sp>
        <p:nvSpPr>
          <p:cNvPr id="12" name="Text 2"/>
          <p:cNvSpPr/>
          <p:nvPr/>
        </p:nvSpPr>
        <p:spPr>
          <a:xfrm>
            <a:off x="793790" y="4191595"/>
            <a:ext cx="3031093" cy="637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Обирайте юристів, яким довіряєте</a:t>
            </a:r>
            <a:endParaRPr lang="en-US" sz="2000" dirty="0"/>
          </a:p>
        </p:txBody>
      </p:sp>
      <p:sp>
        <p:nvSpPr>
          <p:cNvPr id="13" name="Text 3"/>
          <p:cNvSpPr/>
          <p:nvPr/>
        </p:nvSpPr>
        <p:spPr>
          <a:xfrm>
            <a:off x="4130993" y="1693426"/>
            <a:ext cx="3031093" cy="4081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endParaRPr lang="en-US" sz="2000" dirty="0"/>
          </a:p>
        </p:txBody>
      </p:sp>
      <p:sp>
        <p:nvSpPr>
          <p:cNvPr id="14" name="Text 4"/>
          <p:cNvSpPr/>
          <p:nvPr/>
        </p:nvSpPr>
        <p:spPr>
          <a:xfrm>
            <a:off x="4130993" y="2223968"/>
            <a:ext cx="3031093" cy="3827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b="1" u="sng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Досвід</a:t>
            </a:r>
            <a:endParaRPr lang="en-US" sz="2400" dirty="0"/>
          </a:p>
        </p:txBody>
      </p:sp>
      <p:sp>
        <p:nvSpPr>
          <p:cNvPr id="15" name="Text 5"/>
          <p:cNvSpPr/>
          <p:nvPr/>
        </p:nvSpPr>
        <p:spPr>
          <a:xfrm>
            <a:off x="4130993" y="2729151"/>
            <a:ext cx="3031093" cy="956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Довіряйте своєму досвіду та професійному відчуттю</a:t>
            </a:r>
            <a:endParaRPr lang="en-US" sz="2000" dirty="0"/>
          </a:p>
        </p:txBody>
      </p:sp>
      <p:sp>
        <p:nvSpPr>
          <p:cNvPr id="16" name="Text 6"/>
          <p:cNvSpPr/>
          <p:nvPr/>
        </p:nvSpPr>
        <p:spPr>
          <a:xfrm>
            <a:off x="7468195" y="2542818"/>
            <a:ext cx="3031093" cy="3827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b="1" u="sng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Репутація</a:t>
            </a:r>
            <a:endParaRPr lang="en-US" sz="2400" dirty="0"/>
          </a:p>
        </p:txBody>
      </p:sp>
      <p:sp>
        <p:nvSpPr>
          <p:cNvPr id="17" name="Text 7"/>
          <p:cNvSpPr/>
          <p:nvPr/>
        </p:nvSpPr>
        <p:spPr>
          <a:xfrm>
            <a:off x="7468195" y="3048000"/>
            <a:ext cx="3031093" cy="637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Зважайте на відгуки інших колег по ринку</a:t>
            </a:r>
            <a:endParaRPr lang="en-US" sz="2000" dirty="0"/>
          </a:p>
        </p:txBody>
      </p:sp>
      <p:sp>
        <p:nvSpPr>
          <p:cNvPr id="18" name="Text 8"/>
          <p:cNvSpPr/>
          <p:nvPr/>
        </p:nvSpPr>
        <p:spPr>
          <a:xfrm>
            <a:off x="10805398" y="3367564"/>
            <a:ext cx="3031212" cy="3827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b="1" u="sng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Комунікація</a:t>
            </a:r>
            <a:endParaRPr lang="en-US" sz="2400" dirty="0"/>
          </a:p>
        </p:txBody>
      </p:sp>
      <p:sp>
        <p:nvSpPr>
          <p:cNvPr id="19" name="Text 9"/>
          <p:cNvSpPr/>
          <p:nvPr/>
        </p:nvSpPr>
        <p:spPr>
          <a:xfrm>
            <a:off x="10805398" y="3872746"/>
            <a:ext cx="3031212" cy="956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Спілкування завжди допомагає зробити найкращий вибір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141" y="1309092"/>
            <a:ext cx="4573759" cy="483045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15685" y="1021556"/>
            <a:ext cx="4600932" cy="5750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endParaRPr lang="en-US" sz="3600" dirty="0"/>
          </a:p>
        </p:txBody>
      </p:sp>
      <p:sp>
        <p:nvSpPr>
          <p:cNvPr id="5" name="Text 1"/>
          <p:cNvSpPr/>
          <p:nvPr/>
        </p:nvSpPr>
        <p:spPr>
          <a:xfrm>
            <a:off x="991672" y="2148602"/>
            <a:ext cx="7436644" cy="1839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8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Вдалий вибір юридичних консультантів - це допомога інхаус-юристу, яка забезпечує максимальну ефективність правового супроводу вашого бізнесу.</a:t>
            </a:r>
            <a:endParaRPr lang="en-US" sz="2850" dirty="0"/>
          </a:p>
        </p:txBody>
      </p:sp>
      <p:sp>
        <p:nvSpPr>
          <p:cNvPr id="6" name="Shape 2"/>
          <p:cNvSpPr/>
          <p:nvPr/>
        </p:nvSpPr>
        <p:spPr>
          <a:xfrm>
            <a:off x="715685" y="1872615"/>
            <a:ext cx="22860" cy="2391728"/>
          </a:xfrm>
          <a:prstGeom prst="rect">
            <a:avLst/>
          </a:prstGeom>
          <a:solidFill>
            <a:srgbClr val="1B54DA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7" name="Text 3"/>
          <p:cNvSpPr/>
          <p:nvPr/>
        </p:nvSpPr>
        <p:spPr>
          <a:xfrm>
            <a:off x="4747617" y="4540329"/>
            <a:ext cx="3680698" cy="4599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600"/>
              </a:lnSpc>
              <a:buNone/>
            </a:pPr>
            <a:r>
              <a:rPr lang="en-US" sz="28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Анна Лазуренко</a:t>
            </a:r>
            <a:endParaRPr lang="en-US" sz="2850" dirty="0"/>
          </a:p>
        </p:txBody>
      </p:sp>
      <p:sp>
        <p:nvSpPr>
          <p:cNvPr id="8" name="Text 4"/>
          <p:cNvSpPr/>
          <p:nvPr/>
        </p:nvSpPr>
        <p:spPr>
          <a:xfrm>
            <a:off x="2842379" y="5276255"/>
            <a:ext cx="5585936" cy="4599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600"/>
              </a:lnSpc>
              <a:buNone/>
            </a:pPr>
            <a:r>
              <a:rPr lang="en-US" sz="28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Директор з юридичних питань</a:t>
            </a:r>
            <a:endParaRPr lang="en-US" sz="2850" dirty="0"/>
          </a:p>
        </p:txBody>
      </p:sp>
      <p:sp>
        <p:nvSpPr>
          <p:cNvPr id="9" name="Text 5"/>
          <p:cNvSpPr/>
          <p:nvPr/>
        </p:nvSpPr>
        <p:spPr>
          <a:xfrm>
            <a:off x="4747617" y="6012180"/>
            <a:ext cx="3680698" cy="4599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600"/>
              </a:lnSpc>
              <a:buNone/>
            </a:pPr>
            <a:r>
              <a:rPr lang="en-US" sz="28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ТОВ СП "НІБУЛОН"</a:t>
            </a:r>
            <a:endParaRPr lang="en-US" sz="2850" dirty="0"/>
          </a:p>
        </p:txBody>
      </p:sp>
      <p:sp>
        <p:nvSpPr>
          <p:cNvPr id="10" name="Text 6"/>
          <p:cNvSpPr/>
          <p:nvPr/>
        </p:nvSpPr>
        <p:spPr>
          <a:xfrm>
            <a:off x="4747617" y="6748105"/>
            <a:ext cx="3680698" cy="4599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600"/>
              </a:lnSpc>
              <a:buNone/>
            </a:pPr>
            <a:r>
              <a:rPr lang="en-US" sz="28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2025</a:t>
            </a:r>
            <a:endParaRPr lang="en-US" sz="2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197</Words>
  <Application>Microsoft Office PowerPoint</Application>
  <PresentationFormat>Произвольный</PresentationFormat>
  <Paragraphs>39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Alexandria</vt:lpstr>
      <vt:lpstr>Nobile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Лазуренко Анна Анатоліївна</cp:lastModifiedBy>
  <cp:revision>2</cp:revision>
  <dcterms:created xsi:type="dcterms:W3CDTF">2025-03-20T22:03:13Z</dcterms:created>
  <dcterms:modified xsi:type="dcterms:W3CDTF">2025-03-20T22:04:26Z</dcterms:modified>
</cp:coreProperties>
</file>