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744" r:id="rId2"/>
  </p:sldMasterIdLst>
  <p:notesMasterIdLst>
    <p:notesMasterId r:id="rId34"/>
  </p:notesMasterIdLst>
  <p:sldIdLst>
    <p:sldId id="282" r:id="rId3"/>
    <p:sldId id="654" r:id="rId4"/>
    <p:sldId id="687" r:id="rId5"/>
    <p:sldId id="656" r:id="rId6"/>
    <p:sldId id="683" r:id="rId7"/>
    <p:sldId id="685" r:id="rId8"/>
    <p:sldId id="684" r:id="rId9"/>
    <p:sldId id="686" r:id="rId10"/>
    <p:sldId id="659" r:id="rId11"/>
    <p:sldId id="655" r:id="rId12"/>
    <p:sldId id="662" r:id="rId13"/>
    <p:sldId id="663" r:id="rId14"/>
    <p:sldId id="670" r:id="rId15"/>
    <p:sldId id="678" r:id="rId16"/>
    <p:sldId id="666" r:id="rId17"/>
    <p:sldId id="677" r:id="rId18"/>
    <p:sldId id="667" r:id="rId19"/>
    <p:sldId id="679" r:id="rId20"/>
    <p:sldId id="657" r:id="rId21"/>
    <p:sldId id="671" r:id="rId22"/>
    <p:sldId id="680" r:id="rId23"/>
    <p:sldId id="661" r:id="rId24"/>
    <p:sldId id="658" r:id="rId25"/>
    <p:sldId id="660" r:id="rId26"/>
    <p:sldId id="674" r:id="rId27"/>
    <p:sldId id="669" r:id="rId28"/>
    <p:sldId id="664" r:id="rId29"/>
    <p:sldId id="668" r:id="rId30"/>
    <p:sldId id="653" r:id="rId31"/>
    <p:sldId id="682" r:id="rId32"/>
    <p:sldId id="278" r:id="rId33"/>
  </p:sldIdLst>
  <p:sldSz cx="12192000" cy="6858000"/>
  <p:notesSz cx="6735763" cy="98663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озділ за промовчанням" id="{84DB9943-8836-4255-803F-F3B35C5757EB}">
          <p14:sldIdLst>
            <p14:sldId id="282"/>
            <p14:sldId id="654"/>
            <p14:sldId id="687"/>
            <p14:sldId id="656"/>
            <p14:sldId id="683"/>
            <p14:sldId id="685"/>
            <p14:sldId id="684"/>
            <p14:sldId id="686"/>
            <p14:sldId id="659"/>
            <p14:sldId id="655"/>
            <p14:sldId id="662"/>
            <p14:sldId id="663"/>
            <p14:sldId id="670"/>
            <p14:sldId id="678"/>
            <p14:sldId id="666"/>
            <p14:sldId id="677"/>
            <p14:sldId id="667"/>
            <p14:sldId id="679"/>
            <p14:sldId id="657"/>
            <p14:sldId id="671"/>
            <p14:sldId id="680"/>
            <p14:sldId id="661"/>
            <p14:sldId id="658"/>
            <p14:sldId id="660"/>
            <p14:sldId id="674"/>
            <p14:sldId id="669"/>
            <p14:sldId id="664"/>
            <p14:sldId id="668"/>
            <p14:sldId id="653"/>
            <p14:sldId id="682"/>
            <p14:sldId id="278"/>
          </p14:sldIdLst>
        </p14:section>
        <p14:section name="Розділ без заголовка" id="{F2D1D1FF-07DC-470D-AE1E-F97B42D7224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800"/>
    <a:srgbClr val="38B6AB"/>
    <a:srgbClr val="002949"/>
    <a:srgbClr val="002060"/>
    <a:srgbClr val="004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2611" autoAdjust="0"/>
    <p:restoredTop sz="94660"/>
  </p:normalViewPr>
  <p:slideViewPr>
    <p:cSldViewPr snapToGrid="0">
      <p:cViewPr varScale="1">
        <p:scale>
          <a:sx n="103" d="100"/>
          <a:sy n="103" d="100"/>
        </p:scale>
        <p:origin x="138" y="3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2" y="1"/>
            <a:ext cx="2918830" cy="495029"/>
          </a:xfrm>
          <a:prstGeom prst="rect">
            <a:avLst/>
          </a:prstGeom>
        </p:spPr>
        <p:txBody>
          <a:bodyPr vert="horz" lIns="90749" tIns="45374" rIns="90749" bIns="45374" rtlCol="0"/>
          <a:lstStyle>
            <a:lvl1pPr algn="l">
              <a:defRPr sz="1200"/>
            </a:lvl1pPr>
          </a:lstStyle>
          <a:p>
            <a:endParaRPr lang="uk-UA"/>
          </a:p>
        </p:txBody>
      </p:sp>
      <p:sp>
        <p:nvSpPr>
          <p:cNvPr id="3" name="Місце для дати 2"/>
          <p:cNvSpPr>
            <a:spLocks noGrp="1"/>
          </p:cNvSpPr>
          <p:nvPr>
            <p:ph type="dt" idx="1"/>
          </p:nvPr>
        </p:nvSpPr>
        <p:spPr>
          <a:xfrm>
            <a:off x="3815376" y="1"/>
            <a:ext cx="2918830" cy="495029"/>
          </a:xfrm>
          <a:prstGeom prst="rect">
            <a:avLst/>
          </a:prstGeom>
        </p:spPr>
        <p:txBody>
          <a:bodyPr vert="horz" lIns="90749" tIns="45374" rIns="90749" bIns="45374" rtlCol="0"/>
          <a:lstStyle>
            <a:lvl1pPr algn="r">
              <a:defRPr sz="1200"/>
            </a:lvl1pPr>
          </a:lstStyle>
          <a:p>
            <a:fld id="{98B5334B-90D4-4841-96A6-92467B66B432}" type="datetimeFigureOut">
              <a:rPr lang="uk-UA" smtClean="0"/>
              <a:pPr/>
              <a:t>21.03.2025</a:t>
            </a:fld>
            <a:endParaRPr lang="uk-UA"/>
          </a:p>
        </p:txBody>
      </p:sp>
      <p:sp>
        <p:nvSpPr>
          <p:cNvPr id="4" name="Місце для зображення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749" tIns="45374" rIns="90749" bIns="45374" rtlCol="0" anchor="ctr"/>
          <a:lstStyle/>
          <a:p>
            <a:endParaRPr lang="uk-UA"/>
          </a:p>
        </p:txBody>
      </p:sp>
      <p:sp>
        <p:nvSpPr>
          <p:cNvPr id="5" name="Місце для нотаток 4"/>
          <p:cNvSpPr>
            <a:spLocks noGrp="1"/>
          </p:cNvSpPr>
          <p:nvPr>
            <p:ph type="body" sz="quarter" idx="3"/>
          </p:nvPr>
        </p:nvSpPr>
        <p:spPr>
          <a:xfrm>
            <a:off x="673577" y="4748164"/>
            <a:ext cx="5388610" cy="3884861"/>
          </a:xfrm>
          <a:prstGeom prst="rect">
            <a:avLst/>
          </a:prstGeom>
        </p:spPr>
        <p:txBody>
          <a:bodyPr vert="horz" lIns="90749" tIns="45374" rIns="90749" bIns="45374" rtlCol="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2" y="9371286"/>
            <a:ext cx="2918830" cy="495028"/>
          </a:xfrm>
          <a:prstGeom prst="rect">
            <a:avLst/>
          </a:prstGeom>
        </p:spPr>
        <p:txBody>
          <a:bodyPr vert="horz" lIns="90749" tIns="45374" rIns="90749" bIns="45374"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15376" y="9371286"/>
            <a:ext cx="2918830" cy="495028"/>
          </a:xfrm>
          <a:prstGeom prst="rect">
            <a:avLst/>
          </a:prstGeom>
        </p:spPr>
        <p:txBody>
          <a:bodyPr vert="horz" lIns="90749" tIns="45374" rIns="90749" bIns="45374" rtlCol="0" anchor="b"/>
          <a:lstStyle>
            <a:lvl1pPr algn="r">
              <a:defRPr sz="1200"/>
            </a:lvl1pPr>
          </a:lstStyle>
          <a:p>
            <a:fld id="{F3350FFF-9B77-4C11-9252-88F01EFB58DD}" type="slidenum">
              <a:rPr lang="uk-UA" smtClean="0"/>
              <a:pPr/>
              <a:t>‹№›</a:t>
            </a:fld>
            <a:endParaRPr lang="uk-UA"/>
          </a:p>
        </p:txBody>
      </p:sp>
    </p:spTree>
    <p:extLst>
      <p:ext uri="{BB962C8B-B14F-4D97-AF65-F5344CB8AC3E}">
        <p14:creationId xmlns:p14="http://schemas.microsoft.com/office/powerpoint/2010/main" val="2110158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F3350FFF-9B77-4C11-9252-88F01EFB58DD}" type="slidenum">
              <a:rPr lang="uk-UA" smtClean="0"/>
              <a:pPr/>
              <a:t>1</a:t>
            </a:fld>
            <a:endParaRPr lang="uk-UA"/>
          </a:p>
        </p:txBody>
      </p:sp>
    </p:spTree>
    <p:extLst>
      <p:ext uri="{BB962C8B-B14F-4D97-AF65-F5344CB8AC3E}">
        <p14:creationId xmlns:p14="http://schemas.microsoft.com/office/powerpoint/2010/main" val="343121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0163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53029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45680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57711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89966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090239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433042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smtClean="0"/>
              <a:t>Велика Палата Верховного Суду</a:t>
            </a:r>
            <a:endParaRPr lang="uk-UA"/>
          </a:p>
        </p:txBody>
      </p:sp>
      <p:sp>
        <p:nvSpPr>
          <p:cNvPr id="8" name="Місце для нижнього колонтитула 7"/>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412058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smtClean="0"/>
              <a:t>Велика Палата Верховного Суду</a:t>
            </a:r>
            <a:endParaRPr lang="uk-UA"/>
          </a:p>
        </p:txBody>
      </p:sp>
      <p:sp>
        <p:nvSpPr>
          <p:cNvPr id="4" name="Місце для нижнього колонтитула 3"/>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78804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smtClean="0"/>
              <a:t>Велика Палата Верховного Суду</a:t>
            </a:r>
            <a:endParaRPr lang="uk-UA"/>
          </a:p>
        </p:txBody>
      </p:sp>
      <p:sp>
        <p:nvSpPr>
          <p:cNvPr id="3" name="Місце для нижнього колонтитула 2"/>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874256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47886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130825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670506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895738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51069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90342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13455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smtClean="0"/>
              <a:t>Велика Палата Верховного Суду</a:t>
            </a:r>
            <a:endParaRPr lang="uk-UA"/>
          </a:p>
        </p:txBody>
      </p:sp>
      <p:sp>
        <p:nvSpPr>
          <p:cNvPr id="8" name="Місце для нижнього колонтитула 7"/>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32862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smtClean="0"/>
              <a:t>Велика Палата Верховного Суду</a:t>
            </a:r>
            <a:endParaRPr lang="uk-UA"/>
          </a:p>
        </p:txBody>
      </p:sp>
      <p:sp>
        <p:nvSpPr>
          <p:cNvPr id="4" name="Місце для нижнього колонтитула 3"/>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38470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smtClean="0"/>
              <a:t>Велика Палата Верховного Суду</a:t>
            </a:r>
            <a:endParaRPr lang="uk-UA"/>
          </a:p>
        </p:txBody>
      </p:sp>
      <p:sp>
        <p:nvSpPr>
          <p:cNvPr id="3" name="Місце для нижнього колонтитула 2"/>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81542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1735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smtClean="0"/>
              <a:t>Велика Палата Верховного Суду</a:t>
            </a:r>
            <a:endParaRPr lang="uk-UA"/>
          </a:p>
        </p:txBody>
      </p:sp>
      <p:sp>
        <p:nvSpPr>
          <p:cNvPr id="6" name="Місце для нижнього колонтитула 5"/>
          <p:cNvSpPr>
            <a:spLocks noGrp="1"/>
          </p:cNvSpPr>
          <p:nvPr>
            <p:ph type="ftr" sz="quarter" idx="11"/>
          </p:nvPr>
        </p:nvSpPr>
        <p:spPr/>
        <p:txBody>
          <a:bodyPr/>
          <a:lstStyle/>
          <a:p>
            <a:r>
              <a:rPr lang="ru-RU" smtClean="0"/>
              <a:t>Актуальні правові висновки Верховного Суду у земельних спорах</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04839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a:p>
        </p:txBody>
      </p:sp>
    </p:spTree>
    <p:extLst>
      <p:ext uri="{BB962C8B-B14F-4D97-AF65-F5344CB8AC3E}">
        <p14:creationId xmlns:p14="http://schemas.microsoft.com/office/powerpoint/2010/main" val="4070628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smtClean="0"/>
              <a:t>Велика Палата Верховного Суду</a:t>
            </a:r>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Актуальні правові висновки Верховного Суду у земельних спорах</a:t>
            </a:r>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a:p>
        </p:txBody>
      </p:sp>
    </p:spTree>
    <p:extLst>
      <p:ext uri="{BB962C8B-B14F-4D97-AF65-F5344CB8AC3E}">
        <p14:creationId xmlns:p14="http://schemas.microsoft.com/office/powerpoint/2010/main" val="152874813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Підзаголовок 2"/>
          <p:cNvSpPr>
            <a:spLocks noGrp="1"/>
          </p:cNvSpPr>
          <p:nvPr>
            <p:ph type="subTitle" idx="4294967295"/>
          </p:nvPr>
        </p:nvSpPr>
        <p:spPr>
          <a:xfrm>
            <a:off x="290999" y="5004943"/>
            <a:ext cx="11426825" cy="1612900"/>
          </a:xfrm>
        </p:spPr>
        <p:txBody>
          <a:bodyPr>
            <a:noAutofit/>
          </a:bodyPr>
          <a:lstStyle/>
          <a:p>
            <a:pPr algn="l"/>
            <a:r>
              <a:rPr lang="uk-UA" sz="3200" b="1" dirty="0">
                <a:solidFill>
                  <a:schemeClr val="bg1"/>
                </a:solidFill>
                <a:latin typeface="Roboto Condensed Light" panose="02000000000000000000" pitchFamily="2" charset="0"/>
                <a:ea typeface="Roboto Condensed Light" panose="02000000000000000000" pitchFamily="2" charset="0"/>
              </a:rPr>
              <a:t>Олександр </a:t>
            </a:r>
            <a:r>
              <a:rPr lang="uk-UA" sz="3200" b="1" dirty="0" err="1">
                <a:solidFill>
                  <a:schemeClr val="bg1"/>
                </a:solidFill>
                <a:latin typeface="Roboto Condensed Light" panose="02000000000000000000" pitchFamily="2" charset="0"/>
                <a:ea typeface="Roboto Condensed Light" panose="02000000000000000000" pitchFamily="2" charset="0"/>
              </a:rPr>
              <a:t>Банасько</a:t>
            </a:r>
            <a:endParaRPr lang="uk-UA" sz="3200" b="1" dirty="0">
              <a:solidFill>
                <a:schemeClr val="bg1"/>
              </a:solidFill>
              <a:latin typeface="Roboto Condensed Light" panose="02000000000000000000" pitchFamily="2" charset="0"/>
              <a:ea typeface="Roboto Condensed Light" panose="02000000000000000000" pitchFamily="2" charset="0"/>
            </a:endParaRPr>
          </a:p>
          <a:p>
            <a:pPr algn="l"/>
            <a:r>
              <a:rPr lang="uk-UA" sz="2200" b="1" dirty="0" smtClean="0">
                <a:solidFill>
                  <a:schemeClr val="bg1"/>
                </a:solidFill>
                <a:latin typeface="Roboto Condensed Light" panose="02000000000000000000" pitchFamily="2" charset="0"/>
                <a:ea typeface="Roboto Condensed Light" panose="02000000000000000000" pitchFamily="2" charset="0"/>
              </a:rPr>
              <a:t>Суддя Великої Палати </a:t>
            </a:r>
            <a:r>
              <a:rPr lang="uk-UA" sz="2200" b="1" dirty="0">
                <a:solidFill>
                  <a:schemeClr val="bg1"/>
                </a:solidFill>
                <a:latin typeface="Roboto Condensed Light" panose="02000000000000000000" pitchFamily="2" charset="0"/>
                <a:ea typeface="Roboto Condensed Light" panose="02000000000000000000" pitchFamily="2" charset="0"/>
              </a:rPr>
              <a:t>Верховного Суду</a:t>
            </a:r>
          </a:p>
        </p:txBody>
      </p:sp>
      <p:sp>
        <p:nvSpPr>
          <p:cNvPr id="5" name="Підзаголовок 2"/>
          <p:cNvSpPr txBox="1">
            <a:spLocks/>
          </p:cNvSpPr>
          <p:nvPr/>
        </p:nvSpPr>
        <p:spPr>
          <a:xfrm>
            <a:off x="290999" y="2659907"/>
            <a:ext cx="11355112" cy="12772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600"/>
              </a:spcBef>
            </a:pPr>
            <a:r>
              <a:rPr lang="uk-UA" sz="3200" dirty="0">
                <a:solidFill>
                  <a:srgbClr val="FFFFFF"/>
                </a:solidFill>
                <a:latin typeface="Roboto Condensed Light" panose="02000000000000000000" pitchFamily="2" charset="0"/>
                <a:ea typeface="Roboto Condensed Light" panose="02000000000000000000" pitchFamily="2" charset="0"/>
              </a:rPr>
              <a:t>Актуальні правові висновки Великої Палати </a:t>
            </a:r>
            <a:r>
              <a:rPr lang="uk-UA" sz="3200">
                <a:solidFill>
                  <a:srgbClr val="FFFFFF"/>
                </a:solidFill>
                <a:latin typeface="Roboto Condensed Light" panose="02000000000000000000" pitchFamily="2" charset="0"/>
                <a:ea typeface="Roboto Condensed Light" panose="02000000000000000000" pitchFamily="2" charset="0"/>
              </a:rPr>
              <a:t>Верховного </a:t>
            </a:r>
            <a:r>
              <a:rPr lang="uk-UA" sz="3200" smtClean="0">
                <a:solidFill>
                  <a:srgbClr val="FFFFFF"/>
                </a:solidFill>
                <a:latin typeface="Roboto Condensed Light" panose="02000000000000000000" pitchFamily="2" charset="0"/>
                <a:ea typeface="Roboto Condensed Light" panose="02000000000000000000" pitchFamily="2" charset="0"/>
              </a:rPr>
              <a:t>Суду у </a:t>
            </a:r>
            <a:r>
              <a:rPr lang="uk-UA" sz="3200" dirty="0">
                <a:solidFill>
                  <a:srgbClr val="FFFFFF"/>
                </a:solidFill>
                <a:latin typeface="Roboto Condensed Light" panose="02000000000000000000" pitchFamily="2" charset="0"/>
                <a:ea typeface="Roboto Condensed Light" panose="02000000000000000000" pitchFamily="2" charset="0"/>
              </a:rPr>
              <a:t>земельних спорах</a:t>
            </a:r>
            <a:endParaRPr lang="ru-RU" sz="3000" b="1"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дати 5">
            <a:extLst>
              <a:ext uri="{FF2B5EF4-FFF2-40B4-BE49-F238E27FC236}">
                <a16:creationId xmlns:a16="http://schemas.microsoft.com/office/drawing/2014/main" id="{8CAB1F94-3C1E-4F5C-BACE-DABAFDE735AC}"/>
              </a:ext>
            </a:extLst>
          </p:cNvPr>
          <p:cNvSpPr>
            <a:spLocks noGrp="1"/>
          </p:cNvSpPr>
          <p:nvPr>
            <p:ph type="dt" sz="half" idx="10"/>
          </p:nvPr>
        </p:nvSpPr>
        <p:spPr>
          <a:xfrm>
            <a:off x="290999" y="6367272"/>
            <a:ext cx="2743200" cy="365125"/>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7"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3007702" y="6361811"/>
            <a:ext cx="7050698" cy="365125"/>
          </a:xfrm>
        </p:spPr>
        <p:txBody>
          <a:bodyPr/>
          <a:lstStyle/>
          <a:p>
            <a:pPr>
              <a:spcBef>
                <a:spcPts val="600"/>
              </a:spcBef>
            </a:pPr>
            <a:r>
              <a:rPr lang="uk-UA" dirty="0">
                <a:solidFill>
                  <a:srgbClr val="FFFFFF"/>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ru-RU" b="1"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омера слайда 7">
            <a:extLst>
              <a:ext uri="{FF2B5EF4-FFF2-40B4-BE49-F238E27FC236}">
                <a16:creationId xmlns:a16="http://schemas.microsoft.com/office/drawing/2014/main" id="{4F201085-F841-4C7A-BA01-92D7E2570A6A}"/>
              </a:ext>
            </a:extLst>
          </p:cNvPr>
          <p:cNvSpPr>
            <a:spLocks noGrp="1"/>
          </p:cNvSpPr>
          <p:nvPr>
            <p:ph type="sldNum" sz="quarter" idx="12"/>
          </p:nvPr>
        </p:nvSpPr>
        <p:spPr/>
        <p:txBody>
          <a:bodyPr/>
          <a:lstStyle/>
          <a:p>
            <a:fld id="{29620606-38EC-4509-ADA7-DE66774FF2D4}" type="slidenum">
              <a:rPr lang="uk-UA" smtClean="0"/>
              <a:pPr/>
              <a:t>1</a:t>
            </a:fld>
            <a:endParaRPr lang="uk-UA"/>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99" y="-331244"/>
            <a:ext cx="2863997" cy="3200564"/>
          </a:xfrm>
          <a:prstGeom prst="rect">
            <a:avLst/>
          </a:prstGeom>
        </p:spPr>
      </p:pic>
    </p:spTree>
    <p:extLst>
      <p:ext uri="{BB962C8B-B14F-4D97-AF65-F5344CB8AC3E}">
        <p14:creationId xmlns:p14="http://schemas.microsoft.com/office/powerpoint/2010/main" val="1937989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645950" y="302079"/>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щодо витребування земельної ділянки та знесення об’єкта нерухомості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645950" y="1419567"/>
            <a:ext cx="11114724" cy="4524315"/>
          </a:xfrm>
          <a:prstGeom prst="rect">
            <a:avLst/>
          </a:prstGeom>
          <a:noFill/>
        </p:spPr>
        <p:txBody>
          <a:bodyPr wrap="square" rtlCol="0">
            <a:spAutoFit/>
          </a:bodyPr>
          <a:lstStyle/>
          <a:p>
            <a:pPr algn="just">
              <a:spcBef>
                <a:spcPts val="600"/>
              </a:spcBef>
            </a:pPr>
            <a:r>
              <a:rPr lang="ru-RU" sz="2000" b="1" dirty="0">
                <a:solidFill>
                  <a:srgbClr val="FFD800"/>
                </a:solidFill>
                <a:latin typeface="Roboto Condensed Light" panose="02000000000000000000" pitchFamily="2" charset="0"/>
                <a:ea typeface="Roboto Condensed Light" panose="02000000000000000000" pitchFamily="2" charset="0"/>
              </a:rPr>
              <a:t>Не </a:t>
            </a:r>
            <a:r>
              <a:rPr lang="ru-RU" sz="2000" b="1" dirty="0" err="1">
                <a:solidFill>
                  <a:srgbClr val="FFD800"/>
                </a:solidFill>
                <a:latin typeface="Roboto Condensed Light" panose="02000000000000000000" pitchFamily="2" charset="0"/>
                <a:ea typeface="Roboto Condensed Light" panose="02000000000000000000" pitchFamily="2" charset="0"/>
              </a:rPr>
              <a:t>можна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розглядати</a:t>
            </a:r>
            <a:r>
              <a:rPr lang="ru-RU" sz="2000" b="1" dirty="0">
                <a:solidFill>
                  <a:srgbClr val="FFD800"/>
                </a:solidFill>
                <a:latin typeface="Roboto Condensed Light" panose="02000000000000000000" pitchFamily="2" charset="0"/>
                <a:ea typeface="Roboto Condensed Light" panose="02000000000000000000" pitchFamily="2" charset="0"/>
              </a:rPr>
              <a:t> як </a:t>
            </a:r>
            <a:r>
              <a:rPr lang="ru-RU" sz="2000" b="1" dirty="0" err="1">
                <a:solidFill>
                  <a:srgbClr val="FFD800"/>
                </a:solidFill>
                <a:latin typeface="Roboto Condensed Light" panose="02000000000000000000" pitchFamily="2" charset="0"/>
                <a:ea typeface="Roboto Condensed Light" panose="02000000000000000000" pitchFamily="2" charset="0"/>
              </a:rPr>
              <a:t>єдиний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позов</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вимогу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витребувати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спірну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ділянку</a:t>
            </a:r>
            <a:r>
              <a:rPr lang="ru-RU" sz="2000" b="1" dirty="0">
                <a:solidFill>
                  <a:srgbClr val="FFD800"/>
                </a:solidFill>
                <a:latin typeface="Roboto Condensed Light" panose="02000000000000000000" pitchFamily="2" charset="0"/>
                <a:ea typeface="Roboto Condensed Light" panose="02000000000000000000" pitchFamily="2" charset="0"/>
              </a:rPr>
              <a:t> шляхом </a:t>
            </a:r>
            <a:r>
              <a:rPr lang="ru-RU" sz="2000" b="1" dirty="0" err="1">
                <a:solidFill>
                  <a:srgbClr val="FFD800"/>
                </a:solidFill>
                <a:latin typeface="Roboto Condensed Light" panose="02000000000000000000" pitchFamily="2" charset="0"/>
                <a:ea typeface="Roboto Condensed Light" panose="02000000000000000000" pitchFamily="2" charset="0"/>
              </a:rPr>
              <a:t>знесення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об’єкта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нерухомості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оскільки</a:t>
            </a:r>
            <a:r>
              <a:rPr lang="ru-RU" sz="2000" dirty="0">
                <a:solidFill>
                  <a:schemeClr val="bg1"/>
                </a:solidFill>
                <a:latin typeface="Roboto Condensed Light" panose="02000000000000000000" pitchFamily="2" charset="0"/>
                <a:ea typeface="Roboto Condensed Light" panose="02000000000000000000" pitchFamily="2" charset="0"/>
              </a:rPr>
              <a:t> в </a:t>
            </a:r>
            <a:r>
              <a:rPr lang="ru-RU" sz="2000" dirty="0" err="1">
                <a:solidFill>
                  <a:schemeClr val="bg1"/>
                </a:solidFill>
                <a:latin typeface="Roboto Condensed Light" panose="02000000000000000000" pitchFamily="2" charset="0"/>
                <a:ea typeface="Roboto Condensed Light" panose="02000000000000000000" pitchFamily="2" charset="0"/>
              </a:rPr>
              <a:t>такій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поєднані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одночасно</a:t>
            </a:r>
            <a:r>
              <a:rPr lang="ru-RU" sz="2000" b="1" dirty="0">
                <a:solidFill>
                  <a:srgbClr val="FFD800"/>
                </a:solidFill>
                <a:latin typeface="Roboto Condensed Light" panose="02000000000000000000" pitchFamily="2" charset="0"/>
                <a:ea typeface="Roboto Condensed Light" panose="02000000000000000000" pitchFamily="2" charset="0"/>
              </a:rPr>
              <a:t> два </a:t>
            </a:r>
            <a:r>
              <a:rPr lang="ru-RU" sz="2000" b="1" dirty="0" err="1">
                <a:solidFill>
                  <a:srgbClr val="FFD800"/>
                </a:solidFill>
                <a:latin typeface="Roboto Condensed Light" panose="02000000000000000000" pitchFamily="2" charset="0"/>
                <a:ea typeface="Roboto Condensed Light" panose="02000000000000000000" pitchFamily="2" charset="0"/>
              </a:rPr>
              <a:t>способи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захисту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a:t>
            </a:r>
            <a:r>
              <a:rPr lang="ru-RU" sz="2000" dirty="0" err="1">
                <a:solidFill>
                  <a:schemeClr val="bg1"/>
                </a:solidFill>
                <a:latin typeface="Roboto Condensed Light" panose="02000000000000000000" pitchFamily="2" charset="0"/>
                <a:ea typeface="Roboto Condensed Light" panose="02000000000000000000" pitchFamily="2" charset="0"/>
              </a:rPr>
              <a:t>віндикаційний</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негаторний</a:t>
            </a:r>
            <a:r>
              <a:rPr lang="ru-RU" sz="2000" dirty="0">
                <a:solidFill>
                  <a:schemeClr val="bg1"/>
                </a:solidFill>
                <a:latin typeface="Roboto Condensed Light" panose="02000000000000000000" pitchFamily="2" charset="0"/>
                <a:ea typeface="Roboto Condensed Light" panose="02000000000000000000" pitchFamily="2" charset="0"/>
              </a:rPr>
              <a:t> позови), </a:t>
            </a:r>
            <a:r>
              <a:rPr lang="ru-RU" sz="2000" b="1" dirty="0" err="1">
                <a:solidFill>
                  <a:srgbClr val="FFD800"/>
                </a:solidFill>
                <a:latin typeface="Roboto Condensed Light" panose="02000000000000000000" pitchFamily="2" charset="0"/>
                <a:ea typeface="Roboto Condensed Light" panose="02000000000000000000" pitchFamily="2" charset="0"/>
              </a:rPr>
              <a:t>спрямовані</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усунення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різних</a:t>
            </a:r>
            <a:r>
              <a:rPr lang="ru-RU" sz="2000" b="1" dirty="0">
                <a:solidFill>
                  <a:srgbClr val="FFD800"/>
                </a:solidFill>
                <a:latin typeface="Roboto Condensed Light" panose="02000000000000000000" pitchFamily="2" charset="0"/>
                <a:ea typeface="Roboto Condensed Light" panose="02000000000000000000" pitchFamily="2" charset="0"/>
              </a:rPr>
              <a:t> за </a:t>
            </a:r>
            <a:r>
              <a:rPr lang="ru-RU" sz="2000" b="1" dirty="0" err="1">
                <a:solidFill>
                  <a:srgbClr val="FFD800"/>
                </a:solidFill>
                <a:latin typeface="Roboto Condensed Light" panose="02000000000000000000" pitchFamily="2" charset="0"/>
                <a:ea typeface="Roboto Condensed Light" panose="02000000000000000000" pitchFamily="2" charset="0"/>
              </a:rPr>
              <a:t>змістом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порушень</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Власник</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може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просити</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захист</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володіння</a:t>
            </a:r>
            <a:r>
              <a:rPr lang="ru-RU" sz="2000" b="1" dirty="0">
                <a:solidFill>
                  <a:srgbClr val="FFD800"/>
                </a:solidFill>
                <a:latin typeface="Roboto Condensed Light" panose="02000000000000000000" pitchFamily="2" charset="0"/>
                <a:ea typeface="Roboto Condensed Light" panose="02000000000000000000" pitchFamily="2" charset="0"/>
              </a:rPr>
              <a:t> шляхом </a:t>
            </a:r>
            <a:r>
              <a:rPr lang="ru-RU" sz="2000" b="1" dirty="0" err="1">
                <a:solidFill>
                  <a:srgbClr val="FFD800"/>
                </a:solidFill>
                <a:latin typeface="Roboto Condensed Light" panose="02000000000000000000" pitchFamily="2" charset="0"/>
                <a:ea typeface="Roboto Condensed Light" panose="02000000000000000000" pitchFamily="2" charset="0"/>
              </a:rPr>
              <a:t>витребування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такої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ділянки</a:t>
            </a:r>
            <a:r>
              <a:rPr lang="ru-RU" sz="2000" b="1" dirty="0">
                <a:solidFill>
                  <a:srgbClr val="FFD800"/>
                </a:solidFill>
                <a:latin typeface="Roboto Condensed Light" panose="02000000000000000000" pitchFamily="2" charset="0"/>
                <a:ea typeface="Roboto Condensed Light" panose="02000000000000000000" pitchFamily="2" charset="0"/>
              </a:rPr>
              <a:t> з </a:t>
            </a:r>
            <a:r>
              <a:rPr lang="ru-RU" sz="2000" b="1" dirty="0" err="1">
                <a:solidFill>
                  <a:srgbClr val="FFD800"/>
                </a:solidFill>
                <a:latin typeface="Roboto Condensed Light" panose="02000000000000000000" pitchFamily="2" charset="0"/>
                <a:ea typeface="Roboto Condensed Light" panose="02000000000000000000" pitchFamily="2" charset="0"/>
              </a:rPr>
              <a:t>володіння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кінцевого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набувача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підставою</a:t>
            </a:r>
            <a:r>
              <a:rPr lang="ru-RU" sz="2000" dirty="0">
                <a:solidFill>
                  <a:schemeClr val="bg1"/>
                </a:solidFill>
                <a:latin typeface="Roboto Condensed Light" panose="02000000000000000000" pitchFamily="2" charset="0"/>
                <a:ea typeface="Roboto Condensed Light" panose="02000000000000000000" pitchFamily="2" charset="0"/>
              </a:rPr>
              <a:t> не для </a:t>
            </a:r>
            <a:r>
              <a:rPr lang="ru-RU" sz="2000" dirty="0" err="1">
                <a:solidFill>
                  <a:schemeClr val="bg1"/>
                </a:solidFill>
                <a:latin typeface="Roboto Condensed Light" panose="02000000000000000000" pitchFamily="2" charset="0"/>
                <a:ea typeface="Roboto Condensed Light" panose="02000000000000000000" pitchFamily="2" charset="0"/>
              </a:rPr>
              <a:t>знесення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спорудженого</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ній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об’єкта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нерухомості</a:t>
            </a:r>
            <a:r>
              <a:rPr lang="ru-RU" sz="2000" dirty="0">
                <a:solidFill>
                  <a:schemeClr val="bg1"/>
                </a:solidFill>
                <a:latin typeface="Roboto Condensed Light" panose="02000000000000000000" pitchFamily="2" charset="0"/>
                <a:ea typeface="Roboto Condensed Light" panose="02000000000000000000" pitchFamily="2" charset="0"/>
              </a:rPr>
              <a:t>, а для </a:t>
            </a:r>
            <a:r>
              <a:rPr lang="ru-RU" sz="2000" dirty="0" err="1">
                <a:solidFill>
                  <a:schemeClr val="bg1"/>
                </a:solidFill>
                <a:latin typeface="Roboto Condensed Light" panose="02000000000000000000" pitchFamily="2" charset="0"/>
                <a:ea typeface="Roboto Condensed Light" panose="02000000000000000000" pitchFamily="2" charset="0"/>
              </a:rPr>
              <a:t>внесення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запису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відомостей</a:t>
            </a:r>
            <a:r>
              <a:rPr lang="ru-RU" sz="2000" dirty="0">
                <a:solidFill>
                  <a:schemeClr val="bg1"/>
                </a:solidFill>
                <a:latin typeface="Roboto Condensed Light" panose="02000000000000000000" pitchFamily="2" charset="0"/>
                <a:ea typeface="Roboto Condensed Light" panose="02000000000000000000" pitchFamily="2" charset="0"/>
              </a:rPr>
              <a:t>) про право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спірну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ділянку</a:t>
            </a:r>
            <a:r>
              <a:rPr lang="ru-RU" sz="2000" dirty="0">
                <a:solidFill>
                  <a:schemeClr val="bg1"/>
                </a:solidFill>
                <a:latin typeface="Roboto Condensed Light" panose="02000000000000000000" pitchFamily="2" charset="0"/>
                <a:ea typeface="Roboto Condensed Light" panose="02000000000000000000" pitchFamily="2" charset="0"/>
              </a:rPr>
              <a:t> до Державного </a:t>
            </a:r>
            <a:r>
              <a:rPr lang="ru-RU" sz="2000" dirty="0" err="1">
                <a:solidFill>
                  <a:schemeClr val="bg1"/>
                </a:solidFill>
                <a:latin typeface="Roboto Condensed Light" panose="02000000000000000000" pitchFamily="2" charset="0"/>
                <a:ea typeface="Roboto Condensed Light" panose="02000000000000000000" pitchFamily="2" charset="0"/>
              </a:rPr>
              <a:t>реєстру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речових</a:t>
            </a:r>
            <a:r>
              <a:rPr lang="ru-RU" sz="2000" dirty="0">
                <a:solidFill>
                  <a:schemeClr val="bg1"/>
                </a:solidFill>
                <a:latin typeface="Roboto Condensed Light" panose="02000000000000000000" pitchFamily="2" charset="0"/>
                <a:ea typeface="Roboto Condensed Light" panose="02000000000000000000" pitchFamily="2" charset="0"/>
              </a:rPr>
              <a:t> прав на </a:t>
            </a:r>
            <a:r>
              <a:rPr lang="ru-RU" sz="2000" dirty="0" err="1">
                <a:solidFill>
                  <a:schemeClr val="bg1"/>
                </a:solidFill>
                <a:latin typeface="Roboto Condensed Light" panose="02000000000000000000" pitchFamily="2" charset="0"/>
                <a:ea typeface="Roboto Condensed Light" panose="02000000000000000000" pitchFamily="2" charset="0"/>
              </a:rPr>
              <a:t>нерухоме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b="1" dirty="0" err="1" smtClean="0">
                <a:solidFill>
                  <a:srgbClr val="FFD800"/>
                </a:solidFill>
                <a:latin typeface="Roboto Condensed Light" panose="02000000000000000000" pitchFamily="2" charset="0"/>
                <a:ea typeface="Roboto Condensed Light" panose="02000000000000000000" pitchFamily="2" charset="0"/>
              </a:rPr>
              <a:t>Після</a:t>
            </a:r>
            <a:r>
              <a:rPr lang="ru-RU" sz="2000" b="1" dirty="0" smtClean="0">
                <a:solidFill>
                  <a:srgbClr val="FFD800"/>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того </a:t>
            </a:r>
            <a:r>
              <a:rPr lang="ru-RU" sz="2000" b="1" dirty="0" err="1">
                <a:solidFill>
                  <a:srgbClr val="FFD800"/>
                </a:solidFill>
                <a:latin typeface="Roboto Condensed Light" panose="02000000000000000000" pitchFamily="2" charset="0"/>
                <a:ea typeface="Roboto Condensed Light" panose="02000000000000000000" pitchFamily="2" charset="0"/>
              </a:rPr>
              <a:t>власник</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може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ставити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питання</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захист</a:t>
            </a:r>
            <a:r>
              <a:rPr lang="ru-RU" sz="2000" b="1" dirty="0">
                <a:solidFill>
                  <a:srgbClr val="FFD800"/>
                </a:solidFill>
                <a:latin typeface="Roboto Condensed Light" panose="02000000000000000000" pitchFamily="2" charset="0"/>
                <a:ea typeface="Roboto Condensed Light" panose="02000000000000000000" pitchFamily="2" charset="0"/>
              </a:rPr>
              <a:t> прав </a:t>
            </a:r>
            <a:r>
              <a:rPr lang="ru-RU" sz="2000" b="1" dirty="0" err="1">
                <a:solidFill>
                  <a:srgbClr val="FFD800"/>
                </a:solidFill>
                <a:latin typeface="Roboto Condensed Light" panose="02000000000000000000" pitchFamily="2" charset="0"/>
                <a:ea typeface="Roboto Condensed Light" panose="02000000000000000000" pitchFamily="2" charset="0"/>
              </a:rPr>
              <a:t>від</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порушень</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які</a:t>
            </a:r>
            <a:r>
              <a:rPr lang="ru-RU" sz="2000" b="1" dirty="0">
                <a:solidFill>
                  <a:srgbClr val="FFD800"/>
                </a:solidFill>
                <a:latin typeface="Roboto Condensed Light" panose="02000000000000000000" pitchFamily="2" charset="0"/>
                <a:ea typeface="Roboto Condensed Light" panose="02000000000000000000" pitchFamily="2" charset="0"/>
              </a:rPr>
              <a:t> не </a:t>
            </a:r>
            <a:r>
              <a:rPr lang="ru-RU" sz="2000" b="1" dirty="0" err="1">
                <a:solidFill>
                  <a:srgbClr val="FFD800"/>
                </a:solidFill>
                <a:latin typeface="Roboto Condensed Light" panose="02000000000000000000" pitchFamily="2" charset="0"/>
                <a:ea typeface="Roboto Condensed Light" panose="02000000000000000000" pitchFamily="2" charset="0"/>
              </a:rPr>
              <a:t>пов’язані</a:t>
            </a:r>
            <a:r>
              <a:rPr lang="ru-RU" sz="2000" b="1" dirty="0">
                <a:solidFill>
                  <a:srgbClr val="FFD800"/>
                </a:solidFill>
                <a:latin typeface="Roboto Condensed Light" panose="02000000000000000000" pitchFamily="2" charset="0"/>
                <a:ea typeface="Roboto Condensed Light" panose="02000000000000000000" pitchFamily="2" charset="0"/>
              </a:rPr>
              <a:t> з </a:t>
            </a:r>
            <a:r>
              <a:rPr lang="ru-RU" sz="2000" b="1" dirty="0" err="1">
                <a:solidFill>
                  <a:srgbClr val="FFD800"/>
                </a:solidFill>
                <a:latin typeface="Roboto Condensed Light" panose="02000000000000000000" pitchFamily="2" charset="0"/>
                <a:ea typeface="Roboto Condensed Light" panose="02000000000000000000" pitchFamily="2" charset="0"/>
              </a:rPr>
              <a:t>позбавленням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smtClean="0">
                <a:solidFill>
                  <a:srgbClr val="FFD800"/>
                </a:solidFill>
                <a:latin typeface="Roboto Condensed Light" panose="02000000000000000000" pitchFamily="2" charset="0"/>
                <a:ea typeface="Roboto Condensed Light" panose="02000000000000000000" pitchFamily="2" charset="0"/>
              </a:rPr>
              <a:t>його</a:t>
            </a:r>
            <a:r>
              <a:rPr lang="ru-RU" sz="2000" b="1" dirty="0" smtClean="0">
                <a:solidFill>
                  <a:srgbClr val="FFD800"/>
                </a:solidFill>
                <a:latin typeface="Roboto Condensed Light" panose="02000000000000000000" pitchFamily="2" charset="0"/>
                <a:ea typeface="Roboto Condensed Light" panose="02000000000000000000" pitchFamily="2" charset="0"/>
              </a:rPr>
              <a:t> </a:t>
            </a:r>
            <a:r>
              <a:rPr lang="uk-UA" sz="2000" b="1" dirty="0">
                <a:solidFill>
                  <a:srgbClr val="FFD800"/>
                </a:solidFill>
                <a:latin typeface="Roboto Condensed Light" panose="02000000000000000000" pitchFamily="2" charset="0"/>
                <a:ea typeface="Roboto Condensed Light" panose="02000000000000000000" pitchFamily="2" charset="0"/>
              </a:rPr>
              <a:t>володіння спірною земельною ділянкою</a:t>
            </a:r>
            <a:r>
              <a:rPr lang="uk-UA" sz="2000" dirty="0">
                <a:solidFill>
                  <a:schemeClr val="bg1"/>
                </a:solidFill>
                <a:latin typeface="Roboto Condensed Light" panose="02000000000000000000" pitchFamily="2" charset="0"/>
                <a:ea typeface="Roboto Condensed Light" panose="02000000000000000000" pitchFamily="2" charset="0"/>
              </a:rPr>
              <a:t>, зокрема, шляхом знесення спорудженого на ній об’єкта нерухомості. У разі поєднання в одній </a:t>
            </a:r>
            <a:r>
              <a:rPr lang="uk-UA" sz="2000" dirty="0" err="1">
                <a:solidFill>
                  <a:schemeClr val="bg1"/>
                </a:solidFill>
                <a:latin typeface="Roboto Condensed Light" panose="02000000000000000000" pitchFamily="2" charset="0"/>
                <a:ea typeface="Roboto Condensed Light" panose="02000000000000000000" pitchFamily="2" charset="0"/>
              </a:rPr>
              <a:t>вимозі</a:t>
            </a: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dirty="0" err="1">
                <a:solidFill>
                  <a:schemeClr val="bg1"/>
                </a:solidFill>
                <a:latin typeface="Roboto Condensed Light" panose="02000000000000000000" pitchFamily="2" charset="0"/>
                <a:ea typeface="Roboto Condensed Light" panose="02000000000000000000" pitchFamily="2" charset="0"/>
              </a:rPr>
              <a:t>віндикаційного</a:t>
            </a:r>
            <a:r>
              <a:rPr lang="uk-UA" sz="2000" dirty="0">
                <a:solidFill>
                  <a:schemeClr val="bg1"/>
                </a:solidFill>
                <a:latin typeface="Roboto Condensed Light" panose="02000000000000000000" pitchFamily="2" charset="0"/>
                <a:ea typeface="Roboto Condensed Light" panose="02000000000000000000" pitchFamily="2" charset="0"/>
              </a:rPr>
              <a:t> та </a:t>
            </a:r>
            <a:r>
              <a:rPr lang="uk-UA" sz="2000" dirty="0" err="1">
                <a:solidFill>
                  <a:schemeClr val="bg1"/>
                </a:solidFill>
                <a:latin typeface="Roboto Condensed Light" panose="02000000000000000000" pitchFamily="2" charset="0"/>
                <a:ea typeface="Roboto Condensed Light" panose="02000000000000000000" pitchFamily="2" charset="0"/>
              </a:rPr>
              <a:t>негаторного</a:t>
            </a:r>
            <a:r>
              <a:rPr lang="uk-UA" sz="2000" dirty="0">
                <a:solidFill>
                  <a:schemeClr val="bg1"/>
                </a:solidFill>
                <a:latin typeface="Roboto Condensed Light" panose="02000000000000000000" pitchFamily="2" charset="0"/>
                <a:ea typeface="Roboto Condensed Light" panose="02000000000000000000" pitchFamily="2" charset="0"/>
              </a:rPr>
              <a:t> позовів суд має визначити, яку мету переслідує позивач, і застосувати належні норми права, зокрема, задовольняючи такий позов </a:t>
            </a:r>
            <a:r>
              <a:rPr lang="uk-UA" sz="2000" dirty="0" smtClean="0">
                <a:solidFill>
                  <a:schemeClr val="bg1"/>
                </a:solidFill>
                <a:latin typeface="Roboto Condensed Light" panose="02000000000000000000" pitchFamily="2" charset="0"/>
                <a:ea typeface="Roboto Condensed Light" panose="02000000000000000000" pitchFamily="2" charset="0"/>
              </a:rPr>
              <a:t>частково.</a:t>
            </a:r>
          </a:p>
          <a:p>
            <a:pPr algn="just"/>
            <a:r>
              <a:rPr lang="uk-UA" sz="2000" dirty="0" smtClean="0">
                <a:solidFill>
                  <a:schemeClr val="bg1"/>
                </a:solidFill>
                <a:latin typeface="Roboto Condensed Light" panose="02000000000000000000" pitchFamily="2" charset="0"/>
                <a:ea typeface="Roboto Condensed Light" panose="02000000000000000000" pitchFamily="2" charset="0"/>
              </a:rPr>
              <a:t>		</a:t>
            </a:r>
          </a:p>
          <a:p>
            <a:pPr algn="just"/>
            <a:r>
              <a:rPr lang="ru-RU" i="1" dirty="0" smtClean="0">
                <a:solidFill>
                  <a:srgbClr val="38B6AB"/>
                </a:solidFill>
                <a:latin typeface="Roboto Condensed Light" panose="02000000000000000000" pitchFamily="2" charset="0"/>
                <a:ea typeface="Roboto Condensed Light" panose="02000000000000000000" pitchFamily="2" charset="0"/>
              </a:rPr>
              <a:t>					постанова ВП </a:t>
            </a:r>
            <a:r>
              <a:rPr lang="ru-RU" i="1" dirty="0">
                <a:solidFill>
                  <a:srgbClr val="38B6AB"/>
                </a:solidFill>
                <a:latin typeface="Roboto Condensed Light" panose="02000000000000000000" pitchFamily="2" charset="0"/>
                <a:ea typeface="Roboto Condensed Light" panose="02000000000000000000" pitchFamily="2" charset="0"/>
              </a:rPr>
              <a:t>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18 </a:t>
            </a:r>
            <a:r>
              <a:rPr lang="ru-RU" i="1" dirty="0" err="1">
                <a:solidFill>
                  <a:srgbClr val="38B6AB"/>
                </a:solidFill>
                <a:latin typeface="Roboto Condensed Light" panose="02000000000000000000" pitchFamily="2" charset="0"/>
                <a:ea typeface="Roboto Condensed Light" panose="02000000000000000000" pitchFamily="2" charset="0"/>
              </a:rPr>
              <a:t>січня</a:t>
            </a:r>
            <a:r>
              <a:rPr lang="ru-RU" i="1" dirty="0">
                <a:solidFill>
                  <a:srgbClr val="38B6AB"/>
                </a:solidFill>
                <a:latin typeface="Roboto Condensed Light" panose="02000000000000000000" pitchFamily="2" charset="0"/>
                <a:ea typeface="Roboto Condensed Light" panose="02000000000000000000" pitchFamily="2" charset="0"/>
              </a:rPr>
              <a:t>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488/2807/17</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58009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61975" y="1429248"/>
            <a:ext cx="11114724" cy="4108817"/>
          </a:xfrm>
          <a:prstGeom prst="rect">
            <a:avLst/>
          </a:prstGeom>
          <a:noFill/>
        </p:spPr>
        <p:txBody>
          <a:bodyPr wrap="square" rtlCol="0">
            <a:spAutoFit/>
          </a:bodyPr>
          <a:lstStyle/>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За </a:t>
            </a:r>
            <a:r>
              <a:rPr lang="ru-RU" sz="2000" dirty="0" err="1">
                <a:solidFill>
                  <a:schemeClr val="bg1"/>
                </a:solidFill>
                <a:latin typeface="Roboto Condensed Light" panose="02000000000000000000" pitchFamily="2" charset="0"/>
                <a:ea typeface="Roboto Condensed Light" panose="02000000000000000000" pitchFamily="2" charset="0"/>
              </a:rPr>
              <a:t>обставин</a:t>
            </a:r>
            <a:r>
              <a:rPr lang="ru-RU" sz="2000" dirty="0">
                <a:solidFill>
                  <a:schemeClr val="bg1"/>
                </a:solidFill>
                <a:latin typeface="Roboto Condensed Light" panose="02000000000000000000" pitchFamily="2" charset="0"/>
                <a:ea typeface="Roboto Condensed Light" panose="02000000000000000000" pitchFamily="2" charset="0"/>
              </a:rPr>
              <a:t>, коли право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самочинно </a:t>
            </a:r>
            <a:r>
              <a:rPr lang="ru-RU" sz="2000" dirty="0" err="1">
                <a:solidFill>
                  <a:schemeClr val="bg1"/>
                </a:solidFill>
                <a:latin typeface="Roboto Condensed Light" panose="02000000000000000000" pitchFamily="2" charset="0"/>
                <a:ea typeface="Roboto Condensed Light" panose="02000000000000000000" pitchFamily="2" charset="0"/>
              </a:rPr>
              <a:t>побудоване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нерухоме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зареєстровано</a:t>
            </a:r>
            <a:r>
              <a:rPr lang="ru-RU" sz="2000" dirty="0">
                <a:solidFill>
                  <a:schemeClr val="bg1"/>
                </a:solidFill>
                <a:latin typeface="Roboto Condensed Light" panose="02000000000000000000" pitchFamily="2" charset="0"/>
                <a:ea typeface="Roboto Condensed Light" panose="02000000000000000000" pitchFamily="2" charset="0"/>
              </a:rPr>
              <a:t> за </a:t>
            </a:r>
            <a:r>
              <a:rPr lang="ru-RU" sz="2000" dirty="0" err="1">
                <a:solidFill>
                  <a:schemeClr val="bg1"/>
                </a:solidFill>
                <a:latin typeface="Roboto Condensed Light" panose="02000000000000000000" pitchFamily="2" charset="0"/>
                <a:ea typeface="Roboto Condensed Light" panose="02000000000000000000" pitchFamily="2" charset="0"/>
              </a:rPr>
              <a:t>певною</a:t>
            </a:r>
            <a:r>
              <a:rPr lang="ru-RU" sz="2000" dirty="0">
                <a:solidFill>
                  <a:schemeClr val="bg1"/>
                </a:solidFill>
                <a:latin typeface="Roboto Condensed Light" panose="02000000000000000000" pitchFamily="2" charset="0"/>
                <a:ea typeface="Roboto Condensed Light" panose="02000000000000000000" pitchFamily="2" charset="0"/>
              </a:rPr>
              <a:t> особою без </a:t>
            </a:r>
            <a:r>
              <a:rPr lang="ru-RU" sz="2000" dirty="0" err="1">
                <a:solidFill>
                  <a:schemeClr val="bg1"/>
                </a:solidFill>
                <a:latin typeface="Roboto Condensed Light" panose="02000000000000000000" pitchFamily="2" charset="0"/>
                <a:ea typeface="Roboto Condensed Light" panose="02000000000000000000" pitchFamily="2" charset="0"/>
              </a:rPr>
              <a:t>дотримання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визначеного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статтею</a:t>
            </a:r>
            <a:r>
              <a:rPr lang="ru-RU" sz="2000" dirty="0">
                <a:solidFill>
                  <a:schemeClr val="bg1"/>
                </a:solidFill>
                <a:latin typeface="Roboto Condensed Light" panose="02000000000000000000" pitchFamily="2" charset="0"/>
                <a:ea typeface="Roboto Condensed Light" panose="02000000000000000000" pitchFamily="2" charset="0"/>
              </a:rPr>
              <a:t> 376 </a:t>
            </a:r>
            <a:r>
              <a:rPr lang="ru-RU" sz="2000" dirty="0" err="1" smtClean="0">
                <a:solidFill>
                  <a:schemeClr val="bg1"/>
                </a:solidFill>
                <a:latin typeface="Roboto Condensed Light" panose="02000000000000000000" pitchFamily="2" charset="0"/>
                <a:ea typeface="Roboto Condensed Light" panose="02000000000000000000" pitchFamily="2" charset="0"/>
              </a:rPr>
              <a:t>Цивільного</a:t>
            </a:r>
            <a:r>
              <a:rPr lang="ru-RU" sz="2000" dirty="0" smtClean="0">
                <a:solidFill>
                  <a:schemeClr val="bg1"/>
                </a:solidFill>
                <a:latin typeface="Roboto Condensed Light" panose="02000000000000000000" pitchFamily="2" charset="0"/>
                <a:ea typeface="Roboto Condensed Light" panose="02000000000000000000" pitchFamily="2" charset="0"/>
              </a:rPr>
              <a:t>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порядку, </a:t>
            </a:r>
            <a:r>
              <a:rPr lang="ru-RU" sz="2000" dirty="0" err="1">
                <a:solidFill>
                  <a:schemeClr val="bg1"/>
                </a:solidFill>
                <a:latin typeface="Roboto Condensed Light" panose="02000000000000000000" pitchFamily="2" charset="0"/>
                <a:ea typeface="Roboto Condensed Light" panose="02000000000000000000" pitchFamily="2" charset="0"/>
              </a:rPr>
              <a:t>задоволення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скасування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рішення</a:t>
            </a:r>
            <a:r>
              <a:rPr lang="ru-RU" sz="2000" dirty="0">
                <a:solidFill>
                  <a:schemeClr val="bg1"/>
                </a:solidFill>
                <a:latin typeface="Roboto Condensed Light" panose="02000000000000000000" pitchFamily="2" charset="0"/>
                <a:ea typeface="Roboto Condensed Light" panose="02000000000000000000" pitchFamily="2" charset="0"/>
              </a:rPr>
              <a:t> державного </a:t>
            </a:r>
            <a:r>
              <a:rPr lang="ru-RU" sz="2000" dirty="0" err="1">
                <a:solidFill>
                  <a:schemeClr val="bg1"/>
                </a:solidFill>
                <a:latin typeface="Roboto Condensed Light" panose="02000000000000000000" pitchFamily="2" charset="0"/>
                <a:ea typeface="Roboto Condensed Light" panose="02000000000000000000" pitchFamily="2" charset="0"/>
              </a:rPr>
              <a:t>реєстратора</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державну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реєстрацію</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таке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або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скасування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державної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реєстрації</a:t>
            </a:r>
            <a:r>
              <a:rPr lang="ru-RU" sz="2000" dirty="0">
                <a:solidFill>
                  <a:schemeClr val="bg1"/>
                </a:solidFill>
                <a:latin typeface="Roboto Condensed Light" panose="02000000000000000000" pitchFamily="2" charset="0"/>
                <a:ea typeface="Roboto Condensed Light" panose="02000000000000000000" pitchFamily="2" charset="0"/>
              </a:rPr>
              <a:t> прав, </a:t>
            </a:r>
            <a:r>
              <a:rPr lang="ru-RU" sz="2000" dirty="0" err="1">
                <a:solidFill>
                  <a:schemeClr val="bg1"/>
                </a:solidFill>
                <a:latin typeface="Roboto Condensed Light" panose="02000000000000000000" pitchFamily="2" charset="0"/>
                <a:ea typeface="Roboto Condensed Light" panose="02000000000000000000" pitchFamily="2" charset="0"/>
              </a:rPr>
              <a:t>або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припинення</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тощо</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встановленому</a:t>
            </a:r>
            <a:r>
              <a:rPr lang="ru-RU" sz="2000" dirty="0">
                <a:solidFill>
                  <a:schemeClr val="bg1"/>
                </a:solidFill>
                <a:latin typeface="Roboto Condensed Light" panose="02000000000000000000" pitchFamily="2" charset="0"/>
                <a:ea typeface="Roboto Condensed Light" panose="02000000000000000000" pitchFamily="2" charset="0"/>
              </a:rPr>
              <a:t> законом порядку не </a:t>
            </a:r>
            <a:r>
              <a:rPr lang="ru-RU" sz="2000" dirty="0" err="1">
                <a:solidFill>
                  <a:schemeClr val="bg1"/>
                </a:solidFill>
                <a:latin typeface="Roboto Condensed Light" panose="02000000000000000000" pitchFamily="2" charset="0"/>
                <a:ea typeface="Roboto Condensed Light" panose="02000000000000000000" pitchFamily="2" charset="0"/>
              </a:rPr>
              <a:t>вирішить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юридичну</a:t>
            </a:r>
            <a:r>
              <a:rPr lang="ru-RU" sz="2000" dirty="0">
                <a:solidFill>
                  <a:schemeClr val="bg1"/>
                </a:solidFill>
                <a:latin typeface="Roboto Condensed Light" panose="02000000000000000000" pitchFamily="2" charset="0"/>
                <a:ea typeface="Roboto Condensed Light" panose="02000000000000000000" pitchFamily="2" charset="0"/>
              </a:rPr>
              <a:t> долю самочинно </a:t>
            </a:r>
            <a:r>
              <a:rPr lang="ru-RU" sz="2000" dirty="0" err="1">
                <a:solidFill>
                  <a:schemeClr val="bg1"/>
                </a:solidFill>
                <a:latin typeface="Roboto Condensed Light" panose="02000000000000000000" pitchFamily="2" charset="0"/>
                <a:ea typeface="Roboto Condensed Light" panose="02000000000000000000" pitchFamily="2" charset="0"/>
              </a:rPr>
              <a:t>побудованого</a:t>
            </a:r>
            <a:r>
              <a:rPr lang="ru-RU" sz="2000" dirty="0">
                <a:solidFill>
                  <a:schemeClr val="bg1"/>
                </a:solidFill>
                <a:latin typeface="Roboto Condensed Light" panose="02000000000000000000" pitchFamily="2" charset="0"/>
                <a:ea typeface="Roboto Condensed Light" panose="02000000000000000000" pitchFamily="2" charset="0"/>
              </a:rPr>
              <a:t> майна та не </a:t>
            </a:r>
            <a:r>
              <a:rPr lang="ru-RU" sz="2000" dirty="0" err="1">
                <a:solidFill>
                  <a:schemeClr val="bg1"/>
                </a:solidFill>
                <a:latin typeface="Roboto Condensed Light" panose="02000000000000000000" pitchFamily="2" charset="0"/>
                <a:ea typeface="Roboto Condensed Light" panose="02000000000000000000" pitchFamily="2" charset="0"/>
              </a:rPr>
              <a:t>призведе</a:t>
            </a:r>
            <a:r>
              <a:rPr lang="ru-RU" sz="2000" dirty="0">
                <a:solidFill>
                  <a:schemeClr val="bg1"/>
                </a:solidFill>
                <a:latin typeface="Roboto Condensed Light" panose="02000000000000000000" pitchFamily="2" charset="0"/>
                <a:ea typeface="Roboto Condensed Light" panose="02000000000000000000" pitchFamily="2" charset="0"/>
              </a:rPr>
              <a:t> до </a:t>
            </a:r>
            <a:r>
              <a:rPr lang="ru-RU" sz="2000" dirty="0" err="1">
                <a:solidFill>
                  <a:schemeClr val="bg1"/>
                </a:solidFill>
                <a:latin typeface="Roboto Condensed Light" panose="02000000000000000000" pitchFamily="2" charset="0"/>
                <a:ea typeface="Roboto Condensed Light" panose="02000000000000000000" pitchFamily="2" charset="0"/>
              </a:rPr>
              <a:t>відновлення</a:t>
            </a:r>
            <a:r>
              <a:rPr lang="ru-RU" sz="2000" dirty="0">
                <a:solidFill>
                  <a:schemeClr val="bg1"/>
                </a:solidFill>
                <a:latin typeface="Roboto Condensed Light" panose="02000000000000000000" pitchFamily="2" charset="0"/>
                <a:ea typeface="Roboto Condensed Light" panose="02000000000000000000" pitchFamily="2" charset="0"/>
              </a:rPr>
              <a:t> стану </a:t>
            </a:r>
            <a:r>
              <a:rPr lang="ru-RU" sz="2000" dirty="0" err="1">
                <a:solidFill>
                  <a:schemeClr val="bg1"/>
                </a:solidFill>
                <a:latin typeface="Roboto Condensed Light" panose="02000000000000000000" pitchFamily="2" charset="0"/>
                <a:ea typeface="Roboto Condensed Light" panose="02000000000000000000" pitchFamily="2" charset="0"/>
              </a:rPr>
              <a:t>єдності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юридичної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долі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розташованого</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ній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нерухомого</a:t>
            </a:r>
            <a:r>
              <a:rPr lang="ru-RU" sz="2000" dirty="0">
                <a:solidFill>
                  <a:schemeClr val="bg1"/>
                </a:solidFill>
                <a:latin typeface="Roboto Condensed Light" panose="02000000000000000000" pitchFamily="2" charset="0"/>
                <a:ea typeface="Roboto Condensed Light" panose="02000000000000000000" pitchFamily="2" charset="0"/>
              </a:rPr>
              <a:t> майна</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Належними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вимогами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може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заявити</a:t>
            </a:r>
            <a:r>
              <a:rPr lang="ru-RU" sz="2000" dirty="0">
                <a:solidFill>
                  <a:schemeClr val="bg1"/>
                </a:solidFill>
                <a:latin typeface="Roboto Condensed Light" panose="02000000000000000000" pitchFamily="2" charset="0"/>
                <a:ea typeface="Roboto Condensed Light" panose="02000000000000000000" pitchFamily="2" charset="0"/>
              </a:rPr>
              <a:t> особа – </a:t>
            </a:r>
            <a:r>
              <a:rPr lang="ru-RU" sz="2000" dirty="0" err="1">
                <a:solidFill>
                  <a:schemeClr val="bg1"/>
                </a:solidFill>
                <a:latin typeface="Roboto Condensed Light" panose="02000000000000000000" pitchFamily="2" charset="0"/>
                <a:ea typeface="Roboto Condensed Light" panose="02000000000000000000" pitchFamily="2" charset="0"/>
              </a:rPr>
              <a:t>власник</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якій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здійснено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здійснюється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самочинне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будівництво</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прав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розпорядження</a:t>
            </a:r>
            <a:r>
              <a:rPr lang="ru-RU" sz="2000" dirty="0">
                <a:solidFill>
                  <a:schemeClr val="bg1"/>
                </a:solidFill>
                <a:latin typeface="Roboto Condensed Light" panose="02000000000000000000" pitchFamily="2" charset="0"/>
                <a:ea typeface="Roboto Condensed Light" panose="02000000000000000000" pitchFamily="2" charset="0"/>
              </a:rPr>
              <a:t> такою земельною </a:t>
            </a:r>
            <a:r>
              <a:rPr lang="ru-RU" sz="2000" dirty="0" err="1">
                <a:solidFill>
                  <a:schemeClr val="bg1"/>
                </a:solidFill>
                <a:latin typeface="Roboto Condensed Light" panose="02000000000000000000" pitchFamily="2" charset="0"/>
                <a:ea typeface="Roboto Condensed Light" panose="02000000000000000000" pitchFamily="2" charset="0"/>
              </a:rPr>
              <a:t>ділянкою</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b="1" dirty="0" err="1">
                <a:solidFill>
                  <a:srgbClr val="FFD800"/>
                </a:solidFill>
                <a:latin typeface="Roboto Condensed Light" panose="02000000000000000000" pitchFamily="2" charset="0"/>
                <a:ea typeface="Roboto Condensed Light" panose="02000000000000000000" pitchFamily="2" charset="0"/>
              </a:rPr>
              <a:t>вимога</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знесення</a:t>
            </a:r>
            <a:r>
              <a:rPr lang="ru-RU" sz="2000" b="1" dirty="0">
                <a:solidFill>
                  <a:srgbClr val="FFD800"/>
                </a:solidFill>
                <a:latin typeface="Roboto Condensed Light" panose="02000000000000000000" pitchFamily="2" charset="0"/>
                <a:ea typeface="Roboto Condensed Light" panose="02000000000000000000" pitchFamily="2" charset="0"/>
              </a:rPr>
              <a:t> самочинно </a:t>
            </a:r>
            <a:r>
              <a:rPr lang="ru-RU" sz="2000" b="1" dirty="0" err="1">
                <a:solidFill>
                  <a:srgbClr val="FFD800"/>
                </a:solidFill>
                <a:latin typeface="Roboto Condensed Light" panose="02000000000000000000" pitchFamily="2" charset="0"/>
                <a:ea typeface="Roboto Condensed Light" panose="02000000000000000000" pitchFamily="2" charset="0"/>
              </a:rPr>
              <a:t>побудованого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нерухомого</a:t>
            </a:r>
            <a:r>
              <a:rPr lang="ru-RU" sz="2000" b="1" dirty="0">
                <a:solidFill>
                  <a:srgbClr val="FFD800"/>
                </a:solidFill>
                <a:latin typeface="Roboto Condensed Light" panose="02000000000000000000" pitchFamily="2" charset="0"/>
                <a:ea typeface="Roboto Condensed Light" panose="02000000000000000000" pitchFamily="2" charset="0"/>
              </a:rPr>
              <a:t> майна </a:t>
            </a:r>
            <a:r>
              <a:rPr lang="ru-RU" sz="2000" b="1" dirty="0" err="1">
                <a:solidFill>
                  <a:srgbClr val="FFD800"/>
                </a:solidFill>
                <a:latin typeface="Roboto Condensed Light" panose="02000000000000000000" pitchFamily="2" charset="0"/>
                <a:ea typeface="Roboto Condensed Light" panose="02000000000000000000" pitchFamily="2" charset="0"/>
              </a:rPr>
              <a:t>або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вимога</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визнання</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власності</a:t>
            </a:r>
            <a:r>
              <a:rPr lang="ru-RU" sz="2000" b="1" dirty="0">
                <a:solidFill>
                  <a:srgbClr val="FFD800"/>
                </a:solidFill>
                <a:latin typeface="Roboto Condensed Light" panose="02000000000000000000" pitchFamily="2" charset="0"/>
                <a:ea typeface="Roboto Condensed Light" panose="02000000000000000000" pitchFamily="2" charset="0"/>
              </a:rPr>
              <a:t> на самочинно </a:t>
            </a:r>
            <a:r>
              <a:rPr lang="ru-RU" sz="2000" b="1" dirty="0" err="1">
                <a:solidFill>
                  <a:srgbClr val="FFD800"/>
                </a:solidFill>
                <a:latin typeface="Roboto Condensed Light" panose="02000000000000000000" pitchFamily="2" charset="0"/>
                <a:ea typeface="Roboto Condensed Light" panose="02000000000000000000" pitchFamily="2" charset="0"/>
              </a:rPr>
              <a:t>побудоване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smtClean="0">
                <a:solidFill>
                  <a:srgbClr val="FFD800"/>
                </a:solidFill>
                <a:latin typeface="Roboto Condensed Light" panose="02000000000000000000" pitchFamily="2" charset="0"/>
                <a:ea typeface="Roboto Condensed Light" panose="02000000000000000000" pitchFamily="2" charset="0"/>
              </a:rPr>
              <a:t>майно</a:t>
            </a:r>
            <a:r>
              <a:rPr lang="ru-RU" sz="2000" b="1" dirty="0" smtClean="0">
                <a:solidFill>
                  <a:schemeClr val="bg1"/>
                </a:solidFill>
                <a:latin typeface="Roboto Condensed Light" panose="02000000000000000000" pitchFamily="2" charset="0"/>
                <a:ea typeface="Roboto Condensed Light" panose="02000000000000000000" pitchFamily="2" charset="0"/>
              </a:rPr>
              <a:t>.</a:t>
            </a:r>
          </a:p>
          <a:p>
            <a:endParaRPr lang="uk-UA" dirty="0" smtClean="0">
              <a:solidFill>
                <a:schemeClr val="bg1"/>
              </a:solidFill>
              <a:latin typeface="Roboto Condensed Light" panose="02000000000000000000" pitchFamily="2" charset="0"/>
              <a:ea typeface="Roboto Condensed Light" panose="02000000000000000000" pitchFamily="2" charset="0"/>
            </a:endParaRPr>
          </a:p>
          <a:p>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15 листопада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916/1174/22 </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561975" y="246095"/>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щодо </a:t>
            </a:r>
            <a:r>
              <a:rPr lang="ru-RU" sz="2400" b="1" dirty="0">
                <a:solidFill>
                  <a:schemeClr val="bg1"/>
                </a:solidFill>
                <a:latin typeface="Roboto Condensed Light" panose="02000000000000000000" pitchFamily="2" charset="0"/>
                <a:ea typeface="Roboto Condensed Light" panose="02000000000000000000" pitchFamily="2" charset="0"/>
              </a:rPr>
              <a:t>прав </a:t>
            </a:r>
            <a:r>
              <a:rPr lang="ru-RU" sz="2400" b="1" dirty="0" err="1">
                <a:solidFill>
                  <a:schemeClr val="bg1"/>
                </a:solidFill>
                <a:latin typeface="Roboto Condensed Light" panose="02000000000000000000" pitchFamily="2" charset="0"/>
                <a:ea typeface="Roboto Condensed Light" panose="02000000000000000000" pitchFamily="2" charset="0"/>
              </a:rPr>
              <a:t>власника</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ділянки</a:t>
            </a:r>
            <a:r>
              <a:rPr lang="ru-RU" sz="2400" b="1" dirty="0">
                <a:solidFill>
                  <a:schemeClr val="bg1"/>
                </a:solidFill>
                <a:latin typeface="Roboto Condensed Light" panose="02000000000000000000" pitchFamily="2" charset="0"/>
                <a:ea typeface="Roboto Condensed Light" panose="02000000000000000000" pitchFamily="2" charset="0"/>
              </a:rPr>
              <a:t>, на </a:t>
            </a:r>
            <a:r>
              <a:rPr lang="ru-RU" sz="2400" b="1" dirty="0" err="1">
                <a:solidFill>
                  <a:schemeClr val="bg1"/>
                </a:solidFill>
                <a:latin typeface="Roboto Condensed Light" panose="02000000000000000000" pitchFamily="2" charset="0"/>
                <a:ea typeface="Roboto Condensed Light" panose="02000000000000000000" pitchFamily="2" charset="0"/>
              </a:rPr>
              <a:t>якій</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здійснено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самочинне</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будівництво</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913031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86193" y="1381440"/>
            <a:ext cx="11114724" cy="4339650"/>
          </a:xfrm>
          <a:prstGeom prst="rect">
            <a:avLst/>
          </a:prstGeom>
          <a:noFill/>
        </p:spPr>
        <p:txBody>
          <a:bodyPr wrap="square" rtlCol="0">
            <a:spAutoFit/>
          </a:bodyPr>
          <a:lstStyle/>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Виділ </a:t>
            </a:r>
            <a:r>
              <a:rPr lang="uk-UA" sz="2000" dirty="0">
                <a:solidFill>
                  <a:schemeClr val="bg1"/>
                </a:solidFill>
                <a:latin typeface="Roboto Condensed Light" panose="02000000000000000000" pitchFamily="2" charset="0"/>
                <a:ea typeface="Roboto Condensed Light" panose="02000000000000000000" pitchFamily="2" charset="0"/>
              </a:rPr>
              <a:t>є видом реорганізації, який не має наслідком припинення юридичної особи, яка реорганізується, оскільки остання залишається суб’єктом права, однак зі зменшеним обсягом майна, прав та/або обов’язків.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b="1" dirty="0" smtClean="0">
                <a:solidFill>
                  <a:srgbClr val="FFD800"/>
                </a:solidFill>
                <a:latin typeface="Roboto Condensed Light" panose="02000000000000000000" pitchFamily="2" charset="0"/>
                <a:ea typeface="Roboto Condensed Light" panose="02000000000000000000" pitchFamily="2" charset="0"/>
              </a:rPr>
              <a:t>Передача </a:t>
            </a:r>
            <a:r>
              <a:rPr lang="uk-UA" sz="2000" b="1" dirty="0">
                <a:solidFill>
                  <a:srgbClr val="FFD800"/>
                </a:solidFill>
                <a:latin typeface="Roboto Condensed Light" panose="02000000000000000000" pitchFamily="2" charset="0"/>
                <a:ea typeface="Roboto Condensed Light" panose="02000000000000000000" pitchFamily="2" charset="0"/>
              </a:rPr>
              <a:t>орендарем за договором оренди земельної ділянки державної та комунальної власності права оренди </a:t>
            </a:r>
            <a:r>
              <a:rPr lang="uk-UA" sz="2000" dirty="0">
                <a:solidFill>
                  <a:schemeClr val="bg1"/>
                </a:solidFill>
                <a:latin typeface="Roboto Condensed Light" panose="02000000000000000000" pitchFamily="2" charset="0"/>
                <a:ea typeface="Roboto Condensed Light" panose="02000000000000000000" pitchFamily="2" charset="0"/>
              </a:rPr>
              <a:t>такої земельної ділянки </a:t>
            </a:r>
            <a:r>
              <a:rPr lang="uk-UA" sz="2000" b="1" dirty="0">
                <a:solidFill>
                  <a:schemeClr val="bg1"/>
                </a:solidFill>
                <a:latin typeface="Roboto Condensed Light" panose="02000000000000000000" pitchFamily="2" charset="0"/>
                <a:ea typeface="Roboto Condensed Light" panose="02000000000000000000" pitchFamily="2" charset="0"/>
              </a:rPr>
              <a:t>реорганізованій внаслідок виділу з нього юридичній особі за розподільчим балансом є</a:t>
            </a: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b="1" dirty="0">
                <a:solidFill>
                  <a:srgbClr val="FFD800"/>
                </a:solidFill>
                <a:latin typeface="Roboto Condensed Light" panose="02000000000000000000" pitchFamily="2" charset="0"/>
                <a:ea typeface="Roboto Condensed Light" panose="02000000000000000000" pitchFamily="2" charset="0"/>
              </a:rPr>
              <a:t>відчуженням цього права</a:t>
            </a:r>
            <a:r>
              <a:rPr lang="uk-UA" sz="2000" dirty="0">
                <a:solidFill>
                  <a:schemeClr val="bg1"/>
                </a:solidFill>
                <a:latin typeface="Roboto Condensed Light" panose="02000000000000000000" pitchFamily="2" charset="0"/>
                <a:ea typeface="Roboto Condensed Light" panose="02000000000000000000" pitchFamily="2" charset="0"/>
              </a:rPr>
              <a:t>, що суперечить забороні, передбаченій частиною першою статті 8-1 Закону України «Про оренду землі», а тому є підставою для дострокового розірвання договору оренди земельної ділянки.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В </a:t>
            </a:r>
            <a:r>
              <a:rPr lang="uk-UA" sz="2000" dirty="0">
                <a:solidFill>
                  <a:schemeClr val="bg1"/>
                </a:solidFill>
                <a:latin typeface="Roboto Condensed Light" panose="02000000000000000000" pitchFamily="2" charset="0"/>
                <a:ea typeface="Roboto Condensed Light" panose="02000000000000000000" pitchFamily="2" charset="0"/>
              </a:rPr>
              <a:t>такому випадку власник може заявити </a:t>
            </a:r>
            <a:r>
              <a:rPr lang="uk-UA" sz="2000" dirty="0" err="1">
                <a:solidFill>
                  <a:schemeClr val="bg1"/>
                </a:solidFill>
                <a:latin typeface="Roboto Condensed Light" panose="02000000000000000000" pitchFamily="2" charset="0"/>
                <a:ea typeface="Roboto Condensed Light" panose="02000000000000000000" pitchFamily="2" charset="0"/>
              </a:rPr>
              <a:t>негаторний</a:t>
            </a:r>
            <a:r>
              <a:rPr lang="uk-UA" sz="2000" dirty="0">
                <a:solidFill>
                  <a:schemeClr val="bg1"/>
                </a:solidFill>
                <a:latin typeface="Roboto Condensed Light" panose="02000000000000000000" pitchFamily="2" charset="0"/>
                <a:ea typeface="Roboto Condensed Light" panose="02000000000000000000" pitchFamily="2" charset="0"/>
              </a:rPr>
              <a:t> позов, тобто просити суд </a:t>
            </a:r>
            <a:r>
              <a:rPr lang="uk-UA" sz="2000" b="1" dirty="0">
                <a:solidFill>
                  <a:srgbClr val="FFD800"/>
                </a:solidFill>
                <a:latin typeface="Roboto Condensed Light" panose="02000000000000000000" pitchFamily="2" charset="0"/>
                <a:ea typeface="Roboto Condensed Light" panose="02000000000000000000" pitchFamily="2" charset="0"/>
              </a:rPr>
              <a:t>усунути перешкоди в користуванні та розпорядженні відповідним об’єктом</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зокрема</a:t>
            </a:r>
            <a:r>
              <a:rPr lang="ru-RU" sz="2000" dirty="0">
                <a:solidFill>
                  <a:schemeClr val="bg1"/>
                </a:solidFill>
                <a:latin typeface="Roboto Condensed Light" panose="02000000000000000000" pitchFamily="2" charset="0"/>
                <a:ea typeface="Roboto Condensed Light" panose="02000000000000000000" pitchFamily="2" charset="0"/>
              </a:rPr>
              <a:t> шляхом </a:t>
            </a:r>
            <a:r>
              <a:rPr lang="ru-RU" sz="2000" dirty="0" err="1">
                <a:solidFill>
                  <a:schemeClr val="bg1"/>
                </a:solidFill>
                <a:latin typeface="Roboto Condensed Light" panose="02000000000000000000" pitchFamily="2" charset="0"/>
                <a:ea typeface="Roboto Condensed Light" panose="02000000000000000000" pitchFamily="2" charset="0"/>
              </a:rPr>
              <a:t>повернення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останнього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стаття</a:t>
            </a:r>
            <a:r>
              <a:rPr lang="ru-RU" sz="2000" dirty="0">
                <a:solidFill>
                  <a:schemeClr val="bg1"/>
                </a:solidFill>
                <a:latin typeface="Roboto Condensed Light" panose="02000000000000000000" pitchFamily="2" charset="0"/>
                <a:ea typeface="Roboto Condensed Light" panose="02000000000000000000" pitchFamily="2" charset="0"/>
              </a:rPr>
              <a:t> 391 ЦК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частина</a:t>
            </a:r>
            <a:r>
              <a:rPr lang="ru-RU" sz="2000" dirty="0">
                <a:solidFill>
                  <a:schemeClr val="bg1"/>
                </a:solidFill>
                <a:latin typeface="Roboto Condensed Light" panose="02000000000000000000" pitchFamily="2" charset="0"/>
                <a:ea typeface="Roboto Condensed Light" panose="02000000000000000000" pitchFamily="2" charset="0"/>
              </a:rPr>
              <a:t> друга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152 </a:t>
            </a:r>
            <a:r>
              <a:rPr lang="ru-RU" sz="2000" dirty="0" err="1" smtClean="0">
                <a:solidFill>
                  <a:schemeClr val="bg1"/>
                </a:solidFill>
                <a:latin typeface="Roboto Condensed Light" panose="02000000000000000000" pitchFamily="2" charset="0"/>
                <a:ea typeface="Roboto Condensed Light" panose="02000000000000000000" pitchFamily="2" charset="0"/>
              </a:rPr>
              <a:t>Земельнгого</a:t>
            </a:r>
            <a:r>
              <a:rPr lang="ru-RU" sz="2000" dirty="0" smtClean="0">
                <a:solidFill>
                  <a:schemeClr val="bg1"/>
                </a:solidFill>
                <a:latin typeface="Roboto Condensed Light" panose="02000000000000000000" pitchFamily="2" charset="0"/>
                <a:ea typeface="Roboto Condensed Light" panose="02000000000000000000" pitchFamily="2" charset="0"/>
              </a:rPr>
              <a:t>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15 листопада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918/119/21 </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7330" y="283160"/>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щодо переходу</a:t>
            </a:r>
            <a:r>
              <a:rPr lang="ru-RU" sz="2400" b="1" dirty="0" smtClean="0">
                <a:solidFill>
                  <a:schemeClr val="bg1"/>
                </a:solidFill>
                <a:latin typeface="Roboto Condensed Light" panose="02000000000000000000" pitchFamily="2" charset="0"/>
                <a:ea typeface="Roboto Condensed Light" panose="02000000000000000000" pitchFamily="2" charset="0"/>
              </a:rPr>
              <a:t> права </a:t>
            </a:r>
            <a:r>
              <a:rPr lang="ru-RU" sz="2400" b="1" dirty="0" err="1">
                <a:solidFill>
                  <a:schemeClr val="bg1"/>
                </a:solidFill>
                <a:latin typeface="Roboto Condensed Light" panose="02000000000000000000" pitchFamily="2" charset="0"/>
                <a:ea typeface="Roboto Condensed Light" panose="02000000000000000000" pitchFamily="2" charset="0"/>
              </a:rPr>
              <a:t>оренди</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ділянки</a:t>
            </a:r>
            <a:r>
              <a:rPr lang="uk-UA"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a:solidFill>
                  <a:schemeClr val="bg1"/>
                </a:solidFill>
                <a:latin typeface="Roboto Condensed Light" panose="02000000000000000000" pitchFamily="2" charset="0"/>
                <a:ea typeface="Roboto Condensed Light" panose="02000000000000000000" pitchFamily="2" charset="0"/>
              </a:rPr>
              <a:t>у </a:t>
            </a:r>
            <a:r>
              <a:rPr lang="ru-RU" sz="2400" b="1" dirty="0" err="1">
                <a:solidFill>
                  <a:schemeClr val="bg1"/>
                </a:solidFill>
                <a:latin typeface="Roboto Condensed Light" panose="02000000000000000000" pitchFamily="2" charset="0"/>
                <a:ea typeface="Roboto Condensed Light" panose="02000000000000000000" pitchFamily="2" charset="0"/>
              </a:rPr>
              <a:t>разі</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реорганізації</a:t>
            </a:r>
            <a:r>
              <a:rPr lang="ru-RU" sz="2400" b="1" dirty="0">
                <a:solidFill>
                  <a:schemeClr val="bg1"/>
                </a:solidFill>
                <a:latin typeface="Roboto Condensed Light" panose="02000000000000000000" pitchFamily="2" charset="0"/>
                <a:ea typeface="Roboto Condensed Light" panose="02000000000000000000" pitchFamily="2" charset="0"/>
              </a:rPr>
              <a:t> кооперативу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672924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171450"/>
            <a:ext cx="11114724" cy="707886"/>
          </a:xfrm>
          <a:prstGeom prst="rect">
            <a:avLst/>
          </a:prstGeom>
          <a:noFill/>
        </p:spPr>
        <p:txBody>
          <a:bodyPr wrap="square" rtlCol="0">
            <a:spAutoFit/>
          </a:bodyPr>
          <a:lstStyle/>
          <a:p>
            <a:pPr algn="just">
              <a:spcBef>
                <a:spcPts val="1200"/>
              </a:spcBef>
            </a:pPr>
            <a:endParaRPr lang="ru-RU" sz="2200" b="1" dirty="0" smtClean="0">
              <a:solidFill>
                <a:schemeClr val="bg1"/>
              </a:solidFill>
              <a:latin typeface="Roboto Condensed Light" panose="02000000000000000000" pitchFamily="2" charset="0"/>
              <a:ea typeface="Roboto Condensed Light" panose="02000000000000000000" pitchFamily="2" charset="0"/>
            </a:endParaRPr>
          </a:p>
          <a:p>
            <a:endParaRPr lang="uk-UA" dirty="0"/>
          </a:p>
        </p:txBody>
      </p:sp>
      <p:sp>
        <p:nvSpPr>
          <p:cNvPr id="6" name="TextBox 5"/>
          <p:cNvSpPr txBox="1"/>
          <p:nvPr/>
        </p:nvSpPr>
        <p:spPr>
          <a:xfrm>
            <a:off x="561975" y="1452889"/>
            <a:ext cx="10793380" cy="3031599"/>
          </a:xfrm>
          <a:prstGeom prst="rect">
            <a:avLst/>
          </a:prstGeom>
          <a:noFill/>
        </p:spPr>
        <p:txBody>
          <a:bodyPr wrap="square" rtlCol="0">
            <a:spAutoFit/>
          </a:bodyPr>
          <a:lstStyle/>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Позов </a:t>
            </a:r>
            <a:r>
              <a:rPr lang="uk-UA" sz="2000" dirty="0">
                <a:solidFill>
                  <a:schemeClr val="bg1"/>
                </a:solidFill>
                <a:latin typeface="Roboto Condensed Light" panose="02000000000000000000" pitchFamily="2" charset="0"/>
                <a:ea typeface="Roboto Condensed Light" panose="02000000000000000000" pitchFamily="2" charset="0"/>
              </a:rPr>
              <a:t>про розірвання договору оренди землі належить до </a:t>
            </a:r>
            <a:r>
              <a:rPr lang="uk-UA" sz="2000" b="1" dirty="0" err="1">
                <a:solidFill>
                  <a:srgbClr val="FFD800"/>
                </a:solidFill>
                <a:latin typeface="Roboto Condensed Light" panose="02000000000000000000" pitchFamily="2" charset="0"/>
                <a:ea typeface="Roboto Condensed Light" panose="02000000000000000000" pitchFamily="2" charset="0"/>
              </a:rPr>
              <a:t>зобов’язальноправових</a:t>
            </a:r>
            <a:r>
              <a:rPr lang="uk-UA" sz="2000" b="1" dirty="0">
                <a:solidFill>
                  <a:srgbClr val="FFD800"/>
                </a:solidFill>
                <a:latin typeface="Roboto Condensed Light" panose="02000000000000000000" pitchFamily="2" charset="0"/>
                <a:ea typeface="Roboto Condensed Light" panose="02000000000000000000" pitchFamily="2" charset="0"/>
              </a:rPr>
              <a:t> способів захисту</a:t>
            </a:r>
            <a:r>
              <a:rPr lang="uk-UA" sz="2000" dirty="0">
                <a:solidFill>
                  <a:schemeClr val="bg1"/>
                </a:solidFill>
                <a:latin typeface="Roboto Condensed Light" panose="02000000000000000000" pitchFamily="2" charset="0"/>
                <a:ea typeface="Roboto Condensed Light" panose="02000000000000000000" pitchFamily="2" charset="0"/>
              </a:rPr>
              <a:t>, оскільки між сторонами є договірні відносини, а тому не може розглядатися як </a:t>
            </a:r>
            <a:r>
              <a:rPr lang="uk-UA" sz="2000" dirty="0" err="1">
                <a:solidFill>
                  <a:schemeClr val="bg1"/>
                </a:solidFill>
                <a:latin typeface="Roboto Condensed Light" panose="02000000000000000000" pitchFamily="2" charset="0"/>
                <a:ea typeface="Roboto Condensed Light" panose="02000000000000000000" pitchFamily="2" charset="0"/>
              </a:rPr>
              <a:t>негаторний</a:t>
            </a:r>
            <a:r>
              <a:rPr lang="uk-UA" sz="2000" dirty="0">
                <a:solidFill>
                  <a:schemeClr val="bg1"/>
                </a:solidFill>
                <a:latin typeface="Roboto Condensed Light" panose="02000000000000000000" pitchFamily="2" charset="0"/>
                <a:ea typeface="Roboto Condensed Light" panose="02000000000000000000" pitchFamily="2" charset="0"/>
              </a:rPr>
              <a:t> позов.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У </a:t>
            </a:r>
            <a:r>
              <a:rPr lang="uk-UA" sz="2000" dirty="0">
                <a:solidFill>
                  <a:schemeClr val="bg1"/>
                </a:solidFill>
                <a:latin typeface="Roboto Condensed Light" panose="02000000000000000000" pitchFamily="2" charset="0"/>
                <a:ea typeface="Roboto Condensed Light" panose="02000000000000000000" pitchFamily="2" charset="0"/>
              </a:rPr>
              <a:t>разі використання орендарем земельної ділянки всупереч її цільовому призначенню орендодавець має право звернутися до суду </a:t>
            </a:r>
            <a:r>
              <a:rPr lang="uk-UA" sz="2000" b="1" dirty="0">
                <a:solidFill>
                  <a:srgbClr val="FFD800"/>
                </a:solidFill>
                <a:latin typeface="Roboto Condensed Light" panose="02000000000000000000" pitchFamily="2" charset="0"/>
                <a:ea typeface="Roboto Condensed Light" panose="02000000000000000000" pitchFamily="2" charset="0"/>
              </a:rPr>
              <a:t>з позовом, покликаним усунути нецільове використання земельної ділянки, зокрема і шляхом розірвання договору оренди землі</a:t>
            </a:r>
            <a:r>
              <a:rPr lang="uk-UA" sz="2000" dirty="0">
                <a:solidFill>
                  <a:schemeClr val="bg1"/>
                </a:solidFill>
                <a:latin typeface="Roboto Condensed Light" panose="02000000000000000000" pitchFamily="2" charset="0"/>
                <a:ea typeface="Roboto Condensed Light" panose="02000000000000000000" pitchFamily="2" charset="0"/>
              </a:rPr>
              <a:t>, протягом строку дії договору оренди землі (та існування обумовленого таким договором обов’язку виконувати зобов’язання щодо цільового використання земельної ділянки</a:t>
            </a:r>
            <a:r>
              <a:rPr lang="uk-UA"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 листопада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922/3166/20</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9" name="TextBox 8"/>
          <p:cNvSpPr txBox="1"/>
          <p:nvPr/>
        </p:nvSpPr>
        <p:spPr>
          <a:xfrm>
            <a:off x="561975" y="246095"/>
            <a:ext cx="11114724"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у разі нецільового використання земельної ділянки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027171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86193" y="1571248"/>
            <a:ext cx="11114724" cy="3877985"/>
          </a:xfrm>
          <a:prstGeom prst="rect">
            <a:avLst/>
          </a:prstGeom>
          <a:noFill/>
        </p:spPr>
        <p:txBody>
          <a:bodyPr wrap="square" rtlCol="0">
            <a:spAutoFit/>
          </a:bodyPr>
          <a:lstStyle/>
          <a:p>
            <a:pPr algn="just">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Визнання незаконним та скасування рішення міської ради про передачу в оренду земельної ділянки третій особі є неналежним способом захисту сільської ради, яка вважає, що спірна земельна ділянка знаходиться в її адміністративних межах та належить до комунальної власності територіальної громади села.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Належним </a:t>
            </a:r>
            <a:r>
              <a:rPr lang="uk-UA" sz="2000" dirty="0">
                <a:solidFill>
                  <a:schemeClr val="bg1"/>
                </a:solidFill>
                <a:latin typeface="Roboto Condensed Light" panose="02000000000000000000" pitchFamily="2" charset="0"/>
                <a:ea typeface="Roboto Condensed Light" panose="02000000000000000000" pitchFamily="2" charset="0"/>
              </a:rPr>
              <a:t>способом захисту буде звернення до суду з </a:t>
            </a:r>
            <a:r>
              <a:rPr lang="uk-UA" sz="2000" b="1" dirty="0">
                <a:solidFill>
                  <a:srgbClr val="FFD800"/>
                </a:solidFill>
                <a:latin typeface="Roboto Condensed Light" panose="02000000000000000000" pitchFamily="2" charset="0"/>
                <a:ea typeface="Roboto Condensed Light" panose="02000000000000000000" pitchFamily="2" charset="0"/>
              </a:rPr>
              <a:t>вимогами про витребування майна із чужого незаконного володіння</a:t>
            </a: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b="1" i="1" dirty="0">
                <a:solidFill>
                  <a:schemeClr val="bg1"/>
                </a:solidFill>
                <a:latin typeface="Roboto Condensed Light" panose="02000000000000000000" pitchFamily="2" charset="0"/>
                <a:ea typeface="Roboto Condensed Light" panose="02000000000000000000" pitchFamily="2" charset="0"/>
              </a:rPr>
              <a:t>якщо позивач був позбавлений права володіння земельною ділянкою</a:t>
            </a: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b="1" dirty="0">
                <a:solidFill>
                  <a:srgbClr val="FFD800"/>
                </a:solidFill>
                <a:latin typeface="Roboto Condensed Light" panose="02000000000000000000" pitchFamily="2" charset="0"/>
                <a:ea typeface="Roboto Condensed Light" panose="02000000000000000000" pitchFamily="2" charset="0"/>
              </a:rPr>
              <a:t>або усунення перешкод у здійсненні права користування та розпорядження майном</a:t>
            </a: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b="1" i="1" dirty="0">
                <a:solidFill>
                  <a:schemeClr val="bg1"/>
                </a:solidFill>
                <a:latin typeface="Roboto Condensed Light" panose="02000000000000000000" pitchFamily="2" charset="0"/>
                <a:ea typeface="Roboto Condensed Light" panose="02000000000000000000" pitchFamily="2" charset="0"/>
              </a:rPr>
              <a:t>якщо позивачу чиняться перешкоди в реалізації цих прав</a:t>
            </a:r>
            <a:r>
              <a:rPr lang="uk-UA" sz="2000" dirty="0">
                <a:solidFill>
                  <a:schemeClr val="bg1"/>
                </a:solidFill>
                <a:latin typeface="Roboto Condensed Light" panose="02000000000000000000" pitchFamily="2" charset="0"/>
                <a:ea typeface="Roboto Condensed Light" panose="02000000000000000000" pitchFamily="2" charset="0"/>
              </a:rPr>
              <a:t>.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Відповідно </a:t>
            </a:r>
            <a:r>
              <a:rPr lang="uk-UA" sz="2000" dirty="0">
                <a:solidFill>
                  <a:schemeClr val="bg1"/>
                </a:solidFill>
                <a:latin typeface="Roboto Condensed Light" panose="02000000000000000000" pitchFamily="2" charset="0"/>
                <a:ea typeface="Roboto Condensed Light" panose="02000000000000000000" pitchFamily="2" charset="0"/>
              </a:rPr>
              <a:t>до обраного позивачем способу захисту належним відповідачем, крім міської ради, може бути фізична особа, якій передано земельну ділянку</a:t>
            </a:r>
            <a:r>
              <a:rPr lang="uk-UA" sz="2000" dirty="0" smtClean="0">
                <a:solidFill>
                  <a:schemeClr val="bg1"/>
                </a:solidFill>
                <a:latin typeface="Roboto Condensed Light" panose="02000000000000000000" pitchFamily="2" charset="0"/>
                <a:ea typeface="Roboto Condensed Light" panose="02000000000000000000" pitchFamily="2" charset="0"/>
              </a:rPr>
              <a:t>.</a:t>
            </a:r>
          </a:p>
          <a:p>
            <a:endParaRPr lang="ru-RU" dirty="0" smtClean="0">
              <a:solidFill>
                <a:schemeClr val="bg1"/>
              </a:solidFill>
              <a:latin typeface="Roboto Condensed Light" panose="02000000000000000000" pitchFamily="2" charset="0"/>
              <a:ea typeface="Roboto Condensed Light" panose="02000000000000000000" pitchFamily="2" charset="0"/>
            </a:endParaRPr>
          </a:p>
          <a:p>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 лютого 2021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925/642/19</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586193" y="345055"/>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у разі </a:t>
            </a:r>
            <a:r>
              <a:rPr lang="uk-UA" sz="2400" b="1" dirty="0">
                <a:solidFill>
                  <a:schemeClr val="bg1"/>
                </a:solidFill>
                <a:latin typeface="Roboto Condensed Light" panose="02000000000000000000" pitchFamily="2" charset="0"/>
                <a:ea typeface="Roboto Condensed Light" panose="02000000000000000000" pitchFamily="2" charset="0"/>
              </a:rPr>
              <a:t>передачі третій особі </a:t>
            </a:r>
            <a:r>
              <a:rPr lang="uk-UA" sz="2400" b="1" dirty="0" smtClean="0">
                <a:solidFill>
                  <a:schemeClr val="bg1"/>
                </a:solidFill>
                <a:latin typeface="Roboto Condensed Light" panose="02000000000000000000" pitchFamily="2" charset="0"/>
                <a:ea typeface="Roboto Condensed Light" panose="02000000000000000000" pitchFamily="2" charset="0"/>
              </a:rPr>
              <a:t>рішенням </a:t>
            </a:r>
            <a:r>
              <a:rPr lang="uk-UA" sz="2400" b="1" dirty="0">
                <a:solidFill>
                  <a:schemeClr val="bg1"/>
                </a:solidFill>
                <a:latin typeface="Roboto Condensed Light" panose="02000000000000000000" pitchFamily="2" charset="0"/>
                <a:ea typeface="Roboto Condensed Light" panose="02000000000000000000" pitchFamily="2" charset="0"/>
              </a:rPr>
              <a:t>міської ради в оренду </a:t>
            </a:r>
            <a:r>
              <a:rPr lang="uk-UA" sz="2400" b="1" dirty="0" smtClean="0">
                <a:solidFill>
                  <a:schemeClr val="bg1"/>
                </a:solidFill>
                <a:latin typeface="Roboto Condensed Light" panose="02000000000000000000" pitchFamily="2" charset="0"/>
                <a:ea typeface="Roboto Condensed Light" panose="02000000000000000000" pitchFamily="2" charset="0"/>
              </a:rPr>
              <a:t> земельної ділянки, яка не знаходиться в її адміністративних межах</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992549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86193" y="1246550"/>
            <a:ext cx="10713178" cy="4647426"/>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Зайняття</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фізичними</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юридичними</a:t>
            </a:r>
            <a:r>
              <a:rPr lang="ru-RU" sz="2000" dirty="0">
                <a:solidFill>
                  <a:schemeClr val="bg1"/>
                </a:solidFill>
                <a:latin typeface="Roboto Condensed Light" panose="02000000000000000000" pitchFamily="2" charset="0"/>
                <a:ea typeface="Roboto Condensed Light" panose="02000000000000000000" pitchFamily="2" charset="0"/>
              </a:rPr>
              <a:t> особами </a:t>
            </a:r>
            <a:r>
              <a:rPr lang="ru-RU" sz="2000" dirty="0" err="1">
                <a:solidFill>
                  <a:schemeClr val="bg1"/>
                </a:solidFill>
                <a:latin typeface="Roboto Condensed Light" panose="02000000000000000000" pitchFamily="2" charset="0"/>
                <a:ea typeface="Roboto Condensed Light" panose="02000000000000000000" pitchFamily="2" charset="0"/>
              </a:rPr>
              <a:t>земельних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ділянок</a:t>
            </a:r>
            <a:r>
              <a:rPr lang="ru-RU" sz="2000" dirty="0">
                <a:solidFill>
                  <a:schemeClr val="bg1"/>
                </a:solidFill>
                <a:latin typeface="Roboto Condensed Light" panose="02000000000000000000" pitchFamily="2" charset="0"/>
                <a:ea typeface="Roboto Condensed Light" panose="02000000000000000000" pitchFamily="2" charset="0"/>
              </a:rPr>
              <a:t> природно-</a:t>
            </a:r>
            <a:r>
              <a:rPr lang="ru-RU" sz="2000" dirty="0" err="1">
                <a:solidFill>
                  <a:schemeClr val="bg1"/>
                </a:solidFill>
                <a:latin typeface="Roboto Condensed Light" panose="02000000000000000000" pitchFamily="2" charset="0"/>
                <a:ea typeface="Roboto Condensed Light" panose="02000000000000000000" pitchFamily="2" charset="0"/>
              </a:rPr>
              <a:t>заповідного</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іншого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природоохоронного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пов’язане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із</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позбавленням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власника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ділянок</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володіння</a:t>
            </a:r>
            <a:r>
              <a:rPr lang="ru-RU" sz="2000" dirty="0">
                <a:solidFill>
                  <a:schemeClr val="bg1"/>
                </a:solidFill>
                <a:latin typeface="Roboto Condensed Light" panose="02000000000000000000" pitchFamily="2" charset="0"/>
                <a:ea typeface="Roboto Condensed Light" panose="02000000000000000000" pitchFamily="2" charset="0"/>
              </a:rPr>
              <a:t> ними</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Це</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стосується</a:t>
            </a:r>
            <a:r>
              <a:rPr lang="ru-RU" sz="2000" dirty="0">
                <a:solidFill>
                  <a:schemeClr val="bg1"/>
                </a:solidFill>
                <a:latin typeface="Roboto Condensed Light" panose="02000000000000000000" pitchFamily="2" charset="0"/>
                <a:ea typeface="Roboto Condensed Light" panose="02000000000000000000" pitchFamily="2" charset="0"/>
              </a:rPr>
              <a:t> і тих </a:t>
            </a:r>
            <a:r>
              <a:rPr lang="ru-RU" sz="2000" dirty="0" err="1">
                <a:solidFill>
                  <a:schemeClr val="bg1"/>
                </a:solidFill>
                <a:latin typeface="Roboto Condensed Light" panose="02000000000000000000" pitchFamily="2" charset="0"/>
                <a:ea typeface="Roboto Condensed Light" panose="02000000000000000000" pitchFamily="2" charset="0"/>
              </a:rPr>
              <a:t>випадків</a:t>
            </a:r>
            <a:r>
              <a:rPr lang="ru-RU" sz="2000" dirty="0">
                <a:solidFill>
                  <a:schemeClr val="bg1"/>
                </a:solidFill>
                <a:latin typeface="Roboto Condensed Light" panose="02000000000000000000" pitchFamily="2" charset="0"/>
                <a:ea typeface="Roboto Condensed Light" panose="02000000000000000000" pitchFamily="2" charset="0"/>
              </a:rPr>
              <a:t>, коли право </a:t>
            </a:r>
            <a:r>
              <a:rPr lang="ru-RU" sz="2000" dirty="0" err="1">
                <a:solidFill>
                  <a:schemeClr val="bg1"/>
                </a:solidFill>
                <a:latin typeface="Roboto Condensed Light" panose="02000000000000000000" pitchFamily="2" charset="0"/>
                <a:ea typeface="Roboto Condensed Light" panose="02000000000000000000" pitchFamily="2" charset="0"/>
              </a:rPr>
              <a:t>приватної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земельні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природно-</a:t>
            </a:r>
            <a:r>
              <a:rPr lang="ru-RU" sz="2000" dirty="0" err="1">
                <a:solidFill>
                  <a:schemeClr val="bg1"/>
                </a:solidFill>
                <a:latin typeface="Roboto Condensed Light" panose="02000000000000000000" pitchFamily="2" charset="0"/>
                <a:ea typeface="Roboto Condensed Light" panose="02000000000000000000" pitchFamily="2" charset="0"/>
              </a:rPr>
              <a:t>заповідного</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іншого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природоохоронного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було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зареєстровано</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підставі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неправомірних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рішень</a:t>
            </a:r>
            <a:r>
              <a:rPr lang="ru-RU" sz="2000" dirty="0">
                <a:solidFill>
                  <a:schemeClr val="bg1"/>
                </a:solidFill>
                <a:latin typeface="Roboto Condensed Light" panose="02000000000000000000" pitchFamily="2" charset="0"/>
                <a:ea typeface="Roboto Condensed Light" panose="02000000000000000000" pitchFamily="2" charset="0"/>
              </a:rPr>
              <a:t> про передачу таких земель у </a:t>
            </a:r>
            <a:r>
              <a:rPr lang="ru-RU" sz="2000" dirty="0" err="1">
                <a:solidFill>
                  <a:schemeClr val="bg1"/>
                </a:solidFill>
                <a:latin typeface="Roboto Condensed Light" panose="02000000000000000000" pitchFamily="2" charset="0"/>
                <a:ea typeface="Roboto Condensed Light" panose="02000000000000000000" pitchFamily="2" charset="0"/>
              </a:rPr>
              <a:t>власність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фізичних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юридичних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осіб</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Такі</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рішення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не </a:t>
            </a:r>
            <a:r>
              <a:rPr lang="ru-RU" sz="2000" b="1" dirty="0" err="1">
                <a:solidFill>
                  <a:srgbClr val="FFD800"/>
                </a:solidFill>
                <a:latin typeface="Roboto Condensed Light" panose="02000000000000000000" pitchFamily="2" charset="0"/>
                <a:ea typeface="Roboto Condensed Light" panose="02000000000000000000" pitchFamily="2" charset="0"/>
              </a:rPr>
              <a:t>створюють</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ті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юридичні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наслідки</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які</a:t>
            </a:r>
            <a:r>
              <a:rPr lang="ru-RU" sz="2000" b="1" dirty="0">
                <a:solidFill>
                  <a:srgbClr val="FFD800"/>
                </a:solidFill>
                <a:latin typeface="Roboto Condensed Light" panose="02000000000000000000" pitchFamily="2" charset="0"/>
                <a:ea typeface="Roboto Condensed Light" panose="02000000000000000000" pitchFamily="2" charset="0"/>
              </a:rPr>
              <a:t> вони </a:t>
            </a:r>
            <a:r>
              <a:rPr lang="ru-RU" sz="2000" b="1" dirty="0" err="1">
                <a:solidFill>
                  <a:srgbClr val="FFD800"/>
                </a:solidFill>
                <a:latin typeface="Roboto Condensed Light" panose="02000000000000000000" pitchFamily="2" charset="0"/>
                <a:ea typeface="Roboto Condensed Light" panose="02000000000000000000" pitchFamily="2" charset="0"/>
              </a:rPr>
              <a:t>спрямовані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За </a:t>
            </a:r>
            <a:r>
              <a:rPr lang="ru-RU" sz="2000" dirty="0">
                <a:solidFill>
                  <a:schemeClr val="bg1"/>
                </a:solidFill>
                <a:latin typeface="Roboto Condensed Light" panose="02000000000000000000" pitchFamily="2" charset="0"/>
                <a:ea typeface="Roboto Condensed Light" panose="02000000000000000000" pitchFamily="2" charset="0"/>
              </a:rPr>
              <a:t>таких умов </a:t>
            </a:r>
            <a:r>
              <a:rPr lang="ru-RU" sz="2000" dirty="0" err="1">
                <a:solidFill>
                  <a:schemeClr val="bg1"/>
                </a:solidFill>
                <a:latin typeface="Roboto Condensed Light" panose="02000000000000000000" pitchFamily="2" charset="0"/>
                <a:ea typeface="Roboto Condensed Light" panose="02000000000000000000" pitchFamily="2" charset="0"/>
              </a:rPr>
              <a:t>ефективним</a:t>
            </a:r>
            <a:r>
              <a:rPr lang="ru-RU" sz="2000" dirty="0">
                <a:solidFill>
                  <a:schemeClr val="bg1"/>
                </a:solidFill>
                <a:latin typeface="Roboto Condensed Light" panose="02000000000000000000" pitchFamily="2" charset="0"/>
                <a:ea typeface="Roboto Condensed Light" panose="02000000000000000000" pitchFamily="2" charset="0"/>
              </a:rPr>
              <a:t> способом судового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щодо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повернення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природо-заповідного</a:t>
            </a:r>
            <a:r>
              <a:rPr lang="ru-RU" sz="2000" dirty="0">
                <a:solidFill>
                  <a:schemeClr val="bg1"/>
                </a:solidFill>
                <a:latin typeface="Roboto Condensed Light" panose="02000000000000000000" pitchFamily="2" charset="0"/>
                <a:ea typeface="Roboto Condensed Light" panose="02000000000000000000" pitchFamily="2" charset="0"/>
              </a:rPr>
              <a:t> фонду </a:t>
            </a:r>
            <a:r>
              <a:rPr lang="ru-RU" sz="2000" dirty="0" err="1">
                <a:solidFill>
                  <a:schemeClr val="bg1"/>
                </a:solidFill>
                <a:latin typeface="Roboto Condensed Light" panose="02000000000000000000" pitchFamily="2" charset="0"/>
                <a:ea typeface="Roboto Condensed Light" panose="02000000000000000000" pitchFamily="2" charset="0"/>
              </a:rPr>
              <a:t>власнику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є </a:t>
            </a:r>
            <a:r>
              <a:rPr lang="ru-RU" sz="2000" b="1" dirty="0" err="1">
                <a:solidFill>
                  <a:srgbClr val="FFD800"/>
                </a:solidFill>
                <a:latin typeface="Roboto Condensed Light" panose="02000000000000000000" pitchFamily="2" charset="0"/>
                <a:ea typeface="Roboto Condensed Light" panose="02000000000000000000" pitchFamily="2" charset="0"/>
              </a:rPr>
              <a:t>негаторний</a:t>
            </a:r>
            <a:r>
              <a:rPr lang="ru-RU" sz="2000" b="1" dirty="0">
                <a:solidFill>
                  <a:srgbClr val="FFD800"/>
                </a:solidFill>
                <a:latin typeface="Roboto Condensed Light" panose="02000000000000000000" pitchFamily="2" charset="0"/>
                <a:ea typeface="Roboto Condensed Light" panose="02000000000000000000" pitchFamily="2" charset="0"/>
              </a:rPr>
              <a:t>, а не </a:t>
            </a:r>
            <a:r>
              <a:rPr lang="ru-RU" sz="2000" b="1" dirty="0" err="1">
                <a:solidFill>
                  <a:srgbClr val="FFD800"/>
                </a:solidFill>
                <a:latin typeface="Roboto Condensed Light" panose="02000000000000000000" pitchFamily="2" charset="0"/>
                <a:ea typeface="Roboto Condensed Light" panose="02000000000000000000" pitchFamily="2" charset="0"/>
              </a:rPr>
              <a:t>віндикаційний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позов</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Вимогу</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про </a:t>
            </a:r>
            <a:r>
              <a:rPr lang="ru-RU" sz="2000" b="1" dirty="0" err="1">
                <a:solidFill>
                  <a:srgbClr val="FFD800"/>
                </a:solidFill>
                <a:latin typeface="Roboto Condensed Light" panose="02000000000000000000" pitchFamily="2" charset="0"/>
                <a:ea typeface="Roboto Condensed Light" panose="02000000000000000000" pitchFamily="2" charset="0"/>
              </a:rPr>
              <a:t>усунення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перешкод</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державі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чи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відповідній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територіальній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громаді</a:t>
            </a:r>
            <a:r>
              <a:rPr lang="ru-RU" sz="2000" b="1" dirty="0">
                <a:solidFill>
                  <a:srgbClr val="FFD800"/>
                </a:solidFill>
                <a:latin typeface="Roboto Condensed Light" panose="02000000000000000000" pitchFamily="2" charset="0"/>
                <a:ea typeface="Roboto Condensed Light" panose="02000000000000000000" pitchFamily="2" charset="0"/>
              </a:rPr>
              <a:t> у </a:t>
            </a:r>
            <a:r>
              <a:rPr lang="ru-RU" sz="2000" b="1" dirty="0" err="1">
                <a:solidFill>
                  <a:srgbClr val="FFD800"/>
                </a:solidFill>
                <a:latin typeface="Roboto Condensed Light" panose="02000000000000000000" pitchFamily="2" charset="0"/>
                <a:ea typeface="Roboto Condensed Light" panose="02000000000000000000" pitchFamily="2" charset="0"/>
              </a:rPr>
              <a:t>користуванні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чи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розпорядженні</a:t>
            </a:r>
            <a:r>
              <a:rPr lang="ru-RU" sz="2000" b="1" dirty="0">
                <a:solidFill>
                  <a:srgbClr val="FFD800"/>
                </a:solidFill>
                <a:latin typeface="Roboto Condensed Light" panose="02000000000000000000" pitchFamily="2" charset="0"/>
                <a:ea typeface="Roboto Condensed Light" panose="02000000000000000000" pitchFamily="2" charset="0"/>
              </a:rPr>
              <a:t> такими </a:t>
            </a:r>
            <a:r>
              <a:rPr lang="ru-RU" sz="2000" b="1" dirty="0" err="1">
                <a:solidFill>
                  <a:srgbClr val="FFD800"/>
                </a:solidFill>
                <a:latin typeface="Roboto Condensed Light" panose="02000000000000000000" pitchFamily="2" charset="0"/>
                <a:ea typeface="Roboto Condensed Light" panose="02000000000000000000" pitchFamily="2" charset="0"/>
              </a:rPr>
              <a:t>земельними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ділянками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можна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заявити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впродовж</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усього</a:t>
            </a:r>
            <a:r>
              <a:rPr lang="ru-RU" sz="2000" dirty="0">
                <a:solidFill>
                  <a:schemeClr val="bg1"/>
                </a:solidFill>
                <a:latin typeface="Roboto Condensed Light" panose="02000000000000000000" pitchFamily="2" charset="0"/>
                <a:ea typeface="Roboto Condensed Light" panose="02000000000000000000" pitchFamily="2" charset="0"/>
              </a:rPr>
              <a:t> часу, </a:t>
            </a:r>
            <a:r>
              <a:rPr lang="ru-RU" sz="2000" dirty="0" err="1">
                <a:solidFill>
                  <a:schemeClr val="bg1"/>
                </a:solidFill>
                <a:latin typeface="Roboto Condensed Light" panose="02000000000000000000" pitchFamily="2" charset="0"/>
                <a:ea typeface="Roboto Condensed Light" panose="02000000000000000000" pitchFamily="2" charset="0"/>
              </a:rPr>
              <a:t>поки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триває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відповідне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smtClean="0">
                <a:solidFill>
                  <a:schemeClr val="bg1"/>
                </a:solidFill>
                <a:latin typeface="Roboto Condensed Light" panose="02000000000000000000" pitchFamily="2" charset="0"/>
                <a:ea typeface="Roboto Condensed Light" panose="02000000000000000000" pitchFamily="2" charset="0"/>
              </a:rPr>
              <a:t>порушення</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20 </a:t>
            </a:r>
            <a:r>
              <a:rPr lang="ru-RU" i="1" dirty="0" err="1">
                <a:solidFill>
                  <a:srgbClr val="38B6AB"/>
                </a:solidFill>
                <a:latin typeface="Roboto Condensed Light" panose="02000000000000000000" pitchFamily="2" charset="0"/>
                <a:ea typeface="Roboto Condensed Light" panose="02000000000000000000" pitchFamily="2" charset="0"/>
              </a:rPr>
              <a:t>червня</a:t>
            </a:r>
            <a:r>
              <a:rPr lang="ru-RU" i="1" dirty="0">
                <a:solidFill>
                  <a:srgbClr val="38B6AB"/>
                </a:solidFill>
                <a:latin typeface="Roboto Condensed Light" panose="02000000000000000000" pitchFamily="2" charset="0"/>
                <a:ea typeface="Roboto Condensed Light" panose="02000000000000000000" pitchFamily="2" charset="0"/>
              </a:rPr>
              <a:t>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554/10517/16-ц</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586193" y="183688"/>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щодо </a:t>
            </a:r>
            <a:r>
              <a:rPr lang="ru-RU" sz="2400" b="1" dirty="0" err="1">
                <a:solidFill>
                  <a:schemeClr val="bg1"/>
                </a:solidFill>
                <a:latin typeface="Roboto Condensed Light" panose="02000000000000000000" pitchFamily="2" charset="0"/>
                <a:ea typeface="Roboto Condensed Light" panose="02000000000000000000" pitchFamily="2" charset="0"/>
              </a:rPr>
              <a:t>витребування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ділянки</a:t>
            </a:r>
            <a:r>
              <a:rPr lang="ru-RU" sz="2400" b="1" dirty="0">
                <a:solidFill>
                  <a:schemeClr val="bg1"/>
                </a:solidFill>
                <a:latin typeface="Roboto Condensed Light" panose="02000000000000000000" pitchFamily="2" charset="0"/>
                <a:ea typeface="Roboto Condensed Light" panose="02000000000000000000" pitchFamily="2" charset="0"/>
              </a:rPr>
              <a:t> природно-</a:t>
            </a:r>
            <a:r>
              <a:rPr lang="ru-RU" sz="2400" b="1" dirty="0" err="1">
                <a:solidFill>
                  <a:schemeClr val="bg1"/>
                </a:solidFill>
                <a:latin typeface="Roboto Condensed Light" panose="02000000000000000000" pitchFamily="2" charset="0"/>
                <a:ea typeface="Roboto Condensed Light" panose="02000000000000000000" pitchFamily="2" charset="0"/>
              </a:rPr>
              <a:t>заповідного</a:t>
            </a:r>
            <a:r>
              <a:rPr lang="ru-RU" sz="2400" b="1" dirty="0">
                <a:solidFill>
                  <a:schemeClr val="bg1"/>
                </a:solidFill>
                <a:latin typeface="Roboto Condensed Light" panose="02000000000000000000" pitchFamily="2" charset="0"/>
                <a:ea typeface="Roboto Condensed Light" panose="02000000000000000000" pitchFamily="2" charset="0"/>
              </a:rPr>
              <a:t> фонду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957654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410548" y="1275113"/>
            <a:ext cx="11308702" cy="4647426"/>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Заволодіння</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земельними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ділянками</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неможливим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лише</a:t>
            </a:r>
            <a:r>
              <a:rPr lang="ru-RU" sz="2000" dirty="0">
                <a:solidFill>
                  <a:schemeClr val="bg1"/>
                </a:solidFill>
                <a:latin typeface="Roboto Condensed Light" panose="02000000000000000000" pitchFamily="2" charset="0"/>
                <a:ea typeface="Roboto Condensed Light" panose="02000000000000000000" pitchFamily="2" charset="0"/>
              </a:rPr>
              <a:t> в </a:t>
            </a:r>
            <a:r>
              <a:rPr lang="ru-RU" sz="2000" dirty="0" err="1">
                <a:solidFill>
                  <a:schemeClr val="bg1"/>
                </a:solidFill>
                <a:latin typeface="Roboto Condensed Light" panose="02000000000000000000" pitchFamily="2" charset="0"/>
                <a:ea typeface="Roboto Condensed Light" panose="02000000000000000000" pitchFamily="2" charset="0"/>
              </a:rPr>
              <a:t>разі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якщо</a:t>
            </a:r>
            <a:r>
              <a:rPr lang="ru-RU" sz="2000" i="1" dirty="0">
                <a:solidFill>
                  <a:schemeClr val="bg1"/>
                </a:solidFill>
                <a:latin typeface="Roboto Condensed Light" panose="02000000000000000000" pitchFamily="2" charset="0"/>
                <a:ea typeface="Roboto Condensed Light" panose="02000000000000000000" pitchFamily="2" charset="0"/>
              </a:rPr>
              <a:t> на </a:t>
            </a:r>
            <a:r>
              <a:rPr lang="ru-RU" sz="2000" i="1" dirty="0" err="1">
                <a:solidFill>
                  <a:schemeClr val="bg1"/>
                </a:solidFill>
                <a:latin typeface="Roboto Condensed Light" panose="02000000000000000000" pitchFamily="2" charset="0"/>
                <a:ea typeface="Roboto Condensed Light" panose="02000000000000000000" pitchFamily="2" charset="0"/>
              </a:rPr>
              <a:t>такі</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ділянки</a:t>
            </a:r>
            <a:r>
              <a:rPr lang="ru-RU" sz="2000" i="1" dirty="0">
                <a:solidFill>
                  <a:schemeClr val="bg1"/>
                </a:solidFill>
                <a:latin typeface="Roboto Condensed Light" panose="02000000000000000000" pitchFamily="2" charset="0"/>
                <a:ea typeface="Roboto Condensed Light" panose="02000000000000000000" pitchFamily="2" charset="0"/>
              </a:rPr>
              <a:t> за </a:t>
            </a:r>
            <a:r>
              <a:rPr lang="ru-RU" sz="2000" i="1" dirty="0" err="1">
                <a:solidFill>
                  <a:schemeClr val="bg1"/>
                </a:solidFill>
                <a:latin typeface="Roboto Condensed Light" panose="02000000000000000000" pitchFamily="2" charset="0"/>
                <a:ea typeface="Roboto Condensed Light" panose="02000000000000000000" pitchFamily="2" charset="0"/>
              </a:rPr>
              <a:t>жодних</a:t>
            </a:r>
            <a:r>
              <a:rPr lang="ru-RU" sz="2000" i="1" dirty="0">
                <a:solidFill>
                  <a:schemeClr val="bg1"/>
                </a:solidFill>
                <a:latin typeface="Roboto Condensed Light" panose="02000000000000000000" pitchFamily="2" charset="0"/>
                <a:ea typeface="Roboto Condensed Light" panose="02000000000000000000" pitchFamily="2" charset="0"/>
              </a:rPr>
              <a:t> умов не </a:t>
            </a:r>
            <a:r>
              <a:rPr lang="ru-RU" sz="2000" i="1" dirty="0" err="1">
                <a:solidFill>
                  <a:schemeClr val="bg1"/>
                </a:solidFill>
                <a:latin typeface="Roboto Condensed Light" panose="02000000000000000000" pitchFamily="2" charset="0"/>
                <a:ea typeface="Roboto Condensed Light" panose="02000000000000000000" pitchFamily="2" charset="0"/>
              </a:rPr>
              <a:t>може</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виникнути</a:t>
            </a:r>
            <a:r>
              <a:rPr lang="ru-RU" sz="2000" i="1" dirty="0">
                <a:solidFill>
                  <a:schemeClr val="bg1"/>
                </a:solidFill>
                <a:latin typeface="Roboto Condensed Light" panose="02000000000000000000" pitchFamily="2" charset="0"/>
                <a:ea typeface="Roboto Condensed Light" panose="02000000000000000000" pitchFamily="2" charset="0"/>
              </a:rPr>
              <a:t> право </a:t>
            </a:r>
            <a:r>
              <a:rPr lang="ru-RU" sz="2000" i="1"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Водночас</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приватні</a:t>
            </a:r>
            <a:r>
              <a:rPr lang="ru-RU" sz="2000" dirty="0">
                <a:solidFill>
                  <a:schemeClr val="bg1"/>
                </a:solidFill>
                <a:latin typeface="Roboto Condensed Light" panose="02000000000000000000" pitchFamily="2" charset="0"/>
                <a:ea typeface="Roboto Condensed Light" panose="02000000000000000000" pitchFamily="2" charset="0"/>
              </a:rPr>
              <a:t> особи </a:t>
            </a:r>
            <a:r>
              <a:rPr lang="ru-RU" sz="2000" dirty="0" err="1">
                <a:solidFill>
                  <a:schemeClr val="bg1"/>
                </a:solidFill>
                <a:latin typeface="Roboto Condensed Light" panose="02000000000000000000" pitchFamily="2" charset="0"/>
                <a:ea typeface="Roboto Condensed Light" panose="02000000000000000000" pitchFamily="2" charset="0"/>
              </a:rPr>
              <a:t>можуть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лісогосподарського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праві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У </a:t>
            </a:r>
            <a:r>
              <a:rPr lang="ru-RU" sz="2000" dirty="0" err="1">
                <a:solidFill>
                  <a:schemeClr val="bg1"/>
                </a:solidFill>
                <a:latin typeface="Roboto Condensed Light" panose="02000000000000000000" pitchFamily="2" charset="0"/>
                <a:ea typeface="Roboto Condensed Light" panose="02000000000000000000" pitchFamily="2" charset="0"/>
              </a:rPr>
              <a:t>випадку</a:t>
            </a:r>
            <a:r>
              <a:rPr lang="ru-RU" sz="2000" dirty="0">
                <a:solidFill>
                  <a:schemeClr val="bg1"/>
                </a:solidFill>
                <a:latin typeface="Roboto Condensed Light" panose="02000000000000000000" pitchFamily="2" charset="0"/>
                <a:ea typeface="Roboto Condensed Light" panose="02000000000000000000" pitchFamily="2" charset="0"/>
              </a:rPr>
              <a:t> незаконного, без </a:t>
            </a:r>
            <a:r>
              <a:rPr lang="ru-RU" sz="2000" dirty="0" err="1">
                <a:solidFill>
                  <a:schemeClr val="bg1"/>
                </a:solidFill>
                <a:latin typeface="Roboto Condensed Light" panose="02000000000000000000" pitchFamily="2" charset="0"/>
                <a:ea typeface="Roboto Condensed Light" panose="02000000000000000000" pitchFamily="2" charset="0"/>
              </a:rPr>
              <a:t>відповідної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правової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підстави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заволодіння</a:t>
            </a:r>
            <a:r>
              <a:rPr lang="ru-RU" sz="2000" dirty="0">
                <a:solidFill>
                  <a:schemeClr val="bg1"/>
                </a:solidFill>
                <a:latin typeface="Roboto Condensed Light" panose="02000000000000000000" pitchFamily="2" charset="0"/>
                <a:ea typeface="Roboto Condensed Light" panose="02000000000000000000" pitchFamily="2" charset="0"/>
              </a:rPr>
              <a:t> особою такими землями, </a:t>
            </a:r>
            <a:r>
              <a:rPr lang="ru-RU" sz="2000" b="1" dirty="0">
                <a:solidFill>
                  <a:schemeClr val="bg1"/>
                </a:solidFill>
                <a:latin typeface="Roboto Condensed Light" panose="02000000000000000000" pitchFamily="2" charset="0"/>
                <a:ea typeface="Roboto Condensed Light" panose="02000000000000000000" pitchFamily="2" charset="0"/>
              </a:rPr>
              <a:t>право </a:t>
            </a:r>
            <a:r>
              <a:rPr lang="ru-RU" sz="2000" b="1" dirty="0" err="1">
                <a:solidFill>
                  <a:schemeClr val="bg1"/>
                </a:solidFill>
                <a:latin typeface="Roboto Condensed Light" panose="02000000000000000000" pitchFamily="2" charset="0"/>
                <a:ea typeface="Roboto Condensed Light" panose="02000000000000000000" pitchFamily="2" charset="0"/>
              </a:rPr>
              <a:t>власності</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a:t>
            </a:r>
            <a:r>
              <a:rPr lang="ru-RU" sz="2000" dirty="0" err="1">
                <a:solidFill>
                  <a:schemeClr val="bg1"/>
                </a:solidFill>
                <a:latin typeface="Roboto Condensed Light" panose="02000000000000000000" pitchFamily="2" charset="0"/>
                <a:ea typeface="Roboto Condensed Light" panose="02000000000000000000" pitchFamily="2" charset="0"/>
              </a:rPr>
              <a:t>включаючи</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володіння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розпорядження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chemeClr val="bg1"/>
                </a:solidFill>
                <a:latin typeface="Roboto Condensed Light" panose="02000000000000000000" pitchFamily="2" charset="0"/>
                <a:ea typeface="Roboto Condensed Light" panose="02000000000000000000" pitchFamily="2" charset="0"/>
              </a:rPr>
              <a:t>і </a:t>
            </a:r>
            <a:r>
              <a:rPr lang="ru-RU" sz="2000" b="1" dirty="0" err="1">
                <a:solidFill>
                  <a:schemeClr val="bg1"/>
                </a:solidFill>
                <a:latin typeface="Roboto Condensed Light" panose="02000000000000000000" pitchFamily="2" charset="0"/>
                <a:ea typeface="Roboto Condensed Light" panose="02000000000000000000" pitchFamily="2" charset="0"/>
              </a:rPr>
              <a:t>далі</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належатиме</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власникові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Інша</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особа </a:t>
            </a:r>
            <a:r>
              <a:rPr lang="ru-RU" sz="2000" dirty="0" err="1">
                <a:solidFill>
                  <a:schemeClr val="bg1"/>
                </a:solidFill>
                <a:latin typeface="Roboto Condensed Light" panose="02000000000000000000" pitchFamily="2" charset="0"/>
                <a:ea typeface="Roboto Condensed Light" panose="02000000000000000000" pitchFamily="2" charset="0"/>
              </a:rPr>
              <a:t>внаслідок</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державної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реєстрації</a:t>
            </a:r>
            <a:r>
              <a:rPr lang="ru-RU" sz="2000" dirty="0">
                <a:solidFill>
                  <a:schemeClr val="bg1"/>
                </a:solidFill>
                <a:latin typeface="Roboto Condensed Light" panose="02000000000000000000" pitchFamily="2" charset="0"/>
                <a:ea typeface="Roboto Condensed Light" panose="02000000000000000000" pitchFamily="2" charset="0"/>
              </a:rPr>
              <a:t> за нею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нерухоме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його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фактичним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володільцем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бо</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неї</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відповідний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запис</a:t>
            </a:r>
            <a:r>
              <a:rPr lang="ru-RU" sz="2000" dirty="0">
                <a:solidFill>
                  <a:schemeClr val="bg1"/>
                </a:solidFill>
                <a:latin typeface="Roboto Condensed Light" panose="02000000000000000000" pitchFamily="2" charset="0"/>
                <a:ea typeface="Roboto Condensed Light" panose="02000000000000000000" pitchFamily="2" charset="0"/>
              </a:rPr>
              <a:t> у Державному </a:t>
            </a:r>
            <a:r>
              <a:rPr lang="ru-RU" sz="2000" dirty="0" err="1">
                <a:solidFill>
                  <a:schemeClr val="bg1"/>
                </a:solidFill>
                <a:latin typeface="Roboto Condensed Light" panose="02000000000000000000" pitchFamily="2" charset="0"/>
                <a:ea typeface="Roboto Condensed Light" panose="02000000000000000000" pitchFamily="2" charset="0"/>
              </a:rPr>
              <a:t>реєстрі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речових</a:t>
            </a:r>
            <a:r>
              <a:rPr lang="ru-RU" sz="2000" dirty="0">
                <a:solidFill>
                  <a:schemeClr val="bg1"/>
                </a:solidFill>
                <a:latin typeface="Roboto Condensed Light" panose="02000000000000000000" pitchFamily="2" charset="0"/>
                <a:ea typeface="Roboto Condensed Light" panose="02000000000000000000" pitchFamily="2" charset="0"/>
              </a:rPr>
              <a:t> прав на </a:t>
            </a:r>
            <a:r>
              <a:rPr lang="ru-RU" sz="2000" dirty="0" err="1">
                <a:solidFill>
                  <a:schemeClr val="bg1"/>
                </a:solidFill>
                <a:latin typeface="Roboto Condensed Light" panose="02000000000000000000" pitchFamily="2" charset="0"/>
                <a:ea typeface="Roboto Condensed Light" panose="02000000000000000000" pitchFamily="2" charset="0"/>
              </a:rPr>
              <a:t>нерухоме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але не </a:t>
            </a:r>
            <a:r>
              <a:rPr lang="ru-RU" sz="2000" dirty="0" err="1">
                <a:solidFill>
                  <a:schemeClr val="bg1"/>
                </a:solidFill>
                <a:latin typeface="Roboto Condensed Light" panose="02000000000000000000" pitchFamily="2" charset="0"/>
                <a:ea typeface="Roboto Condensed Light" panose="02000000000000000000" pitchFamily="2" charset="0"/>
              </a:rPr>
              <a:t>набуває</a:t>
            </a:r>
            <a:r>
              <a:rPr lang="ru-RU" sz="2000" dirty="0">
                <a:solidFill>
                  <a:schemeClr val="bg1"/>
                </a:solidFill>
                <a:latin typeface="Roboto Condensed Light" panose="02000000000000000000" pitchFamily="2" charset="0"/>
                <a:ea typeface="Roboto Condensed Light" panose="02000000000000000000" pitchFamily="2" charset="0"/>
              </a:rPr>
              <a:t> право </a:t>
            </a:r>
            <a:r>
              <a:rPr lang="ru-RU" sz="2000" dirty="0" err="1">
                <a:solidFill>
                  <a:schemeClr val="bg1"/>
                </a:solidFill>
                <a:latin typeface="Roboto Condensed Light" panose="02000000000000000000" pitchFamily="2" charset="0"/>
                <a:ea typeface="Roboto Condensed Light" panose="02000000000000000000" pitchFamily="2" charset="0"/>
              </a:rPr>
              <a:t>володіння</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smtClean="0">
                <a:solidFill>
                  <a:schemeClr val="bg1"/>
                </a:solidFill>
                <a:latin typeface="Roboto Condensed Light" panose="02000000000000000000" pitchFamily="2" charset="0"/>
                <a:ea typeface="Roboto Condensed Light" panose="02000000000000000000" pitchFamily="2" charset="0"/>
              </a:rPr>
              <a:t>ділянку</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Вимога</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про </a:t>
            </a:r>
            <a:r>
              <a:rPr lang="ru-RU" sz="2000" b="1" dirty="0" err="1">
                <a:solidFill>
                  <a:srgbClr val="FFD800"/>
                </a:solidFill>
                <a:latin typeface="Roboto Condensed Light" panose="02000000000000000000" pitchFamily="2" charset="0"/>
                <a:ea typeface="Roboto Condensed Light" panose="02000000000000000000" pitchFamily="2" charset="0"/>
              </a:rPr>
              <a:t>витребування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земельної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лісогосподарського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призначення</a:t>
            </a:r>
            <a:r>
              <a:rPr lang="ru-RU" sz="2000" b="1" dirty="0">
                <a:solidFill>
                  <a:srgbClr val="FFD800"/>
                </a:solidFill>
                <a:latin typeface="Roboto Condensed Light" panose="02000000000000000000" pitchFamily="2" charset="0"/>
                <a:ea typeface="Roboto Condensed Light" panose="02000000000000000000" pitchFamily="2" charset="0"/>
              </a:rPr>
              <a:t> з незаконного </a:t>
            </a:r>
            <a:r>
              <a:rPr lang="ru-RU" sz="2000" b="1" dirty="0" err="1">
                <a:solidFill>
                  <a:srgbClr val="FFD800"/>
                </a:solidFill>
                <a:latin typeface="Roboto Condensed Light" panose="02000000000000000000" pitchFamily="2" charset="0"/>
                <a:ea typeface="Roboto Condensed Light" panose="02000000000000000000" pitchFamily="2" charset="0"/>
              </a:rPr>
              <a:t>володіння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a:t>
            </a:r>
            <a:r>
              <a:rPr lang="ru-RU" sz="2000" dirty="0" err="1">
                <a:solidFill>
                  <a:schemeClr val="bg1"/>
                </a:solidFill>
                <a:latin typeface="Roboto Condensed Light" panose="02000000000000000000" pitchFamily="2" charset="0"/>
                <a:ea typeface="Roboto Condensed Light" panose="02000000000000000000" pitchFamily="2" charset="0"/>
              </a:rPr>
              <a:t>віндикаційний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позов</a:t>
            </a:r>
            <a:r>
              <a:rPr lang="ru-RU" sz="2000" dirty="0">
                <a:solidFill>
                  <a:schemeClr val="bg1"/>
                </a:solidFill>
                <a:latin typeface="Roboto Condensed Light" panose="02000000000000000000" pitchFamily="2" charset="0"/>
                <a:ea typeface="Roboto Condensed Light" panose="02000000000000000000" pitchFamily="2" charset="0"/>
              </a:rPr>
              <a:t>) в порядку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387 </a:t>
            </a:r>
            <a:r>
              <a:rPr lang="ru-RU" sz="2000" dirty="0" err="1" smtClean="0">
                <a:solidFill>
                  <a:schemeClr val="bg1"/>
                </a:solidFill>
                <a:latin typeface="Roboto Condensed Light" panose="02000000000000000000" pitchFamily="2" charset="0"/>
                <a:ea typeface="Roboto Condensed Light" panose="02000000000000000000" pitchFamily="2" charset="0"/>
              </a:rPr>
              <a:t>Цивільного</a:t>
            </a:r>
            <a:r>
              <a:rPr lang="ru-RU" sz="2000" dirty="0" smtClean="0">
                <a:solidFill>
                  <a:schemeClr val="bg1"/>
                </a:solidFill>
                <a:latin typeface="Roboto Condensed Light" panose="02000000000000000000" pitchFamily="2" charset="0"/>
                <a:ea typeface="Roboto Condensed Light" panose="02000000000000000000" pitchFamily="2" charset="0"/>
              </a:rPr>
              <a:t>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ефективним</a:t>
            </a:r>
            <a:r>
              <a:rPr lang="ru-RU" sz="2000" dirty="0">
                <a:solidFill>
                  <a:schemeClr val="bg1"/>
                </a:solidFill>
                <a:latin typeface="Roboto Condensed Light" panose="02000000000000000000" pitchFamily="2" charset="0"/>
                <a:ea typeface="Roboto Condensed Light" panose="02000000000000000000" pitchFamily="2" charset="0"/>
              </a:rPr>
              <a:t> способом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endParaRPr lang="uk-UA" dirty="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23 листопада 2021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a:t>
            </a:r>
            <a:r>
              <a:rPr lang="ru-RU" i="1" dirty="0" smtClean="0">
                <a:solidFill>
                  <a:srgbClr val="38B6AB"/>
                </a:solidFill>
                <a:latin typeface="Roboto Condensed Light" panose="02000000000000000000" pitchFamily="2" charset="0"/>
                <a:ea typeface="Roboto Condensed Light" panose="02000000000000000000" pitchFamily="2" charset="0"/>
              </a:rPr>
              <a:t>359/3373/16-ц</a:t>
            </a:r>
          </a:p>
        </p:txBody>
      </p:sp>
      <p:sp>
        <p:nvSpPr>
          <p:cNvPr id="9" name="TextBox 8"/>
          <p:cNvSpPr txBox="1"/>
          <p:nvPr/>
        </p:nvSpPr>
        <p:spPr>
          <a:xfrm>
            <a:off x="410548" y="136283"/>
            <a:ext cx="11308702" cy="830997"/>
          </a:xfrm>
          <a:prstGeom prst="rect">
            <a:avLst/>
          </a:prstGeom>
          <a:noFill/>
        </p:spPr>
        <p:txBody>
          <a:bodyPr wrap="square" rtlCol="0">
            <a:spAutoFit/>
          </a:bodyPr>
          <a:lstStyle/>
          <a:p>
            <a:pPr algn="just"/>
            <a:r>
              <a:rPr lang="uk-UA" sz="2400" b="1" dirty="0">
                <a:solidFill>
                  <a:schemeClr val="bg1"/>
                </a:solidFill>
                <a:latin typeface="Roboto Condensed Light" panose="02000000000000000000" pitchFamily="2" charset="0"/>
                <a:ea typeface="Roboto Condensed Light" panose="02000000000000000000" pitchFamily="2" charset="0"/>
              </a:rPr>
              <a:t>Спосіб захисту права щодо </a:t>
            </a:r>
            <a:r>
              <a:rPr lang="uk-UA" sz="2400" b="1" dirty="0" smtClean="0">
                <a:solidFill>
                  <a:schemeClr val="bg1"/>
                </a:solidFill>
                <a:latin typeface="Roboto Condensed Light" panose="02000000000000000000" pitchFamily="2" charset="0"/>
                <a:ea typeface="Roboto Condensed Light" panose="02000000000000000000" pitchFamily="2" charset="0"/>
              </a:rPr>
              <a:t>володіння земельними ділянками, що належать </a:t>
            </a:r>
            <a:r>
              <a:rPr lang="ru-RU" sz="2400" b="1" dirty="0">
                <a:solidFill>
                  <a:schemeClr val="bg1"/>
                </a:solidFill>
                <a:latin typeface="Roboto Condensed Light" panose="02000000000000000000" pitchFamily="2" charset="0"/>
                <a:ea typeface="Roboto Condensed Light" panose="02000000000000000000" pitchFamily="2" charset="0"/>
              </a:rPr>
              <a:t>до земель </a:t>
            </a:r>
            <a:r>
              <a:rPr lang="ru-RU" sz="2400" b="1" dirty="0" err="1">
                <a:solidFill>
                  <a:schemeClr val="bg1"/>
                </a:solidFill>
                <a:latin typeface="Roboto Condensed Light" panose="02000000000000000000" pitchFamily="2" charset="0"/>
                <a:ea typeface="Roboto Condensed Light" panose="02000000000000000000" pitchFamily="2" charset="0"/>
              </a:rPr>
              <a:t>лісогосподарського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призначення</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050784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86546" y="981952"/>
            <a:ext cx="11489782" cy="5247590"/>
          </a:xfrm>
          <a:prstGeom prst="rect">
            <a:avLst/>
          </a:prstGeom>
          <a:noFill/>
        </p:spPr>
        <p:txBody>
          <a:bodyPr wrap="square" rtlCol="0">
            <a:spAutoFit/>
          </a:bodyPr>
          <a:lstStyle/>
          <a:p>
            <a:pPr algn="just"/>
            <a:r>
              <a:rPr lang="ru-RU" sz="1600" dirty="0">
                <a:solidFill>
                  <a:schemeClr val="bg1"/>
                </a:solidFill>
                <a:latin typeface="Roboto Condensed Light" panose="02000000000000000000" pitchFamily="2" charset="0"/>
                <a:ea typeface="Roboto Condensed Light" panose="02000000000000000000" pitchFamily="2" charset="0"/>
              </a:rPr>
              <a:t>На </a:t>
            </a:r>
            <a:r>
              <a:rPr lang="ru-RU" sz="1600" dirty="0" err="1">
                <a:solidFill>
                  <a:schemeClr val="bg1"/>
                </a:solidFill>
                <a:latin typeface="Roboto Condensed Light" panose="02000000000000000000" pitchFamily="2" charset="0"/>
                <a:ea typeface="Roboto Condensed Light" panose="02000000000000000000" pitchFamily="2" charset="0"/>
              </a:rPr>
              <a:t>підставі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приписів</a:t>
            </a:r>
            <a:r>
              <a:rPr lang="ru-RU" sz="1600" dirty="0">
                <a:solidFill>
                  <a:schemeClr val="bg1"/>
                </a:solidFill>
                <a:latin typeface="Roboto Condensed Light" panose="02000000000000000000" pitchFamily="2" charset="0"/>
                <a:ea typeface="Roboto Condensed Light" panose="02000000000000000000" pitchFamily="2" charset="0"/>
              </a:rPr>
              <a:t> Закону </a:t>
            </a:r>
            <a:r>
              <a:rPr lang="ru-RU" sz="1600" dirty="0" err="1">
                <a:solidFill>
                  <a:schemeClr val="bg1"/>
                </a:solidFill>
                <a:latin typeface="Roboto Condensed Light" panose="02000000000000000000" pitchFamily="2" charset="0"/>
                <a:ea typeface="Roboto Condensed Light" panose="02000000000000000000" pitchFamily="2" charset="0"/>
              </a:rPr>
              <a:t>України</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оренду</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землі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витребування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орендарем</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орендованої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земельної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ділянки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можливе</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лише</a:t>
            </a:r>
            <a:r>
              <a:rPr lang="ru-RU" sz="1600" dirty="0">
                <a:solidFill>
                  <a:schemeClr val="bg1"/>
                </a:solidFill>
                <a:latin typeface="Roboto Condensed Light" panose="02000000000000000000" pitchFamily="2" charset="0"/>
                <a:ea typeface="Roboto Condensed Light" panose="02000000000000000000" pitchFamily="2" charset="0"/>
              </a:rPr>
              <a:t> за </a:t>
            </a:r>
            <a:r>
              <a:rPr lang="ru-RU" sz="1600" dirty="0" err="1">
                <a:solidFill>
                  <a:schemeClr val="bg1"/>
                </a:solidFill>
                <a:latin typeface="Roboto Condensed Light" panose="02000000000000000000" pitchFamily="2" charset="0"/>
                <a:ea typeface="Roboto Condensed Light" panose="02000000000000000000" pitchFamily="2" charset="0"/>
              </a:rPr>
              <a:t>певних</a:t>
            </a:r>
            <a:r>
              <a:rPr lang="ru-RU" sz="1600" dirty="0">
                <a:solidFill>
                  <a:schemeClr val="bg1"/>
                </a:solidFill>
                <a:latin typeface="Roboto Condensed Light" panose="02000000000000000000" pitchFamily="2" charset="0"/>
                <a:ea typeface="Roboto Condensed Light" panose="02000000000000000000" pitchFamily="2" charset="0"/>
              </a:rPr>
              <a:t> умов: </a:t>
            </a:r>
            <a:endParaRPr lang="ru-RU" sz="1600" dirty="0" smtClean="0">
              <a:solidFill>
                <a:schemeClr val="bg1"/>
              </a:solidFill>
              <a:latin typeface="Roboto Condensed Light" panose="02000000000000000000" pitchFamily="2" charset="0"/>
              <a:ea typeface="Roboto Condensed Light" panose="02000000000000000000" pitchFamily="2" charset="0"/>
            </a:endParaRPr>
          </a:p>
          <a:p>
            <a:pPr marL="342900" indent="-342900" algn="just">
              <a:buAutoNum type="arabicParenBoth"/>
            </a:pPr>
            <a:r>
              <a:rPr lang="ru-RU" sz="1600" dirty="0" err="1" smtClean="0">
                <a:solidFill>
                  <a:schemeClr val="bg1"/>
                </a:solidFill>
                <a:latin typeface="Roboto Condensed Light" panose="02000000000000000000" pitchFamily="2" charset="0"/>
                <a:ea typeface="Roboto Condensed Light" panose="02000000000000000000" pitchFamily="2" charset="0"/>
              </a:rPr>
              <a:t>наявність</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a:solidFill>
                  <a:schemeClr val="bg1"/>
                </a:solidFill>
                <a:latin typeface="Roboto Condensed Light" panose="02000000000000000000" pitchFamily="2" charset="0"/>
                <a:ea typeface="Roboto Condensed Light" panose="02000000000000000000" pitchFamily="2" charset="0"/>
              </a:rPr>
              <a:t>в </a:t>
            </a:r>
            <a:r>
              <a:rPr lang="ru-RU" sz="1600" dirty="0" err="1">
                <a:solidFill>
                  <a:schemeClr val="bg1"/>
                </a:solidFill>
                <a:latin typeface="Roboto Condensed Light" panose="02000000000000000000" pitchFamily="2" charset="0"/>
                <a:ea typeface="Roboto Condensed Light" panose="02000000000000000000" pitchFamily="2" charset="0"/>
              </a:rPr>
              <a:t>орендодавця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первісного</a:t>
            </a:r>
            <a:r>
              <a:rPr lang="ru-RU" sz="1600" dirty="0">
                <a:solidFill>
                  <a:schemeClr val="bg1"/>
                </a:solidFill>
                <a:latin typeface="Roboto Condensed Light" panose="02000000000000000000" pitchFamily="2" charset="0"/>
                <a:ea typeface="Roboto Condensed Light" panose="02000000000000000000" pitchFamily="2" charset="0"/>
              </a:rPr>
              <a:t> договору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землі</a:t>
            </a:r>
            <a:r>
              <a:rPr lang="ru-RU" sz="1600" dirty="0">
                <a:solidFill>
                  <a:schemeClr val="bg1"/>
                </a:solidFill>
                <a:latin typeface="Roboto Condensed Light" panose="02000000000000000000" pitchFamily="2" charset="0"/>
                <a:ea typeface="Roboto Condensed Light" panose="02000000000000000000" pitchFamily="2" charset="0"/>
              </a:rPr>
              <a:t> з одним </a:t>
            </a:r>
            <a:r>
              <a:rPr lang="ru-RU" sz="1600" dirty="0" err="1">
                <a:solidFill>
                  <a:schemeClr val="bg1"/>
                </a:solidFill>
                <a:latin typeface="Roboto Condensed Light" panose="02000000000000000000" pitchFamily="2" charset="0"/>
                <a:ea typeface="Roboto Condensed Light" panose="02000000000000000000" pitchFamily="2" charset="0"/>
              </a:rPr>
              <a:t>орендарем</a:t>
            </a:r>
            <a:r>
              <a:rPr lang="ru-RU" sz="1600" dirty="0">
                <a:solidFill>
                  <a:schemeClr val="bg1"/>
                </a:solidFill>
                <a:latin typeface="Roboto Condensed Light" panose="02000000000000000000" pitchFamily="2" charset="0"/>
                <a:ea typeface="Roboto Condensed Light" panose="02000000000000000000" pitchFamily="2" charset="0"/>
              </a:rPr>
              <a:t> і нового договору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землі</a:t>
            </a:r>
            <a:r>
              <a:rPr lang="ru-RU" sz="1600" dirty="0">
                <a:solidFill>
                  <a:schemeClr val="bg1"/>
                </a:solidFill>
                <a:latin typeface="Roboto Condensed Light" panose="02000000000000000000" pitchFamily="2" charset="0"/>
                <a:ea typeface="Roboto Condensed Light" panose="02000000000000000000" pitchFamily="2" charset="0"/>
              </a:rPr>
              <a:t> з </a:t>
            </a:r>
            <a:r>
              <a:rPr lang="ru-RU" sz="1600" dirty="0" err="1">
                <a:solidFill>
                  <a:schemeClr val="bg1"/>
                </a:solidFill>
                <a:latin typeface="Roboto Condensed Light" panose="02000000000000000000" pitchFamily="2" charset="0"/>
                <a:ea typeface="Roboto Condensed Light" panose="02000000000000000000" pitchFamily="2" charset="0"/>
              </a:rPr>
              <a:t>іншим</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орендарем</a:t>
            </a:r>
            <a:r>
              <a:rPr lang="ru-RU" sz="1600" dirty="0" smtClean="0">
                <a:solidFill>
                  <a:schemeClr val="bg1"/>
                </a:solidFill>
                <a:latin typeface="Roboto Condensed Light" panose="02000000000000000000" pitchFamily="2" charset="0"/>
                <a:ea typeface="Roboto Condensed Light" panose="02000000000000000000" pitchFamily="2" charset="0"/>
              </a:rPr>
              <a:t>; </a:t>
            </a:r>
          </a:p>
          <a:p>
            <a:pPr marL="342900" indent="-342900" algn="just">
              <a:buAutoNum type="arabicParenBoth"/>
            </a:pPr>
            <a:r>
              <a:rPr lang="ru-RU" sz="1600" dirty="0" err="1" smtClean="0">
                <a:solidFill>
                  <a:schemeClr val="bg1"/>
                </a:solidFill>
                <a:latin typeface="Roboto Condensed Light" panose="02000000000000000000" pitchFamily="2" charset="0"/>
                <a:ea typeface="Roboto Condensed Light" panose="02000000000000000000" pitchFamily="2" charset="0"/>
              </a:rPr>
              <a:t>первісний</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мав</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зареєстроване</a:t>
            </a:r>
            <a:r>
              <a:rPr lang="ru-RU" sz="1600" dirty="0">
                <a:solidFill>
                  <a:schemeClr val="bg1"/>
                </a:solidFill>
                <a:latin typeface="Roboto Condensed Light" panose="02000000000000000000" pitchFamily="2" charset="0"/>
                <a:ea typeface="Roboto Condensed Light" panose="02000000000000000000" pitchFamily="2" charset="0"/>
              </a:rPr>
              <a:t> право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однак</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таке</a:t>
            </a:r>
            <a:r>
              <a:rPr lang="ru-RU" sz="1600" dirty="0">
                <a:solidFill>
                  <a:schemeClr val="bg1"/>
                </a:solidFill>
                <a:latin typeface="Roboto Condensed Light" panose="02000000000000000000" pitchFamily="2" charset="0"/>
                <a:ea typeface="Roboto Condensed Light" panose="02000000000000000000" pitchFamily="2" charset="0"/>
              </a:rPr>
              <a:t> право </a:t>
            </a:r>
            <a:r>
              <a:rPr lang="ru-RU" sz="1600" dirty="0" err="1">
                <a:solidFill>
                  <a:schemeClr val="bg1"/>
                </a:solidFill>
                <a:latin typeface="Roboto Condensed Light" panose="02000000000000000000" pitchFamily="2" charset="0"/>
                <a:ea typeface="Roboto Condensed Light" panose="02000000000000000000" pitchFamily="2" charset="0"/>
              </a:rPr>
              <a:t>також</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зареєстрував</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новий</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a:t>
            </a:r>
            <a:r>
              <a:rPr lang="ru-RU" sz="1600" dirty="0">
                <a:solidFill>
                  <a:schemeClr val="bg1"/>
                </a:solidFill>
                <a:latin typeface="Roboto Condensed Light" panose="02000000000000000000" pitchFamily="2" charset="0"/>
                <a:ea typeface="Roboto Condensed Light" panose="02000000000000000000" pitchFamily="2" charset="0"/>
              </a:rPr>
              <a:t>; </a:t>
            </a:r>
            <a:endParaRPr lang="ru-RU" sz="1600" dirty="0" smtClean="0">
              <a:solidFill>
                <a:schemeClr val="bg1"/>
              </a:solidFill>
              <a:latin typeface="Roboto Condensed Light" panose="02000000000000000000" pitchFamily="2" charset="0"/>
              <a:ea typeface="Roboto Condensed Light" panose="02000000000000000000" pitchFamily="2" charset="0"/>
            </a:endParaRPr>
          </a:p>
          <a:p>
            <a:pPr marL="342900" indent="-342900" algn="just">
              <a:buAutoNum type="arabicParenBoth"/>
            </a:pPr>
            <a:r>
              <a:rPr lang="ru-RU" sz="1600" dirty="0" err="1" smtClean="0">
                <a:solidFill>
                  <a:schemeClr val="bg1"/>
                </a:solidFill>
                <a:latin typeface="Roboto Condensed Light" panose="02000000000000000000" pitchFamily="2" charset="0"/>
                <a:ea typeface="Roboto Condensed Light" panose="02000000000000000000" pitchFamily="2" charset="0"/>
              </a:rPr>
              <a:t>первісний</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a:t>
            </a:r>
            <a:r>
              <a:rPr lang="ru-RU" sz="1600" dirty="0">
                <a:solidFill>
                  <a:schemeClr val="bg1"/>
                </a:solidFill>
                <a:latin typeface="Roboto Condensed Light" panose="02000000000000000000" pitchFamily="2" charset="0"/>
                <a:ea typeface="Roboto Condensed Light" panose="02000000000000000000" pitchFamily="2" charset="0"/>
              </a:rPr>
              <a:t> заявив </a:t>
            </a:r>
            <a:r>
              <a:rPr lang="ru-RU" sz="1600" dirty="0" err="1">
                <a:solidFill>
                  <a:schemeClr val="bg1"/>
                </a:solidFill>
                <a:latin typeface="Roboto Condensed Light" panose="02000000000000000000" pitchFamily="2" charset="0"/>
                <a:ea typeface="Roboto Condensed Light" panose="02000000000000000000" pitchFamily="2" charset="0"/>
              </a:rPr>
              <a:t>вимогу</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витребування</a:t>
            </a:r>
            <a:r>
              <a:rPr lang="ru-RU" sz="1600" dirty="0">
                <a:solidFill>
                  <a:schemeClr val="bg1"/>
                </a:solidFill>
                <a:latin typeface="Roboto Condensed Light" panose="02000000000000000000" pitchFamily="2" charset="0"/>
                <a:ea typeface="Roboto Condensed Light" panose="02000000000000000000" pitchFamily="2" charset="0"/>
              </a:rPr>
              <a:t> у </a:t>
            </a:r>
            <a:r>
              <a:rPr lang="ru-RU" sz="1600" dirty="0" err="1">
                <a:solidFill>
                  <a:schemeClr val="bg1"/>
                </a:solidFill>
                <a:latin typeface="Roboto Condensed Light" panose="02000000000000000000" pitchFamily="2" charset="0"/>
                <a:ea typeface="Roboto Condensed Light" panose="02000000000000000000" pitchFamily="2" charset="0"/>
              </a:rPr>
              <a:t>своє</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тимчасове</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строкове</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володіння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орендованої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земельної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ділянки</a:t>
            </a:r>
            <a:r>
              <a:rPr lang="ru-RU" sz="1600" dirty="0">
                <a:solidFill>
                  <a:schemeClr val="bg1"/>
                </a:solidFill>
                <a:latin typeface="Roboto Condensed Light" panose="02000000000000000000" pitchFamily="2" charset="0"/>
                <a:ea typeface="Roboto Condensed Light" panose="02000000000000000000" pitchFamily="2" charset="0"/>
              </a:rPr>
              <a:t> з </a:t>
            </a:r>
            <a:r>
              <a:rPr lang="ru-RU" sz="1600" dirty="0" err="1">
                <a:solidFill>
                  <a:schemeClr val="bg1"/>
                </a:solidFill>
                <a:latin typeface="Roboto Condensed Light" panose="02000000000000000000" pitchFamily="2" charset="0"/>
                <a:ea typeface="Roboto Condensed Light" panose="02000000000000000000" pitchFamily="2" charset="0"/>
              </a:rPr>
              <a:t>тимчасового</a:t>
            </a:r>
            <a:r>
              <a:rPr lang="ru-RU" sz="1600" dirty="0">
                <a:solidFill>
                  <a:schemeClr val="bg1"/>
                </a:solidFill>
                <a:latin typeface="Roboto Condensed Light" panose="02000000000000000000" pitchFamily="2" charset="0"/>
                <a:ea typeface="Roboto Condensed Light" panose="02000000000000000000" pitchFamily="2" charset="0"/>
              </a:rPr>
              <a:t> (строкового) </a:t>
            </a:r>
            <a:r>
              <a:rPr lang="ru-RU" sz="1600" dirty="0" err="1">
                <a:solidFill>
                  <a:schemeClr val="bg1"/>
                </a:solidFill>
                <a:latin typeface="Roboto Condensed Light" panose="02000000000000000000" pitchFamily="2" charset="0"/>
                <a:ea typeface="Roboto Condensed Light" panose="02000000000000000000" pitchFamily="2" charset="0"/>
              </a:rPr>
              <a:t>володіння</a:t>
            </a:r>
            <a:r>
              <a:rPr lang="ru-RU" sz="1600" dirty="0">
                <a:solidFill>
                  <a:schemeClr val="bg1"/>
                </a:solidFill>
                <a:latin typeface="Roboto Condensed Light" panose="02000000000000000000" pitchFamily="2" charset="0"/>
                <a:ea typeface="Roboto Condensed Light" panose="02000000000000000000" pitchFamily="2" charset="0"/>
              </a:rPr>
              <a:t> нового </a:t>
            </a:r>
            <a:r>
              <a:rPr lang="ru-RU" sz="1600" dirty="0" err="1">
                <a:solidFill>
                  <a:schemeClr val="bg1"/>
                </a:solidFill>
                <a:latin typeface="Roboto Condensed Light" panose="02000000000000000000" pitchFamily="2" charset="0"/>
                <a:ea typeface="Roboto Condensed Light" panose="02000000000000000000" pitchFamily="2" charset="0"/>
              </a:rPr>
              <a:t>орендаря</a:t>
            </a:r>
            <a:r>
              <a:rPr lang="ru-RU" sz="1600" dirty="0">
                <a:solidFill>
                  <a:schemeClr val="bg1"/>
                </a:solidFill>
                <a:latin typeface="Roboto Condensed Light" panose="02000000000000000000" pitchFamily="2" charset="0"/>
                <a:ea typeface="Roboto Condensed Light" panose="02000000000000000000" pitchFamily="2" charset="0"/>
              </a:rPr>
              <a:t>, а не </a:t>
            </a:r>
            <a:r>
              <a:rPr lang="ru-RU" sz="1600" dirty="0" err="1">
                <a:solidFill>
                  <a:schemeClr val="bg1"/>
                </a:solidFill>
                <a:latin typeface="Roboto Condensed Light" panose="02000000000000000000" pitchFamily="2" charset="0"/>
                <a:ea typeface="Roboto Condensed Light" panose="02000000000000000000" pitchFamily="2" charset="0"/>
              </a:rPr>
              <a:t>власника</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земельної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ділянки</a:t>
            </a:r>
            <a:r>
              <a:rPr lang="ru-RU" sz="1600" dirty="0">
                <a:solidFill>
                  <a:schemeClr val="bg1"/>
                </a:solidFill>
                <a:latin typeface="Roboto Condensed Light" panose="02000000000000000000" pitchFamily="2" charset="0"/>
                <a:ea typeface="Roboto Condensed Light" panose="02000000000000000000" pitchFamily="2" charset="0"/>
              </a:rPr>
              <a:t>; </a:t>
            </a:r>
            <a:endParaRPr lang="ru-RU" sz="1600" dirty="0" smtClean="0">
              <a:solidFill>
                <a:schemeClr val="bg1"/>
              </a:solidFill>
              <a:latin typeface="Roboto Condensed Light" panose="02000000000000000000" pitchFamily="2" charset="0"/>
              <a:ea typeface="Roboto Condensed Light" panose="02000000000000000000" pitchFamily="2" charset="0"/>
            </a:endParaRPr>
          </a:p>
          <a:p>
            <a:pPr marL="342900" indent="-342900" algn="just">
              <a:buAutoNum type="arabicParenBoth"/>
            </a:pPr>
            <a:r>
              <a:rPr lang="ru-RU" sz="1600" dirty="0" smtClean="0">
                <a:solidFill>
                  <a:schemeClr val="bg1"/>
                </a:solidFill>
                <a:latin typeface="Roboto Condensed Light" panose="02000000000000000000" pitchFamily="2" charset="0"/>
                <a:ea typeface="Roboto Condensed Light" panose="02000000000000000000" pitchFamily="2" charset="0"/>
              </a:rPr>
              <a:t>на </a:t>
            </a:r>
            <a:r>
              <a:rPr lang="ru-RU" sz="1600" dirty="0">
                <a:solidFill>
                  <a:schemeClr val="bg1"/>
                </a:solidFill>
                <a:latin typeface="Roboto Condensed Light" panose="02000000000000000000" pitchFamily="2" charset="0"/>
                <a:ea typeface="Roboto Condensed Light" panose="02000000000000000000" pitchFamily="2" charset="0"/>
              </a:rPr>
              <a:t>момент </a:t>
            </a:r>
            <a:r>
              <a:rPr lang="ru-RU" sz="1600" dirty="0" err="1">
                <a:solidFill>
                  <a:schemeClr val="bg1"/>
                </a:solidFill>
                <a:latin typeface="Roboto Condensed Light" panose="02000000000000000000" pitchFamily="2" charset="0"/>
                <a:ea typeface="Roboto Condensed Light" panose="02000000000000000000" pitchFamily="2" charset="0"/>
              </a:rPr>
              <a:t>задоволення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цієї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вимоги</a:t>
            </a:r>
            <a:r>
              <a:rPr lang="ru-RU" sz="1600" dirty="0">
                <a:solidFill>
                  <a:schemeClr val="bg1"/>
                </a:solidFill>
                <a:latin typeface="Roboto Condensed Light" panose="02000000000000000000" pitchFamily="2" charset="0"/>
                <a:ea typeface="Roboto Condensed Light" panose="02000000000000000000" pitchFamily="2" charset="0"/>
              </a:rPr>
              <a:t> строк </a:t>
            </a:r>
            <a:r>
              <a:rPr lang="ru-RU" sz="1600" dirty="0" err="1">
                <a:solidFill>
                  <a:schemeClr val="bg1"/>
                </a:solidFill>
                <a:latin typeface="Roboto Condensed Light" panose="02000000000000000000" pitchFamily="2" charset="0"/>
                <a:ea typeface="Roboto Condensed Light" panose="02000000000000000000" pitchFamily="2" charset="0"/>
              </a:rPr>
              <a:t>первісного</a:t>
            </a:r>
            <a:r>
              <a:rPr lang="ru-RU" sz="1600" dirty="0">
                <a:solidFill>
                  <a:schemeClr val="bg1"/>
                </a:solidFill>
                <a:latin typeface="Roboto Condensed Light" panose="02000000000000000000" pitchFamily="2" charset="0"/>
                <a:ea typeface="Roboto Condensed Light" panose="02000000000000000000" pitchFamily="2" charset="0"/>
              </a:rPr>
              <a:t> договору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землі</a:t>
            </a:r>
            <a:r>
              <a:rPr lang="ru-RU" sz="1600" dirty="0">
                <a:solidFill>
                  <a:schemeClr val="bg1"/>
                </a:solidFill>
                <a:latin typeface="Roboto Condensed Light" panose="02000000000000000000" pitchFamily="2" charset="0"/>
                <a:ea typeface="Roboto Condensed Light" panose="02000000000000000000" pitchFamily="2" charset="0"/>
              </a:rPr>
              <a:t> не </a:t>
            </a:r>
            <a:r>
              <a:rPr lang="ru-RU" sz="1600" dirty="0" err="1">
                <a:solidFill>
                  <a:schemeClr val="bg1"/>
                </a:solidFill>
                <a:latin typeface="Roboto Condensed Light" panose="02000000000000000000" pitchFamily="2" charset="0"/>
                <a:ea typeface="Roboto Condensed Light" panose="02000000000000000000" pitchFamily="2" charset="0"/>
              </a:rPr>
              <a:t>сплив</a:t>
            </a:r>
            <a:r>
              <a:rPr lang="ru-RU" sz="1600" dirty="0">
                <a:solidFill>
                  <a:schemeClr val="bg1"/>
                </a:solidFill>
                <a:latin typeface="Roboto Condensed Light" panose="02000000000000000000" pitchFamily="2" charset="0"/>
                <a:ea typeface="Roboto Condensed Light" panose="02000000000000000000" pitchFamily="2" charset="0"/>
              </a:rPr>
              <a:t>. </a:t>
            </a:r>
            <a:endParaRPr lang="ru-RU" sz="16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1600" b="1" dirty="0" err="1" smtClean="0">
                <a:solidFill>
                  <a:srgbClr val="FFD800"/>
                </a:solidFill>
                <a:latin typeface="Roboto Condensed Light" panose="02000000000000000000" pitchFamily="2" charset="0"/>
                <a:ea typeface="Roboto Condensed Light" panose="02000000000000000000" pitchFamily="2" charset="0"/>
              </a:rPr>
              <a:t>Вимога</a:t>
            </a:r>
            <a:r>
              <a:rPr lang="ru-RU" sz="1600" b="1" dirty="0" smtClean="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орендаря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зобов’язати</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орендодавця</a:t>
            </a:r>
            <a:r>
              <a:rPr lang="ru-RU" sz="1600" b="1" dirty="0">
                <a:solidFill>
                  <a:srgbClr val="FFD800"/>
                </a:solidFill>
                <a:latin typeface="Roboto Condensed Light" panose="02000000000000000000" pitchFamily="2" charset="0"/>
                <a:ea typeface="Roboto Condensed Light" panose="02000000000000000000" pitchFamily="2" charset="0"/>
              </a:rPr>
              <a:t> не </a:t>
            </a:r>
            <a:r>
              <a:rPr lang="ru-RU" sz="1600" b="1" dirty="0" err="1">
                <a:solidFill>
                  <a:srgbClr val="FFD800"/>
                </a:solidFill>
                <a:latin typeface="Roboto Condensed Light" panose="02000000000000000000" pitchFamily="2" charset="0"/>
                <a:ea typeface="Roboto Condensed Light" panose="02000000000000000000" pitchFamily="2" charset="0"/>
              </a:rPr>
              <a:t>чинити</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орендареві</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перешкоди</a:t>
            </a:r>
            <a:r>
              <a:rPr lang="ru-RU" sz="1600" b="1" dirty="0">
                <a:solidFill>
                  <a:srgbClr val="FFD800"/>
                </a:solidFill>
                <a:latin typeface="Roboto Condensed Light" panose="02000000000000000000" pitchFamily="2" charset="0"/>
                <a:ea typeface="Roboto Condensed Light" panose="02000000000000000000" pitchFamily="2" charset="0"/>
              </a:rPr>
              <a:t> у </a:t>
            </a:r>
            <a:r>
              <a:rPr lang="ru-RU" sz="1600" b="1" dirty="0" err="1">
                <a:solidFill>
                  <a:srgbClr val="FFD800"/>
                </a:solidFill>
                <a:latin typeface="Roboto Condensed Light" panose="02000000000000000000" pitchFamily="2" charset="0"/>
                <a:ea typeface="Roboto Condensed Light" panose="02000000000000000000" pitchFamily="2" charset="0"/>
              </a:rPr>
              <a:t>користуванні</a:t>
            </a:r>
            <a:r>
              <a:rPr lang="ru-RU" sz="1600" b="1" dirty="0">
                <a:solidFill>
                  <a:srgbClr val="FFD800"/>
                </a:solidFill>
                <a:latin typeface="Roboto Condensed Light" panose="02000000000000000000" pitchFamily="2" charset="0"/>
                <a:ea typeface="Roboto Condensed Light" panose="02000000000000000000" pitchFamily="2" charset="0"/>
              </a:rPr>
              <a:t> земельною </a:t>
            </a:r>
            <a:r>
              <a:rPr lang="ru-RU" sz="1600" b="1" dirty="0" err="1">
                <a:solidFill>
                  <a:srgbClr val="FFD800"/>
                </a:solidFill>
                <a:latin typeface="Roboto Condensed Light" panose="02000000000000000000" pitchFamily="2" charset="0"/>
                <a:ea typeface="Roboto Condensed Light" panose="02000000000000000000" pitchFamily="2" charset="0"/>
              </a:rPr>
              <a:t>ділянкою</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має</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стосуватися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перешкод</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які</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існували</a:t>
            </a:r>
            <a:r>
              <a:rPr lang="ru-RU" sz="1600" b="1" dirty="0">
                <a:solidFill>
                  <a:srgbClr val="FFD800"/>
                </a:solidFill>
                <a:latin typeface="Roboto Condensed Light" panose="02000000000000000000" pitchFamily="2" charset="0"/>
                <a:ea typeface="Roboto Condensed Light" panose="02000000000000000000" pitchFamily="2" charset="0"/>
              </a:rPr>
              <a:t> та </a:t>
            </a:r>
            <a:r>
              <a:rPr lang="ru-RU" sz="1600" b="1" dirty="0" err="1">
                <a:solidFill>
                  <a:srgbClr val="FFD800"/>
                </a:solidFill>
                <a:latin typeface="Roboto Condensed Light" panose="02000000000000000000" pitchFamily="2" charset="0"/>
                <a:ea typeface="Roboto Condensed Light" panose="02000000000000000000" pitchFamily="2" charset="0"/>
              </a:rPr>
              <a:t>підтверджені</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дослідженими</a:t>
            </a:r>
            <a:r>
              <a:rPr lang="ru-RU" sz="1600" b="1" dirty="0">
                <a:solidFill>
                  <a:srgbClr val="FFD800"/>
                </a:solidFill>
                <a:latin typeface="Roboto Condensed Light" panose="02000000000000000000" pitchFamily="2" charset="0"/>
                <a:ea typeface="Roboto Condensed Light" panose="02000000000000000000" pitchFamily="2" charset="0"/>
              </a:rPr>
              <a:t> судами </a:t>
            </a:r>
            <a:r>
              <a:rPr lang="ru-RU" sz="1600" b="1" dirty="0" err="1" smtClean="0">
                <a:solidFill>
                  <a:srgbClr val="FFD800"/>
                </a:solidFill>
                <a:latin typeface="Roboto Condensed Light" panose="02000000000000000000" pitchFamily="2" charset="0"/>
                <a:ea typeface="Roboto Condensed Light" panose="02000000000000000000" pitchFamily="2" charset="0"/>
              </a:rPr>
              <a:t>доказами</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err="1" smtClean="0">
                <a:solidFill>
                  <a:schemeClr val="bg1"/>
                </a:solidFill>
                <a:latin typeface="Roboto Condensed Light" panose="02000000000000000000" pitchFamily="2" charset="0"/>
                <a:ea typeface="Roboto Condensed Light" panose="02000000000000000000" pitchFamily="2" charset="0"/>
              </a:rPr>
              <a:t>Відмова</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a:solidFill>
                  <a:schemeClr val="bg1"/>
                </a:solidFill>
                <a:latin typeface="Roboto Condensed Light" panose="02000000000000000000" pitchFamily="2" charset="0"/>
                <a:ea typeface="Roboto Condensed Light" panose="02000000000000000000" pitchFamily="2" charset="0"/>
              </a:rPr>
              <a:t>у </a:t>
            </a:r>
            <a:r>
              <a:rPr lang="ru-RU" sz="1600" dirty="0" err="1">
                <a:solidFill>
                  <a:schemeClr val="bg1"/>
                </a:solidFill>
                <a:latin typeface="Roboto Condensed Light" panose="02000000000000000000" pitchFamily="2" charset="0"/>
                <a:ea typeface="Roboto Condensed Light" panose="02000000000000000000" pitchFamily="2" charset="0"/>
              </a:rPr>
              <a:t>позові</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зобов’язання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орендодавця</a:t>
            </a:r>
            <a:r>
              <a:rPr lang="ru-RU" sz="1600" dirty="0">
                <a:solidFill>
                  <a:schemeClr val="bg1"/>
                </a:solidFill>
                <a:latin typeface="Roboto Condensed Light" panose="02000000000000000000" pitchFamily="2" charset="0"/>
                <a:ea typeface="Roboto Condensed Light" panose="02000000000000000000" pitchFamily="2" charset="0"/>
              </a:rPr>
              <a:t> не </a:t>
            </a:r>
            <a:r>
              <a:rPr lang="ru-RU" sz="1600" dirty="0" err="1">
                <a:solidFill>
                  <a:schemeClr val="bg1"/>
                </a:solidFill>
                <a:latin typeface="Roboto Condensed Light" panose="02000000000000000000" pitchFamily="2" charset="0"/>
                <a:ea typeface="Roboto Condensed Light" panose="02000000000000000000" pitchFamily="2" charset="0"/>
              </a:rPr>
              <a:t>чинити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орендареві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перешкоди</a:t>
            </a:r>
            <a:r>
              <a:rPr lang="ru-RU" sz="1600" dirty="0">
                <a:solidFill>
                  <a:schemeClr val="bg1"/>
                </a:solidFill>
                <a:latin typeface="Roboto Condensed Light" panose="02000000000000000000" pitchFamily="2" charset="0"/>
                <a:ea typeface="Roboto Condensed Light" panose="02000000000000000000" pitchFamily="2" charset="0"/>
              </a:rPr>
              <a:t> у </a:t>
            </a:r>
            <a:r>
              <a:rPr lang="ru-RU" sz="1600" dirty="0" err="1">
                <a:solidFill>
                  <a:schemeClr val="bg1"/>
                </a:solidFill>
                <a:latin typeface="Roboto Condensed Light" panose="02000000000000000000" pitchFamily="2" charset="0"/>
                <a:ea typeface="Roboto Condensed Light" panose="02000000000000000000" pitchFamily="2" charset="0"/>
              </a:rPr>
              <a:t>користуванні</a:t>
            </a:r>
            <a:r>
              <a:rPr lang="ru-RU" sz="1600" dirty="0">
                <a:solidFill>
                  <a:schemeClr val="bg1"/>
                </a:solidFill>
                <a:latin typeface="Roboto Condensed Light" panose="02000000000000000000" pitchFamily="2" charset="0"/>
                <a:ea typeface="Roboto Condensed Light" panose="02000000000000000000" pitchFamily="2" charset="0"/>
              </a:rPr>
              <a:t> земельною </a:t>
            </a:r>
            <a:r>
              <a:rPr lang="ru-RU" sz="1600" dirty="0" err="1">
                <a:solidFill>
                  <a:schemeClr val="bg1"/>
                </a:solidFill>
                <a:latin typeface="Roboto Condensed Light" panose="02000000000000000000" pitchFamily="2" charset="0"/>
                <a:ea typeface="Roboto Condensed Light" panose="02000000000000000000" pitchFamily="2" charset="0"/>
              </a:rPr>
              <a:t>ділянкою</a:t>
            </a:r>
            <a:r>
              <a:rPr lang="ru-RU" sz="1600" dirty="0">
                <a:solidFill>
                  <a:schemeClr val="bg1"/>
                </a:solidFill>
                <a:latin typeface="Roboto Condensed Light" panose="02000000000000000000" pitchFamily="2" charset="0"/>
                <a:ea typeface="Roboto Condensed Light" panose="02000000000000000000" pitchFamily="2" charset="0"/>
              </a:rPr>
              <a:t> через </a:t>
            </a:r>
            <a:r>
              <a:rPr lang="ru-RU" sz="1600" dirty="0" err="1">
                <a:solidFill>
                  <a:schemeClr val="bg1"/>
                </a:solidFill>
                <a:latin typeface="Roboto Condensed Light" panose="02000000000000000000" pitchFamily="2" charset="0"/>
                <a:ea typeface="Roboto Condensed Light" panose="02000000000000000000" pitchFamily="2" charset="0"/>
              </a:rPr>
              <a:t>недоведеність</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їх</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наявності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відповідними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доказами</a:t>
            </a:r>
            <a:r>
              <a:rPr lang="ru-RU" sz="1600" dirty="0">
                <a:solidFill>
                  <a:schemeClr val="bg1"/>
                </a:solidFill>
                <a:latin typeface="Roboto Condensed Light" panose="02000000000000000000" pitchFamily="2" charset="0"/>
                <a:ea typeface="Roboto Condensed Light" panose="02000000000000000000" pitchFamily="2" charset="0"/>
              </a:rPr>
              <a:t> не </a:t>
            </a:r>
            <a:r>
              <a:rPr lang="ru-RU" sz="1600" dirty="0" err="1">
                <a:solidFill>
                  <a:schemeClr val="bg1"/>
                </a:solidFill>
                <a:latin typeface="Roboto Condensed Light" panose="02000000000000000000" pitchFamily="2" charset="0"/>
                <a:ea typeface="Roboto Condensed Light" panose="02000000000000000000" pitchFamily="2" charset="0"/>
              </a:rPr>
              <a:t>позбавляє</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орендаря</a:t>
            </a:r>
            <a:r>
              <a:rPr lang="ru-RU" sz="1600" dirty="0">
                <a:solidFill>
                  <a:schemeClr val="bg1"/>
                </a:solidFill>
                <a:latin typeface="Roboto Condensed Light" panose="02000000000000000000" pitchFamily="2" charset="0"/>
                <a:ea typeface="Roboto Condensed Light" panose="02000000000000000000" pitchFamily="2" charset="0"/>
              </a:rPr>
              <a:t> права </a:t>
            </a:r>
            <a:r>
              <a:rPr lang="ru-RU" sz="1600" dirty="0" err="1">
                <a:solidFill>
                  <a:schemeClr val="bg1"/>
                </a:solidFill>
                <a:latin typeface="Roboto Condensed Light" panose="02000000000000000000" pitchFamily="2" charset="0"/>
                <a:ea typeface="Roboto Condensed Light" panose="02000000000000000000" pitchFamily="2" charset="0"/>
              </a:rPr>
              <a:t>надалі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просити</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усунення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перешкод</a:t>
            </a:r>
            <a:r>
              <a:rPr lang="ru-RU" sz="1600" dirty="0">
                <a:solidFill>
                  <a:schemeClr val="bg1"/>
                </a:solidFill>
                <a:latin typeface="Roboto Condensed Light" panose="02000000000000000000" pitchFamily="2" charset="0"/>
                <a:ea typeface="Roboto Condensed Light" panose="02000000000000000000" pitchFamily="2" charset="0"/>
              </a:rPr>
              <a:t> за </a:t>
            </a:r>
            <a:r>
              <a:rPr lang="ru-RU" sz="1600" dirty="0" err="1">
                <a:solidFill>
                  <a:schemeClr val="bg1"/>
                </a:solidFill>
                <a:latin typeface="Roboto Condensed Light" panose="02000000000000000000" pitchFamily="2" charset="0"/>
                <a:ea typeface="Roboto Condensed Light" panose="02000000000000000000" pitchFamily="2" charset="0"/>
              </a:rPr>
              <a:t>належного</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підтвердження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їх</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наявності</a:t>
            </a:r>
            <a:r>
              <a:rPr lang="ru-RU" sz="16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1600" dirty="0" err="1" smtClean="0">
                <a:solidFill>
                  <a:schemeClr val="bg1"/>
                </a:solidFill>
                <a:latin typeface="Roboto Condensed Light" panose="02000000000000000000" pitchFamily="2" charset="0"/>
                <a:ea typeface="Roboto Condensed Light" panose="02000000000000000000" pitchFamily="2" charset="0"/>
              </a:rPr>
              <a:t>Якщо</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орендар</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вважає</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що</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йому</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завдані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збитки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внаслідок</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позбавлення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можливості</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певний</a:t>
            </a:r>
            <a:r>
              <a:rPr lang="ru-RU" sz="1600" dirty="0">
                <a:solidFill>
                  <a:schemeClr val="bg1"/>
                </a:solidFill>
                <a:latin typeface="Roboto Condensed Light" panose="02000000000000000000" pitchFamily="2" charset="0"/>
                <a:ea typeface="Roboto Condensed Light" panose="02000000000000000000" pitchFamily="2" charset="0"/>
              </a:rPr>
              <a:t> час у </a:t>
            </a:r>
            <a:r>
              <a:rPr lang="ru-RU" sz="1600" dirty="0" err="1">
                <a:solidFill>
                  <a:schemeClr val="bg1"/>
                </a:solidFill>
                <a:latin typeface="Roboto Condensed Light" panose="02000000000000000000" pitchFamily="2" charset="0"/>
                <a:ea typeface="Roboto Condensed Light" panose="02000000000000000000" pitchFamily="2" charset="0"/>
              </a:rPr>
              <a:t>минулому</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користуватися</a:t>
            </a:r>
            <a:r>
              <a:rPr lang="ru-RU" sz="1600" dirty="0">
                <a:solidFill>
                  <a:schemeClr val="bg1"/>
                </a:solidFill>
                <a:latin typeface="Roboto Condensed Light" panose="02000000000000000000" pitchFamily="2" charset="0"/>
                <a:ea typeface="Roboto Condensed Light" panose="02000000000000000000" pitchFamily="2" charset="0"/>
              </a:rPr>
              <a:t> земельною </a:t>
            </a:r>
            <a:r>
              <a:rPr lang="ru-RU" sz="1600" dirty="0" err="1">
                <a:solidFill>
                  <a:schemeClr val="bg1"/>
                </a:solidFill>
                <a:latin typeface="Roboto Condensed Light" panose="02000000000000000000" pitchFamily="2" charset="0"/>
                <a:ea typeface="Roboto Condensed Light" panose="02000000000000000000" pitchFamily="2" charset="0"/>
              </a:rPr>
              <a:t>ділянкою</a:t>
            </a:r>
            <a:r>
              <a:rPr lang="ru-RU" sz="1600" dirty="0">
                <a:solidFill>
                  <a:schemeClr val="bg1"/>
                </a:solidFill>
                <a:latin typeface="Roboto Condensed Light" panose="02000000000000000000" pitchFamily="2" charset="0"/>
                <a:ea typeface="Roboto Condensed Light" panose="02000000000000000000" pitchFamily="2" charset="0"/>
              </a:rPr>
              <a:t>, то </a:t>
            </a:r>
            <a:r>
              <a:rPr lang="ru-RU" sz="1600" b="1" dirty="0" err="1">
                <a:solidFill>
                  <a:srgbClr val="FFD800"/>
                </a:solidFill>
                <a:latin typeface="Roboto Condensed Light" panose="02000000000000000000" pitchFamily="2" charset="0"/>
                <a:ea typeface="Roboto Condensed Light" panose="02000000000000000000" pitchFamily="2" charset="0"/>
              </a:rPr>
              <a:t>ефективним</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smtClean="0">
                <a:solidFill>
                  <a:srgbClr val="FFD800"/>
                </a:solidFill>
                <a:latin typeface="Roboto Condensed Light" panose="02000000000000000000" pitchFamily="2" charset="0"/>
                <a:ea typeface="Roboto Condensed Light" panose="02000000000000000000" pitchFamily="2" charset="0"/>
              </a:rPr>
              <a:t>способом </a:t>
            </a:r>
            <a:r>
              <a:rPr lang="ru-RU" sz="1600" b="1" dirty="0" err="1" smtClean="0">
                <a:solidFill>
                  <a:srgbClr val="FFD800"/>
                </a:solidFill>
                <a:latin typeface="Roboto Condensed Light" panose="02000000000000000000" pitchFamily="2" charset="0"/>
                <a:ea typeface="Roboto Condensed Light" panose="02000000000000000000" pitchFamily="2" charset="0"/>
              </a:rPr>
              <a:t>захисту</a:t>
            </a:r>
            <a:r>
              <a:rPr lang="ru-RU" sz="1600" b="1" dirty="0" smtClean="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відповідного</a:t>
            </a:r>
            <a:r>
              <a:rPr lang="ru-RU" sz="1600" b="1" dirty="0">
                <a:solidFill>
                  <a:srgbClr val="FFD800"/>
                </a:solidFill>
                <a:latin typeface="Roboto Condensed Light" panose="02000000000000000000" pitchFamily="2" charset="0"/>
                <a:ea typeface="Roboto Condensed Light" panose="02000000000000000000" pitchFamily="2" charset="0"/>
              </a:rPr>
              <a:t> права </a:t>
            </a:r>
            <a:r>
              <a:rPr lang="ru-RU" sz="1600" b="1" dirty="0" err="1">
                <a:solidFill>
                  <a:srgbClr val="FFD800"/>
                </a:solidFill>
                <a:latin typeface="Roboto Condensed Light" panose="02000000000000000000" pitchFamily="2" charset="0"/>
                <a:ea typeface="Roboto Condensed Light" panose="02000000000000000000" pitchFamily="2" charset="0"/>
              </a:rPr>
              <a:t>орендаря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може</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також</a:t>
            </a:r>
            <a:r>
              <a:rPr lang="ru-RU" sz="1600" b="1" dirty="0">
                <a:solidFill>
                  <a:srgbClr val="FFD800"/>
                </a:solidFill>
                <a:latin typeface="Roboto Condensed Light" panose="02000000000000000000" pitchFamily="2" charset="0"/>
                <a:ea typeface="Roboto Condensed Light" panose="02000000000000000000" pitchFamily="2" charset="0"/>
              </a:rPr>
              <a:t> бути </a:t>
            </a:r>
            <a:r>
              <a:rPr lang="ru-RU" sz="1600" b="1" dirty="0" err="1">
                <a:solidFill>
                  <a:srgbClr val="FFD800"/>
                </a:solidFill>
                <a:latin typeface="Roboto Condensed Light" panose="02000000000000000000" pitchFamily="2" charset="0"/>
                <a:ea typeface="Roboto Condensed Light" panose="02000000000000000000" pitchFamily="2" charset="0"/>
              </a:rPr>
              <a:t>стягнення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відшкодування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завданих</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орендодавцем</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збитків</a:t>
            </a:r>
            <a:r>
              <a:rPr lang="ru-RU" sz="1600" dirty="0">
                <a:solidFill>
                  <a:schemeClr val="bg1"/>
                </a:solidFill>
                <a:latin typeface="Roboto Condensed Light" panose="02000000000000000000" pitchFamily="2" charset="0"/>
                <a:ea typeface="Roboto Condensed Light" panose="02000000000000000000" pitchFamily="2" charset="0"/>
              </a:rPr>
              <a:t>. </a:t>
            </a:r>
            <a:endParaRPr lang="ru-RU" sz="16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1600" dirty="0" err="1" smtClean="0">
                <a:solidFill>
                  <a:schemeClr val="bg1"/>
                </a:solidFill>
                <a:latin typeface="Roboto Condensed Light" panose="02000000000000000000" pitchFamily="2" charset="0"/>
                <a:ea typeface="Roboto Condensed Light" panose="02000000000000000000" pitchFamily="2" charset="0"/>
              </a:rPr>
              <a:t>Належним</a:t>
            </a:r>
            <a:r>
              <a:rPr lang="ru-RU" sz="1600" dirty="0" smtClean="0">
                <a:solidFill>
                  <a:schemeClr val="bg1"/>
                </a:solidFill>
                <a:latin typeface="Roboto Condensed Light" panose="02000000000000000000" pitchFamily="2" charset="0"/>
                <a:ea typeface="Roboto Condensed Light" panose="02000000000000000000" pitchFamily="2" charset="0"/>
              </a:rPr>
              <a:t> </a:t>
            </a:r>
            <a:r>
              <a:rPr lang="ru-RU" sz="1600" dirty="0">
                <a:solidFill>
                  <a:schemeClr val="bg1"/>
                </a:solidFill>
                <a:latin typeface="Roboto Condensed Light" panose="02000000000000000000" pitchFamily="2" charset="0"/>
                <a:ea typeface="Roboto Condensed Light" panose="02000000000000000000" pitchFamily="2" charset="0"/>
              </a:rPr>
              <a:t>способом </a:t>
            </a:r>
            <a:r>
              <a:rPr lang="ru-RU" sz="1600" dirty="0" err="1">
                <a:solidFill>
                  <a:schemeClr val="bg1"/>
                </a:solidFill>
                <a:latin typeface="Roboto Condensed Light" panose="02000000000000000000" pitchFamily="2" charset="0"/>
                <a:ea typeface="Roboto Condensed Light" panose="02000000000000000000" pitchFamily="2" charset="0"/>
              </a:rPr>
              <a:t>захисту</a:t>
            </a:r>
            <a:r>
              <a:rPr lang="ru-RU" sz="1600" dirty="0">
                <a:solidFill>
                  <a:schemeClr val="bg1"/>
                </a:solidFill>
                <a:latin typeface="Roboto Condensed Light" panose="02000000000000000000" pitchFamily="2" charset="0"/>
                <a:ea typeface="Roboto Condensed Light" panose="02000000000000000000" pitchFamily="2" charset="0"/>
              </a:rPr>
              <a:t> прав </a:t>
            </a:r>
            <a:r>
              <a:rPr lang="ru-RU" sz="1600" dirty="0" err="1">
                <a:solidFill>
                  <a:schemeClr val="bg1"/>
                </a:solidFill>
                <a:latin typeface="Roboto Condensed Light" panose="02000000000000000000" pitchFamily="2" charset="0"/>
                <a:ea typeface="Roboto Condensed Light" panose="02000000000000000000" pitchFamily="2" charset="0"/>
              </a:rPr>
              <a:t>орендодавця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який</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вважає</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що</a:t>
            </a:r>
            <a:r>
              <a:rPr lang="ru-RU" sz="1600" dirty="0">
                <a:solidFill>
                  <a:schemeClr val="bg1"/>
                </a:solidFill>
                <a:latin typeface="Roboto Condensed Light" panose="02000000000000000000" pitchFamily="2" charset="0"/>
                <a:ea typeface="Roboto Condensed Light" panose="02000000000000000000" pitchFamily="2" charset="0"/>
              </a:rPr>
              <a:t> у </a:t>
            </a:r>
            <a:r>
              <a:rPr lang="ru-RU" sz="1600" dirty="0" err="1">
                <a:solidFill>
                  <a:schemeClr val="bg1"/>
                </a:solidFill>
                <a:latin typeface="Roboto Condensed Light" panose="02000000000000000000" pitchFamily="2" charset="0"/>
                <a:ea typeface="Roboto Condensed Light" panose="02000000000000000000" pitchFamily="2" charset="0"/>
              </a:rPr>
              <a:t>орендаря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відсутнє</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зареєстроване</a:t>
            </a:r>
            <a:r>
              <a:rPr lang="ru-RU" sz="1600" dirty="0">
                <a:solidFill>
                  <a:schemeClr val="bg1"/>
                </a:solidFill>
                <a:latin typeface="Roboto Condensed Light" panose="02000000000000000000" pitchFamily="2" charset="0"/>
                <a:ea typeface="Roboto Condensed Light" panose="02000000000000000000" pitchFamily="2" charset="0"/>
              </a:rPr>
              <a:t> право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є </a:t>
            </a:r>
            <a:r>
              <a:rPr lang="ru-RU" sz="1600" dirty="0" err="1">
                <a:solidFill>
                  <a:schemeClr val="bg1"/>
                </a:solidFill>
                <a:latin typeface="Roboto Condensed Light" panose="02000000000000000000" pitchFamily="2" charset="0"/>
                <a:ea typeface="Roboto Condensed Light" panose="02000000000000000000" pitchFamily="2" charset="0"/>
              </a:rPr>
              <a:t>його</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вимога</a:t>
            </a:r>
            <a:r>
              <a:rPr lang="ru-RU" sz="1600" b="1" dirty="0">
                <a:solidFill>
                  <a:srgbClr val="FFD800"/>
                </a:solidFill>
                <a:latin typeface="Roboto Condensed Light" panose="02000000000000000000" pitchFamily="2" charset="0"/>
                <a:ea typeface="Roboto Condensed Light" panose="02000000000000000000" pitchFamily="2" charset="0"/>
              </a:rPr>
              <a:t> до особи, за </a:t>
            </a:r>
            <a:r>
              <a:rPr lang="ru-RU" sz="1600" b="1" dirty="0" err="1">
                <a:solidFill>
                  <a:srgbClr val="FFD800"/>
                </a:solidFill>
                <a:latin typeface="Roboto Condensed Light" panose="02000000000000000000" pitchFamily="2" charset="0"/>
                <a:ea typeface="Roboto Condensed Light" panose="02000000000000000000" pitchFamily="2" charset="0"/>
              </a:rPr>
              <a:t>якою</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зареєстроване</a:t>
            </a:r>
            <a:r>
              <a:rPr lang="ru-RU" sz="1600" b="1" dirty="0">
                <a:solidFill>
                  <a:srgbClr val="FFD800"/>
                </a:solidFill>
                <a:latin typeface="Roboto Condensed Light" panose="02000000000000000000" pitchFamily="2" charset="0"/>
                <a:ea typeface="Roboto Condensed Light" panose="02000000000000000000" pitchFamily="2" charset="0"/>
              </a:rPr>
              <a:t> право </a:t>
            </a:r>
            <a:r>
              <a:rPr lang="ru-RU" sz="1600" b="1" dirty="0" err="1">
                <a:solidFill>
                  <a:srgbClr val="FFD800"/>
                </a:solidFill>
                <a:latin typeface="Roboto Condensed Light" panose="02000000000000000000" pitchFamily="2" charset="0"/>
                <a:ea typeface="Roboto Condensed Light" panose="02000000000000000000" pitchFamily="2" charset="0"/>
              </a:rPr>
              <a:t>оренди</a:t>
            </a:r>
            <a:r>
              <a:rPr lang="ru-RU" sz="1600" b="1" dirty="0">
                <a:solidFill>
                  <a:srgbClr val="FFD800"/>
                </a:solidFill>
                <a:latin typeface="Roboto Condensed Light" panose="02000000000000000000" pitchFamily="2" charset="0"/>
                <a:ea typeface="Roboto Condensed Light" panose="02000000000000000000" pitchFamily="2" charset="0"/>
              </a:rPr>
              <a:t>, про </a:t>
            </a:r>
            <a:r>
              <a:rPr lang="ru-RU" sz="1600" b="1" dirty="0" err="1">
                <a:solidFill>
                  <a:srgbClr val="FFD800"/>
                </a:solidFill>
                <a:latin typeface="Roboto Condensed Light" panose="02000000000000000000" pitchFamily="2" charset="0"/>
                <a:ea typeface="Roboto Condensed Light" panose="02000000000000000000" pitchFamily="2" charset="0"/>
              </a:rPr>
              <a:t>визнання</a:t>
            </a:r>
            <a:r>
              <a:rPr lang="ru-RU" sz="1600" b="1" dirty="0">
                <a:solidFill>
                  <a:srgbClr val="FFD800"/>
                </a:solidFill>
                <a:latin typeface="Roboto Condensed Light" panose="02000000000000000000" pitchFamily="2" charset="0"/>
                <a:ea typeface="Roboto Condensed Light" panose="02000000000000000000" pitchFamily="2" charset="0"/>
              </a:rPr>
              <a:t> </a:t>
            </a:r>
            <a:r>
              <a:rPr lang="ru-RU" sz="1600" b="1" dirty="0" err="1">
                <a:solidFill>
                  <a:srgbClr val="FFD800"/>
                </a:solidFill>
                <a:latin typeface="Roboto Condensed Light" panose="02000000000000000000" pitchFamily="2" charset="0"/>
                <a:ea typeface="Roboto Condensed Light" panose="02000000000000000000" pitchFamily="2" charset="0"/>
              </a:rPr>
              <a:t>відсутнім</a:t>
            </a:r>
            <a:r>
              <a:rPr lang="ru-RU" sz="1600" b="1" dirty="0">
                <a:solidFill>
                  <a:srgbClr val="FFD800"/>
                </a:solidFill>
                <a:latin typeface="Roboto Condensed Light" panose="02000000000000000000" pitchFamily="2" charset="0"/>
                <a:ea typeface="Roboto Condensed Light" panose="02000000000000000000" pitchFamily="2" charset="0"/>
              </a:rPr>
              <a:t> права </a:t>
            </a:r>
            <a:r>
              <a:rPr lang="ru-RU" sz="1600" b="1" dirty="0" err="1">
                <a:solidFill>
                  <a:srgbClr val="FFD800"/>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Судове</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рішення</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задоволення</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такої</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вимоги</a:t>
            </a:r>
            <a:r>
              <a:rPr lang="ru-RU" sz="1600" dirty="0">
                <a:solidFill>
                  <a:schemeClr val="bg1"/>
                </a:solidFill>
                <a:latin typeface="Roboto Condensed Light" panose="02000000000000000000" pitchFamily="2" charset="0"/>
                <a:ea typeface="Roboto Condensed Light" panose="02000000000000000000" pitchFamily="2" charset="0"/>
              </a:rPr>
              <a:t> є </a:t>
            </a:r>
            <a:r>
              <a:rPr lang="ru-RU" sz="1600" dirty="0" err="1">
                <a:solidFill>
                  <a:schemeClr val="bg1"/>
                </a:solidFill>
                <a:latin typeface="Roboto Condensed Light" panose="02000000000000000000" pitchFamily="2" charset="0"/>
                <a:ea typeface="Roboto Condensed Light" panose="02000000000000000000" pitchFamily="2" charset="0"/>
              </a:rPr>
              <a:t>підставою</a:t>
            </a:r>
            <a:r>
              <a:rPr lang="ru-RU" sz="1600" dirty="0">
                <a:solidFill>
                  <a:schemeClr val="bg1"/>
                </a:solidFill>
                <a:latin typeface="Roboto Condensed Light" panose="02000000000000000000" pitchFamily="2" charset="0"/>
                <a:ea typeface="Roboto Condensed Light" panose="02000000000000000000" pitchFamily="2" charset="0"/>
              </a:rPr>
              <a:t> для </a:t>
            </a:r>
            <a:r>
              <a:rPr lang="ru-RU" sz="1600" dirty="0" err="1">
                <a:solidFill>
                  <a:schemeClr val="bg1"/>
                </a:solidFill>
                <a:latin typeface="Roboto Condensed Light" panose="02000000000000000000" pitchFamily="2" charset="0"/>
                <a:ea typeface="Roboto Condensed Light" panose="02000000000000000000" pitchFamily="2" charset="0"/>
              </a:rPr>
              <a:t>внесення</a:t>
            </a:r>
            <a:r>
              <a:rPr lang="ru-RU" sz="1600" dirty="0">
                <a:solidFill>
                  <a:schemeClr val="bg1"/>
                </a:solidFill>
                <a:latin typeface="Roboto Condensed Light" panose="02000000000000000000" pitchFamily="2" charset="0"/>
                <a:ea typeface="Roboto Condensed Light" panose="02000000000000000000" pitchFamily="2" charset="0"/>
              </a:rPr>
              <a:t> до Державного </a:t>
            </a:r>
            <a:r>
              <a:rPr lang="ru-RU" sz="1600" dirty="0" err="1">
                <a:solidFill>
                  <a:schemeClr val="bg1"/>
                </a:solidFill>
                <a:latin typeface="Roboto Condensed Light" panose="02000000000000000000" pitchFamily="2" charset="0"/>
                <a:ea typeface="Roboto Condensed Light" panose="02000000000000000000" pitchFamily="2" charset="0"/>
              </a:rPr>
              <a:t>реєстру</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речових</a:t>
            </a:r>
            <a:r>
              <a:rPr lang="ru-RU" sz="1600" dirty="0">
                <a:solidFill>
                  <a:schemeClr val="bg1"/>
                </a:solidFill>
                <a:latin typeface="Roboto Condensed Light" panose="02000000000000000000" pitchFamily="2" charset="0"/>
                <a:ea typeface="Roboto Condensed Light" panose="02000000000000000000" pitchFamily="2" charset="0"/>
              </a:rPr>
              <a:t> прав на </a:t>
            </a:r>
            <a:r>
              <a:rPr lang="ru-RU" sz="1600" dirty="0" err="1">
                <a:solidFill>
                  <a:schemeClr val="bg1"/>
                </a:solidFill>
                <a:latin typeface="Roboto Condensed Light" panose="02000000000000000000" pitchFamily="2" charset="0"/>
                <a:ea typeface="Roboto Condensed Light" panose="02000000000000000000" pitchFamily="2" charset="0"/>
              </a:rPr>
              <a:t>нерухоме</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майно</a:t>
            </a:r>
            <a:r>
              <a:rPr lang="ru-RU" sz="1600" dirty="0">
                <a:solidFill>
                  <a:schemeClr val="bg1"/>
                </a:solidFill>
                <a:latin typeface="Roboto Condensed Light" panose="02000000000000000000" pitchFamily="2" charset="0"/>
                <a:ea typeface="Roboto Condensed Light" panose="02000000000000000000" pitchFamily="2" charset="0"/>
              </a:rPr>
              <a:t> </a:t>
            </a:r>
            <a:r>
              <a:rPr lang="ru-RU" sz="1600" dirty="0" err="1">
                <a:solidFill>
                  <a:schemeClr val="bg1"/>
                </a:solidFill>
                <a:latin typeface="Roboto Condensed Light" panose="02000000000000000000" pitchFamily="2" charset="0"/>
                <a:ea typeface="Roboto Condensed Light" panose="02000000000000000000" pitchFamily="2" charset="0"/>
              </a:rPr>
              <a:t>відомостей</a:t>
            </a:r>
            <a:r>
              <a:rPr lang="ru-RU" sz="1600" dirty="0">
                <a:solidFill>
                  <a:schemeClr val="bg1"/>
                </a:solidFill>
                <a:latin typeface="Roboto Condensed Light" panose="02000000000000000000" pitchFamily="2" charset="0"/>
                <a:ea typeface="Roboto Condensed Light" panose="02000000000000000000" pitchFamily="2" charset="0"/>
              </a:rPr>
              <a:t> про </a:t>
            </a:r>
            <a:r>
              <a:rPr lang="ru-RU" sz="1600" dirty="0" err="1">
                <a:solidFill>
                  <a:schemeClr val="bg1"/>
                </a:solidFill>
                <a:latin typeface="Roboto Condensed Light" panose="02000000000000000000" pitchFamily="2" charset="0"/>
                <a:ea typeface="Roboto Condensed Light" panose="02000000000000000000" pitchFamily="2" charset="0"/>
              </a:rPr>
              <a:t>припинення</a:t>
            </a:r>
            <a:r>
              <a:rPr lang="ru-RU" sz="1600" dirty="0">
                <a:solidFill>
                  <a:schemeClr val="bg1"/>
                </a:solidFill>
                <a:latin typeface="Roboto Condensed Light" panose="02000000000000000000" pitchFamily="2" charset="0"/>
                <a:ea typeface="Roboto Condensed Light" panose="02000000000000000000" pitchFamily="2" charset="0"/>
              </a:rPr>
              <a:t> права </a:t>
            </a:r>
            <a:r>
              <a:rPr lang="ru-RU" sz="1600" dirty="0" err="1">
                <a:solidFill>
                  <a:schemeClr val="bg1"/>
                </a:solidFill>
                <a:latin typeface="Roboto Condensed Light" panose="02000000000000000000" pitchFamily="2" charset="0"/>
                <a:ea typeface="Roboto Condensed Light" panose="02000000000000000000" pitchFamily="2" charset="0"/>
              </a:rPr>
              <a:t>оренди</a:t>
            </a:r>
            <a:r>
              <a:rPr lang="ru-RU" sz="1600" dirty="0">
                <a:solidFill>
                  <a:schemeClr val="bg1"/>
                </a:solidFill>
                <a:latin typeface="Roboto Condensed Light" panose="02000000000000000000" pitchFamily="2" charset="0"/>
                <a:ea typeface="Roboto Condensed Light" panose="02000000000000000000" pitchFamily="2" charset="0"/>
              </a:rPr>
              <a:t> такого </a:t>
            </a:r>
            <a:r>
              <a:rPr lang="ru-RU" sz="1600" dirty="0" err="1">
                <a:solidFill>
                  <a:schemeClr val="bg1"/>
                </a:solidFill>
                <a:latin typeface="Roboto Condensed Light" panose="02000000000000000000" pitchFamily="2" charset="0"/>
                <a:ea typeface="Roboto Condensed Light" panose="02000000000000000000" pitchFamily="2" charset="0"/>
              </a:rPr>
              <a:t>орендаря</a:t>
            </a:r>
            <a:endParaRPr lang="uk-UA" sz="1600" dirty="0" smtClean="0">
              <a:solidFill>
                <a:schemeClr val="bg1"/>
              </a:solidFill>
              <a:latin typeface="Roboto Condensed Light" panose="02000000000000000000" pitchFamily="2" charset="0"/>
              <a:ea typeface="Roboto Condensed Light" panose="02000000000000000000" pitchFamily="2" charset="0"/>
            </a:endParaRPr>
          </a:p>
          <a:p>
            <a:pPr algn="just"/>
            <a:r>
              <a:rPr lang="uk-UA" sz="1600"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sz="1600" i="1" dirty="0">
                <a:solidFill>
                  <a:srgbClr val="38B6AB"/>
                </a:solidFill>
                <a:latin typeface="Roboto Condensed Light" panose="02000000000000000000" pitchFamily="2" charset="0"/>
                <a:ea typeface="Roboto Condensed Light" panose="02000000000000000000" pitchFamily="2" charset="0"/>
              </a:rPr>
              <a:t>ВП ВС </a:t>
            </a:r>
            <a:r>
              <a:rPr lang="ru-RU" sz="1600" i="1" dirty="0" err="1">
                <a:solidFill>
                  <a:srgbClr val="38B6AB"/>
                </a:solidFill>
                <a:latin typeface="Roboto Condensed Light" panose="02000000000000000000" pitchFamily="2" charset="0"/>
                <a:ea typeface="Roboto Condensed Light" panose="02000000000000000000" pitchFamily="2" charset="0"/>
              </a:rPr>
              <a:t>від</a:t>
            </a:r>
            <a:r>
              <a:rPr lang="ru-RU" sz="1600" i="1" dirty="0">
                <a:solidFill>
                  <a:srgbClr val="38B6AB"/>
                </a:solidFill>
                <a:latin typeface="Roboto Condensed Light" panose="02000000000000000000" pitchFamily="2" charset="0"/>
                <a:ea typeface="Roboto Condensed Light" panose="02000000000000000000" pitchFamily="2" charset="0"/>
              </a:rPr>
              <a:t> 29 листопада 2023 року у </a:t>
            </a:r>
            <a:r>
              <a:rPr lang="ru-RU" sz="1600" i="1" dirty="0" err="1">
                <a:solidFill>
                  <a:srgbClr val="38B6AB"/>
                </a:solidFill>
                <a:latin typeface="Roboto Condensed Light" panose="02000000000000000000" pitchFamily="2" charset="0"/>
                <a:ea typeface="Roboto Condensed Light" panose="02000000000000000000" pitchFamily="2" charset="0"/>
              </a:rPr>
              <a:t>справі</a:t>
            </a:r>
            <a:r>
              <a:rPr lang="ru-RU" sz="1600" i="1" dirty="0">
                <a:solidFill>
                  <a:srgbClr val="38B6AB"/>
                </a:solidFill>
                <a:latin typeface="Roboto Condensed Light" panose="02000000000000000000" pitchFamily="2" charset="0"/>
                <a:ea typeface="Roboto Condensed Light" panose="02000000000000000000" pitchFamily="2" charset="0"/>
              </a:rPr>
              <a:t> № 513/879/19</a:t>
            </a:r>
            <a:endParaRPr lang="uk-UA" sz="1600"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314867" y="86873"/>
            <a:ext cx="11386050"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a:t>
            </a:r>
            <a:r>
              <a:rPr lang="ru-RU" sz="2400" b="1" dirty="0" err="1">
                <a:solidFill>
                  <a:schemeClr val="bg1"/>
                </a:solidFill>
                <a:latin typeface="Roboto Condensed Light" panose="02000000000000000000" pitchFamily="2" charset="0"/>
                <a:ea typeface="Roboto Condensed Light" panose="02000000000000000000" pitchFamily="2" charset="0"/>
              </a:rPr>
              <a:t>орендодавця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який</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вважає</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що</a:t>
            </a:r>
            <a:r>
              <a:rPr lang="ru-RU" sz="2400" b="1" dirty="0">
                <a:solidFill>
                  <a:schemeClr val="bg1"/>
                </a:solidFill>
                <a:latin typeface="Roboto Condensed Light" panose="02000000000000000000" pitchFamily="2" charset="0"/>
                <a:ea typeface="Roboto Condensed Light" panose="02000000000000000000" pitchFamily="2" charset="0"/>
              </a:rPr>
              <a:t> у </a:t>
            </a:r>
            <a:r>
              <a:rPr lang="ru-RU" sz="2400" b="1" dirty="0" err="1">
                <a:solidFill>
                  <a:schemeClr val="bg1"/>
                </a:solidFill>
                <a:latin typeface="Roboto Condensed Light" panose="02000000000000000000" pitchFamily="2" charset="0"/>
                <a:ea typeface="Roboto Condensed Light" panose="02000000000000000000" pitchFamily="2" charset="0"/>
              </a:rPr>
              <a:t>орендаря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відсутнє</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зареєстроване</a:t>
            </a:r>
            <a:r>
              <a:rPr lang="ru-RU" sz="2400" b="1" dirty="0">
                <a:solidFill>
                  <a:schemeClr val="bg1"/>
                </a:solidFill>
                <a:latin typeface="Roboto Condensed Light" panose="02000000000000000000" pitchFamily="2" charset="0"/>
                <a:ea typeface="Roboto Condensed Light" panose="02000000000000000000" pitchFamily="2" charset="0"/>
              </a:rPr>
              <a:t> право </a:t>
            </a:r>
            <a:r>
              <a:rPr lang="ru-RU" sz="2400" b="1" dirty="0" err="1">
                <a:solidFill>
                  <a:schemeClr val="bg1"/>
                </a:solidFill>
                <a:latin typeface="Roboto Condensed Light" panose="02000000000000000000" pitchFamily="2" charset="0"/>
                <a:ea typeface="Roboto Condensed Light" panose="02000000000000000000" pitchFamily="2" charset="0"/>
              </a:rPr>
              <a:t>оренди</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934723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488425" y="2087087"/>
            <a:ext cx="11109526" cy="2185214"/>
          </a:xfrm>
          <a:prstGeom prst="rect">
            <a:avLst/>
          </a:prstGeom>
          <a:noFill/>
        </p:spPr>
        <p:txBody>
          <a:bodyPr wrap="square" rtlCol="0">
            <a:spAutoFit/>
          </a:bodyPr>
          <a:lstStyle/>
          <a:p>
            <a:pPr algn="just"/>
            <a:r>
              <a:rPr lang="uk-UA" sz="2000" dirty="0">
                <a:solidFill>
                  <a:schemeClr val="bg1"/>
                </a:solidFill>
                <a:latin typeface="Roboto Condensed Light" panose="02000000000000000000" pitchFamily="2" charset="0"/>
                <a:ea typeface="Roboto Condensed Light" panose="02000000000000000000" pitchFamily="2" charset="0"/>
              </a:rPr>
              <a:t>Суб’єкт права постійного користування земельною ділянкою </a:t>
            </a:r>
            <a:r>
              <a:rPr lang="uk-UA" sz="2000" b="1" dirty="0">
                <a:solidFill>
                  <a:srgbClr val="FFD800"/>
                </a:solidFill>
                <a:latin typeface="Roboto Condensed Light" panose="02000000000000000000" pitchFamily="2" charset="0"/>
                <a:ea typeface="Roboto Condensed Light" panose="02000000000000000000" pitchFamily="2" charset="0"/>
              </a:rPr>
              <a:t>набуває права власності на збудовані на такій земельній ділянці об’єкти нерухомого майна</a:t>
            </a:r>
            <a:r>
              <a:rPr lang="uk-UA" sz="2000" dirty="0">
                <a:solidFill>
                  <a:schemeClr val="bg1"/>
                </a:solidFill>
                <a:latin typeface="Roboto Condensed Light" panose="02000000000000000000" pitchFamily="2" charset="0"/>
                <a:ea typeface="Roboto Condensed Light" panose="02000000000000000000" pitchFamily="2" charset="0"/>
              </a:rPr>
              <a:t>.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r>
              <a:rPr lang="uk-UA" sz="2000" dirty="0" smtClean="0">
                <a:solidFill>
                  <a:schemeClr val="bg1"/>
                </a:solidFill>
                <a:latin typeface="Roboto Condensed Light" panose="02000000000000000000" pitchFamily="2" charset="0"/>
                <a:ea typeface="Roboto Condensed Light" panose="02000000000000000000" pitchFamily="2" charset="0"/>
              </a:rPr>
              <a:t>У </a:t>
            </a:r>
            <a:r>
              <a:rPr lang="uk-UA" sz="2000" dirty="0">
                <a:solidFill>
                  <a:schemeClr val="bg1"/>
                </a:solidFill>
                <a:latin typeface="Roboto Condensed Light" panose="02000000000000000000" pitchFamily="2" charset="0"/>
                <a:ea typeface="Roboto Condensed Light" panose="02000000000000000000" pitchFamily="2" charset="0"/>
              </a:rPr>
              <a:t>випадку незаконного заволодіння таким майном особою, яка відповідно до інвестиційного договору здійснювала будівництво на земельній ділянці, переданій в постійне користування, належним способом захисту суб’єкта права постійного користування земельною ділянкою </a:t>
            </a:r>
            <a:r>
              <a:rPr lang="uk-UA" sz="2000" b="1" dirty="0">
                <a:solidFill>
                  <a:srgbClr val="FFD800"/>
                </a:solidFill>
                <a:latin typeface="Roboto Condensed Light" panose="02000000000000000000" pitchFamily="2" charset="0"/>
                <a:ea typeface="Roboto Condensed Light" panose="02000000000000000000" pitchFamily="2" charset="0"/>
              </a:rPr>
              <a:t>є </a:t>
            </a:r>
            <a:r>
              <a:rPr lang="uk-UA" sz="2000" b="1" dirty="0" err="1">
                <a:solidFill>
                  <a:srgbClr val="FFD800"/>
                </a:solidFill>
                <a:latin typeface="Roboto Condensed Light" panose="02000000000000000000" pitchFamily="2" charset="0"/>
                <a:ea typeface="Roboto Condensed Light" panose="02000000000000000000" pitchFamily="2" charset="0"/>
              </a:rPr>
              <a:t>віндикаційний</a:t>
            </a:r>
            <a:r>
              <a:rPr lang="uk-UA" sz="2000" b="1" dirty="0">
                <a:solidFill>
                  <a:srgbClr val="FFD800"/>
                </a:solidFill>
                <a:latin typeface="Roboto Condensed Light" panose="02000000000000000000" pitchFamily="2" charset="0"/>
                <a:ea typeface="Roboto Condensed Light" panose="02000000000000000000" pitchFamily="2" charset="0"/>
              </a:rPr>
              <a:t> позов</a:t>
            </a:r>
            <a:r>
              <a:rPr lang="uk-UA" sz="2000" dirty="0" smtClean="0">
                <a:solidFill>
                  <a:schemeClr val="bg1"/>
                </a:solidFill>
                <a:latin typeface="Roboto Condensed Light" panose="02000000000000000000" pitchFamily="2" charset="0"/>
                <a:ea typeface="Roboto Condensed Light" panose="02000000000000000000" pitchFamily="2" charset="0"/>
              </a:rPr>
              <a:t>.</a:t>
            </a:r>
          </a:p>
          <a:p>
            <a:endParaRPr lang="ru-RU" dirty="0" smtClean="0">
              <a:solidFill>
                <a:schemeClr val="bg1"/>
              </a:solidFill>
              <a:latin typeface="Roboto Condensed Light" panose="02000000000000000000" pitchFamily="2" charset="0"/>
              <a:ea typeface="Roboto Condensed Light" panose="02000000000000000000" pitchFamily="2" charset="0"/>
            </a:endParaRPr>
          </a:p>
          <a:p>
            <a:r>
              <a:rPr lang="uk-UA" i="1" dirty="0" smtClean="0">
                <a:solidFill>
                  <a:srgbClr val="38B6AB"/>
                </a:solidFill>
                <a:latin typeface="Roboto Condensed Light" panose="02000000000000000000" pitchFamily="2" charset="0"/>
                <a:ea typeface="Roboto Condensed Light" panose="02000000000000000000" pitchFamily="2" charset="0"/>
              </a:rPr>
              <a:t>	‘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16 лютого 2021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910/2861/18</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8425" y="348130"/>
            <a:ext cx="1103893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a:t>
            </a:r>
            <a:r>
              <a:rPr lang="ru-RU" sz="2400" b="1" dirty="0" err="1">
                <a:solidFill>
                  <a:schemeClr val="bg1"/>
                </a:solidFill>
                <a:latin typeface="Roboto Condensed Light" panose="02000000000000000000" pitchFamily="2" charset="0"/>
                <a:ea typeface="Roboto Condensed Light" panose="02000000000000000000" pitchFamily="2" charset="0"/>
              </a:rPr>
              <a:t>суб’єкта</a:t>
            </a:r>
            <a:r>
              <a:rPr lang="ru-RU" sz="2400" b="1" dirty="0">
                <a:solidFill>
                  <a:schemeClr val="bg1"/>
                </a:solidFill>
                <a:latin typeface="Roboto Condensed Light" panose="02000000000000000000" pitchFamily="2" charset="0"/>
                <a:ea typeface="Roboto Condensed Light" panose="02000000000000000000" pitchFamily="2" charset="0"/>
              </a:rPr>
              <a:t> права </a:t>
            </a:r>
            <a:r>
              <a:rPr lang="ru-RU" sz="2400" b="1" dirty="0" err="1">
                <a:solidFill>
                  <a:schemeClr val="bg1"/>
                </a:solidFill>
                <a:latin typeface="Roboto Condensed Light" panose="02000000000000000000" pitchFamily="2" charset="0"/>
                <a:ea typeface="Roboto Condensed Light" panose="02000000000000000000" pitchFamily="2" charset="0"/>
              </a:rPr>
              <a:t>постійного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400" b="1" dirty="0">
                <a:solidFill>
                  <a:schemeClr val="bg1"/>
                </a:solidFill>
                <a:latin typeface="Roboto Condensed Light" panose="02000000000000000000" pitchFamily="2" charset="0"/>
                <a:ea typeface="Roboto Condensed Light" panose="02000000000000000000" pitchFamily="2" charset="0"/>
              </a:rPr>
              <a:t> земельною </a:t>
            </a:r>
            <a:r>
              <a:rPr lang="ru-RU" sz="2400" b="1" dirty="0" err="1" smtClean="0">
                <a:solidFill>
                  <a:schemeClr val="bg1"/>
                </a:solidFill>
                <a:latin typeface="Roboto Condensed Light" panose="02000000000000000000" pitchFamily="2" charset="0"/>
                <a:ea typeface="Roboto Condensed Light" panose="02000000000000000000" pitchFamily="2" charset="0"/>
              </a:rPr>
              <a:t>ділянкою</a:t>
            </a:r>
            <a:r>
              <a:rPr lang="ru-RU" sz="2400" b="1" dirty="0">
                <a:solidFill>
                  <a:schemeClr val="bg1"/>
                </a:solidFill>
                <a:latin typeface="Roboto Condensed Light" panose="02000000000000000000" pitchFamily="2" charset="0"/>
                <a:ea typeface="Roboto Condensed Light" panose="02000000000000000000" pitchFamily="2" charset="0"/>
              </a:rPr>
              <a:t> на </a:t>
            </a:r>
            <a:r>
              <a:rPr lang="ru-RU" sz="2400" b="1" dirty="0" err="1">
                <a:solidFill>
                  <a:schemeClr val="bg1"/>
                </a:solidFill>
                <a:latin typeface="Roboto Condensed Light" panose="02000000000000000000" pitchFamily="2" charset="0"/>
                <a:ea typeface="Roboto Condensed Light" panose="02000000000000000000" pitchFamily="2" charset="0"/>
              </a:rPr>
              <a:t>збудовані</a:t>
            </a:r>
            <a:r>
              <a:rPr lang="ru-RU" sz="2400" b="1" dirty="0">
                <a:solidFill>
                  <a:schemeClr val="bg1"/>
                </a:solidFill>
                <a:latin typeface="Roboto Condensed Light" panose="02000000000000000000" pitchFamily="2" charset="0"/>
                <a:ea typeface="Roboto Condensed Light" panose="02000000000000000000" pitchFamily="2" charset="0"/>
              </a:rPr>
              <a:t> на </a:t>
            </a:r>
            <a:r>
              <a:rPr lang="ru-RU" sz="2400" b="1" dirty="0" err="1">
                <a:solidFill>
                  <a:schemeClr val="bg1"/>
                </a:solidFill>
                <a:latin typeface="Roboto Condensed Light" panose="02000000000000000000" pitchFamily="2" charset="0"/>
                <a:ea typeface="Roboto Condensed Light" panose="02000000000000000000" pitchFamily="2" charset="0"/>
              </a:rPr>
              <a:t>такій</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земельній</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ділянці</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об’єкти</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нерухомого</a:t>
            </a:r>
            <a:r>
              <a:rPr lang="ru-RU" sz="2400" b="1" dirty="0">
                <a:solidFill>
                  <a:schemeClr val="bg1"/>
                </a:solidFill>
                <a:latin typeface="Roboto Condensed Light" panose="02000000000000000000" pitchFamily="2" charset="0"/>
                <a:ea typeface="Roboto Condensed Light" panose="02000000000000000000" pitchFamily="2" charset="0"/>
              </a:rPr>
              <a:t> майна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215535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11140" y="1006309"/>
            <a:ext cx="11016219" cy="4878259"/>
          </a:xfrm>
          <a:prstGeom prst="rect">
            <a:avLst/>
          </a:prstGeom>
          <a:noFill/>
        </p:spPr>
        <p:txBody>
          <a:bodyPr wrap="square" rtlCol="0">
            <a:spAutoFit/>
          </a:bodyPr>
          <a:lstStyle/>
          <a:p>
            <a:pPr algn="just">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Для витребування земельних ділянок з володіння кінцевого набувача </a:t>
            </a:r>
            <a:r>
              <a:rPr lang="uk-UA" sz="2000" b="1" dirty="0">
                <a:solidFill>
                  <a:srgbClr val="FFD800"/>
                </a:solidFill>
                <a:latin typeface="Roboto Condensed Light" panose="02000000000000000000" pitchFamily="2" charset="0"/>
                <a:ea typeface="Roboto Condensed Light" panose="02000000000000000000" pitchFamily="2" charset="0"/>
              </a:rPr>
              <a:t>недостатньо встановити лише те, що виділення такої ділянки у приватну власність не відповідало певним вимогам закону</a:t>
            </a:r>
            <a:r>
              <a:rPr lang="uk-UA" sz="2000" dirty="0">
                <a:solidFill>
                  <a:schemeClr val="bg1"/>
                </a:solidFill>
                <a:latin typeface="Roboto Condensed Light" panose="02000000000000000000" pitchFamily="2" charset="0"/>
                <a:ea typeface="Roboto Condensed Light" panose="02000000000000000000" pitchFamily="2" charset="0"/>
              </a:rPr>
              <a:t> (зокрема, за відсутності встановлених меж населеного пункту).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У </a:t>
            </a:r>
            <a:r>
              <a:rPr lang="uk-UA" sz="2000" dirty="0">
                <a:solidFill>
                  <a:schemeClr val="bg1"/>
                </a:solidFill>
                <a:latin typeface="Roboto Condensed Light" panose="02000000000000000000" pitchFamily="2" charset="0"/>
                <a:ea typeface="Roboto Condensed Light" panose="02000000000000000000" pitchFamily="2" charset="0"/>
              </a:rPr>
              <a:t>кожному такому випадку з урахуванням обставин справи </a:t>
            </a:r>
            <a:r>
              <a:rPr lang="uk-UA" sz="2000" b="1" dirty="0">
                <a:solidFill>
                  <a:srgbClr val="FFD800"/>
                </a:solidFill>
                <a:latin typeface="Roboto Condensed Light" panose="02000000000000000000" pitchFamily="2" charset="0"/>
                <a:ea typeface="Roboto Condensed Light" panose="02000000000000000000" pitchFamily="2" charset="0"/>
              </a:rPr>
              <a:t>слід також встановити, чи є легітимна мета відповідного втручання</a:t>
            </a:r>
            <a:r>
              <a:rPr lang="uk-UA" sz="2000" dirty="0">
                <a:solidFill>
                  <a:schemeClr val="bg1"/>
                </a:solidFill>
                <a:latin typeface="Roboto Condensed Light" panose="02000000000000000000" pitchFamily="2" charset="0"/>
                <a:ea typeface="Roboto Condensed Light" panose="02000000000000000000" pitchFamily="2" charset="0"/>
              </a:rPr>
              <a:t>, а також, </a:t>
            </a:r>
            <a:r>
              <a:rPr lang="uk-UA" sz="2000" b="1" dirty="0">
                <a:solidFill>
                  <a:srgbClr val="FFD800"/>
                </a:solidFill>
                <a:latin typeface="Roboto Condensed Light" panose="02000000000000000000" pitchFamily="2" charset="0"/>
                <a:ea typeface="Roboto Condensed Light" panose="02000000000000000000" pitchFamily="2" charset="0"/>
              </a:rPr>
              <a:t>чи є втручання у право мирного володіння земельною ділянкою </a:t>
            </a:r>
            <a:r>
              <a:rPr lang="uk-UA" sz="2000" dirty="0">
                <a:solidFill>
                  <a:schemeClr val="bg1"/>
                </a:solidFill>
                <a:latin typeface="Roboto Condensed Light" panose="02000000000000000000" pitchFamily="2" charset="0"/>
                <a:ea typeface="Roboto Condensed Light" panose="02000000000000000000" pitchFamily="2" charset="0"/>
              </a:rPr>
              <a:t>за обставин конкретної справи пропорційним відповідній меті.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За </a:t>
            </a:r>
            <a:r>
              <a:rPr lang="uk-UA" sz="2000" dirty="0">
                <a:solidFill>
                  <a:schemeClr val="bg1"/>
                </a:solidFill>
                <a:latin typeface="Roboto Condensed Light" panose="02000000000000000000" pitchFamily="2" charset="0"/>
                <a:ea typeface="Roboto Condensed Light" panose="02000000000000000000" pitchFamily="2" charset="0"/>
              </a:rPr>
              <a:t>обставин цієї справи витребування з володіння проміжної та кінцевої набувачок земельних ділянок, виділених сільською радою </a:t>
            </a:r>
            <a:r>
              <a:rPr lang="uk-UA" sz="2000" i="1" dirty="0">
                <a:solidFill>
                  <a:schemeClr val="bg1"/>
                </a:solidFill>
                <a:latin typeface="Roboto Condensed Light" panose="02000000000000000000" pitchFamily="2" charset="0"/>
                <a:ea typeface="Roboto Condensed Light" panose="02000000000000000000" pitchFamily="2" charset="0"/>
              </a:rPr>
              <a:t>за відсутності встановлених меж населеного пункту</a:t>
            </a:r>
            <a:r>
              <a:rPr lang="uk-UA" sz="2000" dirty="0">
                <a:solidFill>
                  <a:schemeClr val="bg1"/>
                </a:solidFill>
                <a:latin typeface="Roboto Condensed Light" panose="02000000000000000000" pitchFamily="2" charset="0"/>
                <a:ea typeface="Roboto Condensed Light" panose="02000000000000000000" pitchFamily="2" charset="0"/>
              </a:rPr>
              <a:t>, навіть за його відповідності критерію законності </a:t>
            </a:r>
            <a:r>
              <a:rPr lang="uk-UA" sz="2000" i="1" dirty="0">
                <a:solidFill>
                  <a:schemeClr val="bg1"/>
                </a:solidFill>
                <a:latin typeface="Roboto Condensed Light" panose="02000000000000000000" pitchFamily="2" charset="0"/>
                <a:ea typeface="Roboto Condensed Light" panose="02000000000000000000" pitchFamily="2" charset="0"/>
              </a:rPr>
              <a:t>не буде пропорційним легітимній меті</a:t>
            </a:r>
            <a:r>
              <a:rPr lang="uk-UA" sz="2000" dirty="0">
                <a:solidFill>
                  <a:schemeClr val="bg1"/>
                </a:solidFill>
                <a:latin typeface="Roboto Condensed Light" panose="02000000000000000000" pitchFamily="2" charset="0"/>
                <a:ea typeface="Roboto Condensed Light" panose="02000000000000000000" pitchFamily="2" charset="0"/>
              </a:rPr>
              <a:t>.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Формування </a:t>
            </a:r>
            <a:r>
              <a:rPr lang="uk-UA" sz="2000" dirty="0">
                <a:solidFill>
                  <a:schemeClr val="bg1"/>
                </a:solidFill>
                <a:latin typeface="Roboto Condensed Light" panose="02000000000000000000" pitchFamily="2" charset="0"/>
                <a:ea typeface="Roboto Condensed Light" panose="02000000000000000000" pitchFamily="2" charset="0"/>
              </a:rPr>
              <a:t>земельних ділянок їх володільцем, зокрема внаслідок поділу та об’єднання, з присвоєнням їм кадастрових номерів, зміною інших характеристик </a:t>
            </a:r>
            <a:r>
              <a:rPr lang="uk-UA" sz="2000" b="1" dirty="0">
                <a:solidFill>
                  <a:srgbClr val="FFD800"/>
                </a:solidFill>
                <a:latin typeface="Roboto Condensed Light" panose="02000000000000000000" pitchFamily="2" charset="0"/>
                <a:ea typeface="Roboto Condensed Light" panose="02000000000000000000" pitchFamily="2" charset="0"/>
              </a:rPr>
              <a:t>не впливає на можливість захисту права власності чи інших майнових прав у визначений цивільним законодавством спосіб, зокрема і шляхом витребування цих </a:t>
            </a:r>
            <a:r>
              <a:rPr lang="uk-UA" sz="2000" b="1" dirty="0" smtClean="0">
                <a:solidFill>
                  <a:srgbClr val="FFD800"/>
                </a:solidFill>
                <a:latin typeface="Roboto Condensed Light" panose="02000000000000000000" pitchFamily="2" charset="0"/>
                <a:ea typeface="Roboto Condensed Light" panose="02000000000000000000" pitchFamily="2" charset="0"/>
              </a:rPr>
              <a:t>ділянок. </a:t>
            </a: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від 4 липня 2023 року у справі № 373/626/17</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8425" y="198840"/>
            <a:ext cx="11193502" cy="461665"/>
          </a:xfrm>
          <a:prstGeom prst="rect">
            <a:avLst/>
          </a:prstGeom>
          <a:noFill/>
        </p:spPr>
        <p:txBody>
          <a:bodyPr wrap="square" rtlCol="0">
            <a:spAutoFit/>
          </a:bodyPr>
          <a:lstStyle/>
          <a:p>
            <a:pPr algn="just"/>
            <a:r>
              <a:rPr lang="ru-RU" sz="2400" b="1" dirty="0" err="1" smtClean="0">
                <a:solidFill>
                  <a:schemeClr val="bg1"/>
                </a:solidFill>
                <a:latin typeface="Roboto Condensed Light" panose="02000000000000000000" pitchFamily="2" charset="0"/>
                <a:ea typeface="Roboto Condensed Light" panose="02000000000000000000" pitchFamily="2" charset="0"/>
              </a:rPr>
              <a:t>Витребування</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земельних</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ділянок</a:t>
            </a:r>
            <a:r>
              <a:rPr lang="ru-RU" sz="2400" b="1" dirty="0">
                <a:solidFill>
                  <a:schemeClr val="bg1"/>
                </a:solidFill>
                <a:latin typeface="Roboto Condensed Light" panose="02000000000000000000" pitchFamily="2" charset="0"/>
                <a:ea typeface="Roboto Condensed Light" panose="02000000000000000000" pitchFamily="2" charset="0"/>
              </a:rPr>
              <a:t> з </a:t>
            </a:r>
            <a:r>
              <a:rPr lang="ru-RU" sz="2400" b="1" dirty="0" err="1">
                <a:solidFill>
                  <a:schemeClr val="bg1"/>
                </a:solidFill>
                <a:latin typeface="Roboto Condensed Light" panose="02000000000000000000" pitchFamily="2" charset="0"/>
                <a:ea typeface="Roboto Condensed Light" panose="02000000000000000000" pitchFamily="2" charset="0"/>
              </a:rPr>
              <a:t>володіння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кінцевого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набувача</a:t>
            </a:r>
            <a:r>
              <a:rPr lang="ru-RU" sz="2400" b="1" dirty="0">
                <a:solidFill>
                  <a:schemeClr val="bg1"/>
                </a:solidFill>
                <a:latin typeface="Roboto Condensed Light" panose="02000000000000000000" pitchFamily="2" charset="0"/>
                <a:ea typeface="Roboto Condensed Light" panose="02000000000000000000" pitchFamily="2" charset="0"/>
              </a:rPr>
              <a:t>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0993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231903"/>
            <a:ext cx="11390153" cy="1200329"/>
          </a:xfrm>
          <a:prstGeom prst="rect">
            <a:avLst/>
          </a:prstGeom>
          <a:noFill/>
        </p:spPr>
        <p:txBody>
          <a:bodyPr wrap="square" rtlCol="0">
            <a:spAutoFit/>
          </a:bodyPr>
          <a:lstStyle/>
          <a:p>
            <a:pPr algn="just"/>
            <a:r>
              <a:rPr lang="ru-RU" sz="2400" b="1" dirty="0">
                <a:solidFill>
                  <a:schemeClr val="bg1"/>
                </a:solidFill>
                <a:latin typeface="Roboto Condensed Light" panose="02000000000000000000" pitchFamily="2" charset="0"/>
                <a:ea typeface="Roboto Condensed Light" panose="02000000000000000000" pitchFamily="2" charset="0"/>
              </a:rPr>
              <a:t>Закон </a:t>
            </a:r>
            <a:r>
              <a:rPr lang="ru-RU" sz="2400" b="1" dirty="0" err="1">
                <a:solidFill>
                  <a:schemeClr val="bg1"/>
                </a:solidFill>
                <a:latin typeface="Roboto Condensed Light" panose="02000000000000000000" pitchFamily="2" charset="0"/>
                <a:ea typeface="Roboto Condensed Light" panose="02000000000000000000" pitchFamily="2" charset="0"/>
              </a:rPr>
              <a:t>України</a:t>
            </a:r>
            <a:r>
              <a:rPr lang="ru-RU" sz="2400" b="1" dirty="0">
                <a:solidFill>
                  <a:schemeClr val="bg1"/>
                </a:solidFill>
                <a:latin typeface="Roboto Condensed Light" panose="02000000000000000000" pitchFamily="2" charset="0"/>
                <a:ea typeface="Roboto Condensed Light" panose="02000000000000000000" pitchFamily="2" charset="0"/>
              </a:rPr>
              <a:t> "Про </a:t>
            </a:r>
            <a:r>
              <a:rPr lang="ru-RU" sz="2400" b="1" dirty="0" err="1">
                <a:solidFill>
                  <a:schemeClr val="bg1"/>
                </a:solidFill>
                <a:latin typeface="Roboto Condensed Light" panose="02000000000000000000" pitchFamily="2" charset="0"/>
                <a:ea typeface="Roboto Condensed Light" panose="02000000000000000000" pitchFamily="2" charset="0"/>
              </a:rPr>
              <a:t>внесення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змін</a:t>
            </a:r>
            <a:r>
              <a:rPr lang="ru-RU" sz="2400" b="1" dirty="0">
                <a:solidFill>
                  <a:schemeClr val="bg1"/>
                </a:solidFill>
                <a:latin typeface="Roboto Condensed Light" panose="02000000000000000000" pitchFamily="2" charset="0"/>
                <a:ea typeface="Roboto Condensed Light" panose="02000000000000000000" pitchFamily="2" charset="0"/>
              </a:rPr>
              <a:t> до </a:t>
            </a:r>
            <a:r>
              <a:rPr lang="ru-RU" sz="2400" b="1" dirty="0" err="1">
                <a:solidFill>
                  <a:schemeClr val="bg1"/>
                </a:solidFill>
                <a:latin typeface="Roboto Condensed Light" panose="02000000000000000000" pitchFamily="2" charset="0"/>
                <a:ea typeface="Roboto Condensed Light" panose="02000000000000000000" pitchFamily="2" charset="0"/>
              </a:rPr>
              <a:t>Цивільного</a:t>
            </a:r>
            <a:r>
              <a:rPr lang="ru-RU" sz="2400" b="1" dirty="0">
                <a:solidFill>
                  <a:schemeClr val="bg1"/>
                </a:solidFill>
                <a:latin typeface="Roboto Condensed Light" panose="02000000000000000000" pitchFamily="2" charset="0"/>
                <a:ea typeface="Roboto Condensed Light" panose="02000000000000000000" pitchFamily="2" charset="0"/>
              </a:rPr>
              <a:t> кодексу </a:t>
            </a:r>
            <a:r>
              <a:rPr lang="ru-RU" sz="2400" b="1" dirty="0" err="1">
                <a:solidFill>
                  <a:schemeClr val="bg1"/>
                </a:solidFill>
                <a:latin typeface="Roboto Condensed Light" panose="02000000000000000000" pitchFamily="2" charset="0"/>
                <a:ea typeface="Roboto Condensed Light" panose="02000000000000000000" pitchFamily="2" charset="0"/>
              </a:rPr>
              <a:t>України</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щодо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посилення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захисту</a:t>
            </a:r>
            <a:r>
              <a:rPr lang="ru-RU" sz="2400" b="1" dirty="0">
                <a:solidFill>
                  <a:schemeClr val="bg1"/>
                </a:solidFill>
                <a:latin typeface="Roboto Condensed Light" panose="02000000000000000000" pitchFamily="2" charset="0"/>
                <a:ea typeface="Roboto Condensed Light" panose="02000000000000000000" pitchFamily="2" charset="0"/>
              </a:rPr>
              <a:t> прав </a:t>
            </a:r>
            <a:r>
              <a:rPr lang="ru-RU" sz="2400" b="1" dirty="0" err="1">
                <a:solidFill>
                  <a:schemeClr val="bg1"/>
                </a:solidFill>
                <a:latin typeface="Roboto Condensed Light" panose="02000000000000000000" pitchFamily="2" charset="0"/>
                <a:ea typeface="Roboto Condensed Light" panose="02000000000000000000" pitchFamily="2" charset="0"/>
              </a:rPr>
              <a:t>добросовісного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набувача</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smtClean="0">
                <a:solidFill>
                  <a:schemeClr val="bg1"/>
                </a:solidFill>
                <a:latin typeface="Roboto Condensed Light" panose="02000000000000000000" pitchFamily="2" charset="0"/>
                <a:ea typeface="Roboto Condensed Light" panose="02000000000000000000" pitchFamily="2" charset="0"/>
              </a:rPr>
              <a:t> </a:t>
            </a:r>
          </a:p>
          <a:p>
            <a:pPr algn="just"/>
            <a:r>
              <a:rPr lang="ru-RU" sz="1400" i="1" dirty="0" smtClean="0">
                <a:solidFill>
                  <a:schemeClr val="bg1"/>
                </a:solidFill>
                <a:latin typeface="Roboto Condensed Light" panose="02000000000000000000" pitchFamily="2" charset="0"/>
                <a:ea typeface="Roboto Condensed Light" panose="02000000000000000000" pitchFamily="2" charset="0"/>
              </a:rPr>
              <a:t>* (12 </a:t>
            </a:r>
            <a:r>
              <a:rPr lang="ru-RU" sz="1400" i="1" dirty="0" err="1" smtClean="0">
                <a:solidFill>
                  <a:schemeClr val="bg1"/>
                </a:solidFill>
                <a:latin typeface="Roboto Condensed Light" panose="02000000000000000000" pitchFamily="2" charset="0"/>
                <a:ea typeface="Roboto Condensed Light" panose="02000000000000000000" pitchFamily="2" charset="0"/>
              </a:rPr>
              <a:t>березня</a:t>
            </a:r>
            <a:r>
              <a:rPr lang="ru-RU" sz="1400" i="1" dirty="0" smtClean="0">
                <a:solidFill>
                  <a:schemeClr val="bg1"/>
                </a:solidFill>
                <a:latin typeface="Roboto Condensed Light" panose="02000000000000000000" pitchFamily="2" charset="0"/>
                <a:ea typeface="Roboto Condensed Light" panose="02000000000000000000" pitchFamily="2" charset="0"/>
              </a:rPr>
              <a:t> 2025 року </a:t>
            </a:r>
            <a:r>
              <a:rPr lang="ru-RU" sz="1400" i="1" dirty="0" err="1" smtClean="0">
                <a:solidFill>
                  <a:schemeClr val="bg1"/>
                </a:solidFill>
                <a:latin typeface="Roboto Condensed Light" panose="02000000000000000000" pitchFamily="2" charset="0"/>
                <a:ea typeface="Roboto Condensed Light" panose="02000000000000000000" pitchFamily="2" charset="0"/>
              </a:rPr>
              <a:t>Верховна</a:t>
            </a:r>
            <a:r>
              <a:rPr lang="ru-RU" sz="1400" i="1" dirty="0" smtClean="0">
                <a:solidFill>
                  <a:schemeClr val="bg1"/>
                </a:solidFill>
                <a:latin typeface="Roboto Condensed Light" panose="02000000000000000000" pitchFamily="2" charset="0"/>
                <a:ea typeface="Roboto Condensed Light" panose="02000000000000000000" pitchFamily="2" charset="0"/>
              </a:rPr>
              <a:t> Рада </a:t>
            </a:r>
            <a:r>
              <a:rPr lang="ru-RU" sz="1400" i="1" dirty="0" err="1" smtClean="0">
                <a:solidFill>
                  <a:schemeClr val="bg1"/>
                </a:solidFill>
                <a:latin typeface="Roboto Condensed Light" panose="02000000000000000000" pitchFamily="2" charset="0"/>
                <a:ea typeface="Roboto Condensed Light" panose="02000000000000000000" pitchFamily="2" charset="0"/>
              </a:rPr>
              <a:t>України</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err="1">
                <a:solidFill>
                  <a:schemeClr val="bg1"/>
                </a:solidFill>
                <a:latin typeface="Roboto Condensed Light" panose="02000000000000000000" pitchFamily="2" charset="0"/>
                <a:ea typeface="Roboto Condensed Light" panose="02000000000000000000" pitchFamily="2" charset="0"/>
              </a:rPr>
              <a:t>прийняла</a:t>
            </a:r>
            <a:r>
              <a:rPr lang="ru-RU" sz="1400" i="1" dirty="0">
                <a:solidFill>
                  <a:schemeClr val="bg1"/>
                </a:solidFill>
                <a:latin typeface="Roboto Condensed Light" panose="02000000000000000000" pitchFamily="2" charset="0"/>
                <a:ea typeface="Roboto Condensed Light" panose="02000000000000000000" pitchFamily="2" charset="0"/>
              </a:rPr>
              <a:t> в </a:t>
            </a:r>
            <a:r>
              <a:rPr lang="ru-RU" sz="1400" i="1" dirty="0" err="1">
                <a:solidFill>
                  <a:schemeClr val="bg1"/>
                </a:solidFill>
                <a:latin typeface="Roboto Condensed Light" panose="02000000000000000000" pitchFamily="2" charset="0"/>
                <a:ea typeface="Roboto Condensed Light" panose="02000000000000000000" pitchFamily="2" charset="0"/>
              </a:rPr>
              <a:t>цілому</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err="1" smtClean="0">
                <a:solidFill>
                  <a:schemeClr val="bg1"/>
                </a:solidFill>
                <a:latin typeface="Roboto Condensed Light" panose="02000000000000000000" pitchFamily="2" charset="0"/>
                <a:ea typeface="Roboto Condensed Light" panose="02000000000000000000" pitchFamily="2" charset="0"/>
              </a:rPr>
              <a:t>проєкт</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smtClean="0">
                <a:solidFill>
                  <a:schemeClr val="bg1"/>
                </a:solidFill>
                <a:latin typeface="Roboto Condensed Light" panose="02000000000000000000" pitchFamily="2" charset="0"/>
                <a:ea typeface="Roboto Condensed Light" panose="02000000000000000000" pitchFamily="2" charset="0"/>
              </a:rPr>
              <a:t>17 </a:t>
            </a:r>
            <a:r>
              <a:rPr lang="ru-RU" sz="1400" i="1" dirty="0" err="1" smtClean="0">
                <a:solidFill>
                  <a:schemeClr val="bg1"/>
                </a:solidFill>
                <a:latin typeface="Roboto Condensed Light" panose="02000000000000000000" pitchFamily="2" charset="0"/>
                <a:ea typeface="Roboto Condensed Light" panose="02000000000000000000" pitchFamily="2" charset="0"/>
              </a:rPr>
              <a:t>березня</a:t>
            </a:r>
            <a:r>
              <a:rPr lang="ru-RU" sz="1400" i="1" dirty="0" smtClean="0">
                <a:solidFill>
                  <a:schemeClr val="bg1"/>
                </a:solidFill>
                <a:latin typeface="Roboto Condensed Light" panose="02000000000000000000" pitchFamily="2" charset="0"/>
                <a:ea typeface="Roboto Condensed Light" panose="02000000000000000000" pitchFamily="2" charset="0"/>
              </a:rPr>
              <a:t> 2025 року направлено на </a:t>
            </a:r>
            <a:r>
              <a:rPr lang="ru-RU" sz="1400" i="1" dirty="0" err="1" smtClean="0">
                <a:solidFill>
                  <a:schemeClr val="bg1"/>
                </a:solidFill>
                <a:latin typeface="Roboto Condensed Light" panose="02000000000000000000" pitchFamily="2" charset="0"/>
                <a:ea typeface="Roboto Condensed Light" panose="02000000000000000000" pitchFamily="2" charset="0"/>
              </a:rPr>
              <a:t>підпис</a:t>
            </a:r>
            <a:r>
              <a:rPr lang="ru-RU" sz="1400" i="1" dirty="0" smtClean="0">
                <a:solidFill>
                  <a:schemeClr val="bg1"/>
                </a:solidFill>
                <a:latin typeface="Roboto Condensed Light" panose="02000000000000000000" pitchFamily="2" charset="0"/>
                <a:ea typeface="Roboto Condensed Light" panose="02000000000000000000" pitchFamily="2" charset="0"/>
              </a:rPr>
              <a:t> Президенту </a:t>
            </a:r>
            <a:r>
              <a:rPr lang="ru-RU" sz="1400" i="1" dirty="0" err="1" smtClean="0">
                <a:solidFill>
                  <a:schemeClr val="bg1"/>
                </a:solidFill>
                <a:latin typeface="Roboto Condensed Light" panose="02000000000000000000" pitchFamily="2" charset="0"/>
                <a:ea typeface="Roboto Condensed Light" panose="02000000000000000000" pitchFamily="2" charset="0"/>
              </a:rPr>
              <a:t>України</a:t>
            </a:r>
            <a:r>
              <a:rPr lang="ru-RU" sz="1400" i="1" dirty="0" smtClean="0">
                <a:solidFill>
                  <a:schemeClr val="bg1"/>
                </a:solidFill>
                <a:latin typeface="Roboto Condensed Light" panose="02000000000000000000" pitchFamily="2" charset="0"/>
                <a:ea typeface="Roboto Condensed Light" panose="02000000000000000000" pitchFamily="2" charset="0"/>
              </a:rPr>
              <a:t>)</a:t>
            </a:r>
            <a:r>
              <a:rPr lang="ru-RU" sz="2400" b="1" i="1" dirty="0" smtClean="0">
                <a:solidFill>
                  <a:schemeClr val="bg1"/>
                </a:solidFill>
                <a:latin typeface="Roboto Condensed Light" panose="02000000000000000000" pitchFamily="2" charset="0"/>
                <a:ea typeface="Roboto Condensed Light" panose="02000000000000000000" pitchFamily="2" charset="0"/>
              </a:rPr>
              <a:t> </a:t>
            </a:r>
            <a:endParaRPr lang="uk-UA" sz="2400" b="1" i="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382555" y="1498166"/>
            <a:ext cx="11294144" cy="4678204"/>
          </a:xfrm>
          <a:prstGeom prst="rect">
            <a:avLst/>
          </a:prstGeom>
          <a:noFill/>
        </p:spPr>
        <p:txBody>
          <a:bodyPr wrap="square" rtlCol="0">
            <a:spAutoFit/>
          </a:bodyPr>
          <a:lstStyle/>
          <a:p>
            <a:pPr algn="just">
              <a:spcBef>
                <a:spcPts val="600"/>
              </a:spcBef>
            </a:pPr>
            <a:r>
              <a:rPr lang="uk-UA" sz="2000" b="1" u="sng" dirty="0">
                <a:solidFill>
                  <a:srgbClr val="FFD800"/>
                </a:solidFill>
                <a:latin typeface="Roboto Condensed Light" panose="02000000000000000000" pitchFamily="2" charset="0"/>
                <a:ea typeface="Roboto Condensed Light" panose="02000000000000000000" pitchFamily="2" charset="0"/>
              </a:rPr>
              <a:t>Обґрунтування необхідності прийняття </a:t>
            </a:r>
            <a:r>
              <a:rPr lang="uk-UA" sz="2000" b="1" u="sng" dirty="0" err="1">
                <a:solidFill>
                  <a:srgbClr val="FFD800"/>
                </a:solidFill>
                <a:latin typeface="Roboto Condensed Light" panose="02000000000000000000" pitchFamily="2" charset="0"/>
                <a:ea typeface="Roboto Condensed Light" panose="02000000000000000000" pitchFamily="2" charset="0"/>
              </a:rPr>
              <a:t>акта</a:t>
            </a:r>
            <a:endParaRPr lang="uk-UA" sz="2000" b="1" u="sng" dirty="0">
              <a:solidFill>
                <a:srgbClr val="FFD800"/>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Чинна редакція Цивільного кодексу України в частині </a:t>
            </a:r>
            <a:r>
              <a:rPr lang="uk-UA" sz="2000" dirty="0" smtClean="0">
                <a:solidFill>
                  <a:schemeClr val="bg1"/>
                </a:solidFill>
                <a:latin typeface="Roboto Condensed Light" panose="02000000000000000000" pitchFamily="2" charset="0"/>
                <a:ea typeface="Roboto Condensed Light" panose="02000000000000000000" pitchFamily="2" charset="0"/>
              </a:rPr>
              <a:t>нормативного регулювання </a:t>
            </a:r>
            <a:r>
              <a:rPr lang="uk-UA" sz="2000" dirty="0" err="1">
                <a:solidFill>
                  <a:schemeClr val="bg1"/>
                </a:solidFill>
                <a:latin typeface="Roboto Condensed Light" panose="02000000000000000000" pitchFamily="2" charset="0"/>
                <a:ea typeface="Roboto Condensed Light" panose="02000000000000000000" pitchFamily="2" charset="0"/>
              </a:rPr>
              <a:t>віндикаційних</a:t>
            </a:r>
            <a:r>
              <a:rPr lang="uk-UA" sz="2000" dirty="0">
                <a:solidFill>
                  <a:schemeClr val="bg1"/>
                </a:solidFill>
                <a:latin typeface="Roboto Condensed Light" panose="02000000000000000000" pitchFamily="2" charset="0"/>
                <a:ea typeface="Roboto Condensed Light" panose="02000000000000000000" pitchFamily="2" charset="0"/>
              </a:rPr>
              <a:t> та </a:t>
            </a:r>
            <a:r>
              <a:rPr lang="uk-UA" sz="2000" dirty="0" err="1">
                <a:solidFill>
                  <a:schemeClr val="bg1"/>
                </a:solidFill>
                <a:latin typeface="Roboto Condensed Light" panose="02000000000000000000" pitchFamily="2" charset="0"/>
                <a:ea typeface="Roboto Condensed Light" panose="02000000000000000000" pitchFamily="2" charset="0"/>
              </a:rPr>
              <a:t>негаторних</a:t>
            </a:r>
            <a:r>
              <a:rPr lang="uk-UA" sz="2000" dirty="0">
                <a:solidFill>
                  <a:schemeClr val="bg1"/>
                </a:solidFill>
                <a:latin typeface="Roboto Condensed Light" panose="02000000000000000000" pitchFamily="2" charset="0"/>
                <a:ea typeface="Roboto Condensed Light" panose="02000000000000000000" pitchFamily="2" charset="0"/>
              </a:rPr>
              <a:t> позовів, позовної давності має </a:t>
            </a:r>
            <a:r>
              <a:rPr lang="uk-UA" sz="2000" dirty="0" smtClean="0">
                <a:solidFill>
                  <a:schemeClr val="bg1"/>
                </a:solidFill>
                <a:latin typeface="Roboto Condensed Light" panose="02000000000000000000" pitchFamily="2" charset="0"/>
                <a:ea typeface="Roboto Condensed Light" panose="02000000000000000000" pitchFamily="2" charset="0"/>
              </a:rPr>
              <a:t>наслідком формування </a:t>
            </a:r>
            <a:r>
              <a:rPr lang="uk-UA" sz="2000" dirty="0">
                <a:solidFill>
                  <a:schemeClr val="bg1"/>
                </a:solidFill>
                <a:latin typeface="Roboto Condensed Light" panose="02000000000000000000" pitchFamily="2" charset="0"/>
                <a:ea typeface="Roboto Condensed Light" panose="02000000000000000000" pitchFamily="2" charset="0"/>
              </a:rPr>
              <a:t>за останні роки неоднозначної судової практики на рівні </a:t>
            </a:r>
            <a:r>
              <a:rPr lang="uk-UA" sz="2000" dirty="0" smtClean="0">
                <a:solidFill>
                  <a:schemeClr val="bg1"/>
                </a:solidFill>
                <a:latin typeface="Roboto Condensed Light" panose="02000000000000000000" pitchFamily="2" charset="0"/>
                <a:ea typeface="Roboto Condensed Light" panose="02000000000000000000" pitchFamily="2" charset="0"/>
              </a:rPr>
              <a:t>Верховного Суду</a:t>
            </a:r>
            <a:r>
              <a:rPr lang="uk-UA" sz="2000" dirty="0">
                <a:solidFill>
                  <a:schemeClr val="bg1"/>
                </a:solidFill>
                <a:latin typeface="Roboto Condensed Light" panose="02000000000000000000" pitchFamily="2" charset="0"/>
                <a:ea typeface="Roboto Condensed Light" panose="02000000000000000000" pitchFamily="2" charset="0"/>
              </a:rPr>
              <a:t>, якою фактично відбувається підміна </a:t>
            </a:r>
            <a:r>
              <a:rPr lang="uk-UA" sz="2000" dirty="0" err="1">
                <a:solidFill>
                  <a:schemeClr val="bg1"/>
                </a:solidFill>
                <a:latin typeface="Roboto Condensed Light" panose="02000000000000000000" pitchFamily="2" charset="0"/>
                <a:ea typeface="Roboto Condensed Light" panose="02000000000000000000" pitchFamily="2" charset="0"/>
              </a:rPr>
              <a:t>віндикаційного</a:t>
            </a:r>
            <a:r>
              <a:rPr lang="uk-UA" sz="2000" dirty="0">
                <a:solidFill>
                  <a:schemeClr val="bg1"/>
                </a:solidFill>
                <a:latin typeface="Roboto Condensed Light" panose="02000000000000000000" pitchFamily="2" charset="0"/>
                <a:ea typeface="Roboto Condensed Light" panose="02000000000000000000" pitchFamily="2" charset="0"/>
              </a:rPr>
              <a:t> позову </a:t>
            </a:r>
            <a:r>
              <a:rPr lang="uk-UA" sz="2000" dirty="0" err="1">
                <a:solidFill>
                  <a:schemeClr val="bg1"/>
                </a:solidFill>
                <a:latin typeface="Roboto Condensed Light" panose="02000000000000000000" pitchFamily="2" charset="0"/>
                <a:ea typeface="Roboto Condensed Light" panose="02000000000000000000" pitchFamily="2" charset="0"/>
              </a:rPr>
              <a:t>негаторним</a:t>
            </a:r>
            <a:r>
              <a:rPr lang="uk-UA" sz="2000" dirty="0">
                <a:solidFill>
                  <a:schemeClr val="bg1"/>
                </a:solidFill>
                <a:latin typeface="Roboto Condensed Light" panose="02000000000000000000" pitchFamily="2" charset="0"/>
                <a:ea typeface="Roboto Condensed Light" panose="02000000000000000000" pitchFamily="2" charset="0"/>
              </a:rPr>
              <a:t>, що </a:t>
            </a:r>
            <a:r>
              <a:rPr lang="uk-UA" sz="2000" dirty="0" smtClean="0">
                <a:solidFill>
                  <a:schemeClr val="bg1"/>
                </a:solidFill>
                <a:latin typeface="Roboto Condensed Light" panose="02000000000000000000" pitchFamily="2" charset="0"/>
                <a:ea typeface="Roboto Condensed Light" panose="02000000000000000000" pitchFamily="2" charset="0"/>
              </a:rPr>
              <a:t>не узгоджується </a:t>
            </a:r>
            <a:r>
              <a:rPr lang="uk-UA" sz="2000" dirty="0">
                <a:solidFill>
                  <a:schemeClr val="bg1"/>
                </a:solidFill>
                <a:latin typeface="Roboto Condensed Light" panose="02000000000000000000" pitchFamily="2" charset="0"/>
                <a:ea typeface="Roboto Condensed Light" panose="02000000000000000000" pitchFamily="2" charset="0"/>
              </a:rPr>
              <a:t>з його ж судовою практикою стосовно правової природи </a:t>
            </a:r>
            <a:r>
              <a:rPr lang="uk-UA" sz="2000" dirty="0" smtClean="0">
                <a:solidFill>
                  <a:schemeClr val="bg1"/>
                </a:solidFill>
                <a:latin typeface="Roboto Condensed Light" panose="02000000000000000000" pitchFamily="2" charset="0"/>
                <a:ea typeface="Roboto Condensed Light" panose="02000000000000000000" pitchFamily="2" charset="0"/>
              </a:rPr>
              <a:t>державної реєстрації </a:t>
            </a:r>
            <a:r>
              <a:rPr lang="uk-UA" sz="2000" dirty="0">
                <a:solidFill>
                  <a:schemeClr val="bg1"/>
                </a:solidFill>
                <a:latin typeface="Roboto Condensed Light" panose="02000000000000000000" pitchFamily="2" charset="0"/>
                <a:ea typeface="Roboto Condensed Light" panose="02000000000000000000" pitchFamily="2" charset="0"/>
              </a:rPr>
              <a:t>речових прав на нерухоме майно, суперечить практиці ЄСПЛ та </a:t>
            </a:r>
            <a:r>
              <a:rPr lang="uk-UA" sz="2000" dirty="0" smtClean="0">
                <a:solidFill>
                  <a:schemeClr val="bg1"/>
                </a:solidFill>
                <a:latin typeface="Roboto Condensed Light" panose="02000000000000000000" pitchFamily="2" charset="0"/>
                <a:ea typeface="Roboto Condensed Light" panose="02000000000000000000" pitchFamily="2" charset="0"/>
              </a:rPr>
              <a:t>статті 1 Першого </a:t>
            </a:r>
            <a:r>
              <a:rPr lang="uk-UA" sz="2000" dirty="0">
                <a:solidFill>
                  <a:schemeClr val="bg1"/>
                </a:solidFill>
                <a:latin typeface="Roboto Condensed Light" panose="02000000000000000000" pitchFamily="2" charset="0"/>
                <a:ea typeface="Roboto Condensed Light" panose="02000000000000000000" pitchFamily="2" charset="0"/>
              </a:rPr>
              <a:t>протоколу до Конвенції</a:t>
            </a:r>
            <a:r>
              <a:rPr lang="uk-UA" sz="2000" dirty="0" smtClean="0">
                <a:solidFill>
                  <a:schemeClr val="bg1"/>
                </a:solidFill>
                <a:latin typeface="Roboto Condensed Light" panose="02000000000000000000" pitchFamily="2" charset="0"/>
                <a:ea typeface="Roboto Condensed Light" panose="02000000000000000000" pitchFamily="2" charset="0"/>
              </a:rPr>
              <a:t>. </a:t>
            </a:r>
          </a:p>
          <a:p>
            <a:pPr algn="just">
              <a:spcBef>
                <a:spcPts val="600"/>
              </a:spcBef>
            </a:pPr>
            <a:endParaRPr lang="uk-UA" sz="2000" dirty="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Прийняття </a:t>
            </a:r>
            <a:r>
              <a:rPr lang="uk-UA" sz="2000" dirty="0" err="1" smtClean="0">
                <a:solidFill>
                  <a:schemeClr val="bg1"/>
                </a:solidFill>
                <a:latin typeface="Roboto Condensed Light" panose="02000000000000000000" pitchFamily="2" charset="0"/>
                <a:ea typeface="Roboto Condensed Light" panose="02000000000000000000" pitchFamily="2" charset="0"/>
              </a:rPr>
              <a:t>проєкту</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2000" dirty="0">
                <a:solidFill>
                  <a:schemeClr val="bg1"/>
                </a:solidFill>
                <a:latin typeface="Roboto Condensed Light" panose="02000000000000000000" pitchFamily="2" charset="0"/>
                <a:ea typeface="Roboto Condensed Light" panose="02000000000000000000" pitchFamily="2" charset="0"/>
              </a:rPr>
              <a:t>Закону забезпечить належну базу правозастосування </a:t>
            </a:r>
            <a:r>
              <a:rPr lang="uk-UA" sz="2000" dirty="0" smtClean="0">
                <a:solidFill>
                  <a:schemeClr val="bg1"/>
                </a:solidFill>
                <a:latin typeface="Roboto Condensed Light" panose="02000000000000000000" pitchFamily="2" charset="0"/>
                <a:ea typeface="Roboto Condensed Light" panose="02000000000000000000" pitchFamily="2" charset="0"/>
              </a:rPr>
              <a:t>у справах </a:t>
            </a:r>
            <a:r>
              <a:rPr lang="uk-UA" sz="2000" dirty="0">
                <a:solidFill>
                  <a:schemeClr val="bg1"/>
                </a:solidFill>
                <a:latin typeface="Roboto Condensed Light" panose="02000000000000000000" pitchFamily="2" charset="0"/>
                <a:ea typeface="Roboto Condensed Light" panose="02000000000000000000" pitchFamily="2" charset="0"/>
              </a:rPr>
              <a:t>щодо витребування майна у добросовісного набувача, а також </a:t>
            </a:r>
            <a:r>
              <a:rPr lang="uk-UA" sz="2000" dirty="0" smtClean="0">
                <a:solidFill>
                  <a:schemeClr val="bg1"/>
                </a:solidFill>
                <a:latin typeface="Roboto Condensed Light" panose="02000000000000000000" pitchFamily="2" charset="0"/>
                <a:ea typeface="Roboto Condensed Light" panose="02000000000000000000" pitchFamily="2" charset="0"/>
              </a:rPr>
              <a:t>забезпечить запровадження </a:t>
            </a:r>
            <a:r>
              <a:rPr lang="uk-UA" sz="2000" dirty="0">
                <a:solidFill>
                  <a:schemeClr val="bg1"/>
                </a:solidFill>
                <a:latin typeface="Roboto Condensed Light" panose="02000000000000000000" pitchFamily="2" charset="0"/>
                <a:ea typeface="Roboto Condensed Light" panose="02000000000000000000" pitchFamily="2" charset="0"/>
              </a:rPr>
              <a:t>компенсаційних механізмів відшкодування ринкової вартості майна</a:t>
            </a:r>
            <a:r>
              <a:rPr lang="uk-UA" sz="2000" dirty="0" smtClean="0">
                <a:solidFill>
                  <a:schemeClr val="bg1"/>
                </a:solidFill>
                <a:latin typeface="Roboto Condensed Light" panose="02000000000000000000" pitchFamily="2" charset="0"/>
                <a:ea typeface="Roboto Condensed Light" panose="02000000000000000000" pitchFamily="2" charset="0"/>
              </a:rPr>
              <a:t>, що </a:t>
            </a:r>
            <a:r>
              <a:rPr lang="uk-UA" sz="2000" dirty="0">
                <a:solidFill>
                  <a:schemeClr val="bg1"/>
                </a:solidFill>
                <a:latin typeface="Roboto Condensed Light" panose="02000000000000000000" pitchFamily="2" charset="0"/>
                <a:ea typeface="Roboto Condensed Light" panose="02000000000000000000" pitchFamily="2" charset="0"/>
              </a:rPr>
              <a:t>було витребувано у добросовісного набувача із можливістю </a:t>
            </a:r>
            <a:r>
              <a:rPr lang="uk-UA" sz="2000" dirty="0" smtClean="0">
                <a:solidFill>
                  <a:schemeClr val="bg1"/>
                </a:solidFill>
                <a:latin typeface="Roboto Condensed Light" panose="02000000000000000000" pitchFamily="2" charset="0"/>
                <a:ea typeface="Roboto Condensed Light" panose="02000000000000000000" pitchFamily="2" charset="0"/>
              </a:rPr>
              <a:t>подальшого відшкодування </a:t>
            </a:r>
            <a:r>
              <a:rPr lang="uk-UA" sz="2000" dirty="0">
                <a:solidFill>
                  <a:schemeClr val="bg1"/>
                </a:solidFill>
                <a:latin typeface="Roboto Condensed Light" panose="02000000000000000000" pitchFamily="2" charset="0"/>
                <a:ea typeface="Roboto Condensed Light" panose="02000000000000000000" pitchFamily="2" charset="0"/>
              </a:rPr>
              <a:t>шкоди, завданої державі чи територіальній громаді, за </a:t>
            </a:r>
            <a:r>
              <a:rPr lang="uk-UA" sz="2000" dirty="0" smtClean="0">
                <a:solidFill>
                  <a:schemeClr val="bg1"/>
                </a:solidFill>
                <a:latin typeface="Roboto Condensed Light" panose="02000000000000000000" pitchFamily="2" charset="0"/>
                <a:ea typeface="Roboto Condensed Light" panose="02000000000000000000" pitchFamily="2" charset="0"/>
              </a:rPr>
              <a:t>рахунок винних </a:t>
            </a:r>
            <a:r>
              <a:rPr lang="uk-UA" sz="2000" dirty="0">
                <a:solidFill>
                  <a:schemeClr val="bg1"/>
                </a:solidFill>
                <a:latin typeface="Roboto Condensed Light" panose="02000000000000000000" pitchFamily="2" charset="0"/>
                <a:ea typeface="Roboto Condensed Light" panose="02000000000000000000" pitchFamily="2" charset="0"/>
              </a:rPr>
              <a:t>осіб.</a:t>
            </a:r>
          </a:p>
          <a:p>
            <a:pPr algn="r">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	</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2000" i="1" dirty="0" smtClean="0">
                <a:solidFill>
                  <a:schemeClr val="bg1"/>
                </a:solidFill>
                <a:latin typeface="Roboto Condensed Light" panose="02000000000000000000" pitchFamily="2" charset="0"/>
                <a:ea typeface="Roboto Condensed Light" panose="02000000000000000000" pitchFamily="2" charset="0"/>
              </a:rPr>
              <a:t>*</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1600" i="1" dirty="0" smtClean="0">
                <a:solidFill>
                  <a:schemeClr val="bg1"/>
                </a:solidFill>
                <a:latin typeface="Roboto Condensed Light" panose="02000000000000000000" pitchFamily="2" charset="0"/>
                <a:ea typeface="Roboto Condensed Light" panose="02000000000000000000" pitchFamily="2" charset="0"/>
              </a:rPr>
              <a:t>пояснювальна записка до </a:t>
            </a:r>
            <a:r>
              <a:rPr lang="uk-UA" sz="1600" i="1" dirty="0" err="1" smtClean="0">
                <a:solidFill>
                  <a:schemeClr val="bg1"/>
                </a:solidFill>
                <a:latin typeface="Roboto Condensed Light" panose="02000000000000000000" pitchFamily="2" charset="0"/>
                <a:ea typeface="Roboto Condensed Light" panose="02000000000000000000" pitchFamily="2" charset="0"/>
              </a:rPr>
              <a:t>проєкту</a:t>
            </a:r>
            <a:r>
              <a:rPr lang="uk-UA" sz="1600" i="1" dirty="0" smtClean="0">
                <a:solidFill>
                  <a:srgbClr val="38B6AB"/>
                </a:solidFill>
                <a:latin typeface="Roboto Condensed Light" panose="02000000000000000000" pitchFamily="2" charset="0"/>
                <a:ea typeface="Roboto Condensed Light" panose="02000000000000000000" pitchFamily="2" charset="0"/>
              </a:rPr>
              <a:t/>
            </a:r>
            <a:br>
              <a:rPr lang="uk-UA" sz="1600" i="1" dirty="0" smtClean="0">
                <a:solidFill>
                  <a:srgbClr val="38B6AB"/>
                </a:solidFill>
                <a:latin typeface="Roboto Condensed Light" panose="02000000000000000000" pitchFamily="2" charset="0"/>
                <a:ea typeface="Roboto Condensed Light" panose="02000000000000000000" pitchFamily="2" charset="0"/>
              </a:rPr>
            </a:b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051758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171450"/>
            <a:ext cx="11114724" cy="707886"/>
          </a:xfrm>
          <a:prstGeom prst="rect">
            <a:avLst/>
          </a:prstGeom>
          <a:noFill/>
        </p:spPr>
        <p:txBody>
          <a:bodyPr wrap="square" rtlCol="0">
            <a:spAutoFit/>
          </a:bodyPr>
          <a:lstStyle/>
          <a:p>
            <a:pPr algn="just">
              <a:spcBef>
                <a:spcPts val="1200"/>
              </a:spcBef>
            </a:pPr>
            <a:endParaRPr lang="ru-RU" sz="2200" b="1" dirty="0" smtClean="0">
              <a:solidFill>
                <a:schemeClr val="bg1"/>
              </a:solidFill>
              <a:latin typeface="Roboto Condensed Light" panose="02000000000000000000" pitchFamily="2" charset="0"/>
              <a:ea typeface="Roboto Condensed Light" panose="02000000000000000000" pitchFamily="2" charset="0"/>
            </a:endParaRPr>
          </a:p>
          <a:p>
            <a:endParaRPr lang="uk-UA" dirty="0"/>
          </a:p>
        </p:txBody>
      </p:sp>
      <p:sp>
        <p:nvSpPr>
          <p:cNvPr id="6" name="TextBox 5"/>
          <p:cNvSpPr txBox="1"/>
          <p:nvPr/>
        </p:nvSpPr>
        <p:spPr>
          <a:xfrm>
            <a:off x="466602" y="1514056"/>
            <a:ext cx="11305469" cy="3877985"/>
          </a:xfrm>
          <a:prstGeom prst="rect">
            <a:avLst/>
          </a:prstGeom>
          <a:noFill/>
        </p:spPr>
        <p:txBody>
          <a:bodyPr wrap="square" rtlCol="0">
            <a:spAutoFit/>
          </a:bodyPr>
          <a:lstStyle/>
          <a:p>
            <a:pPr algn="just">
              <a:spcBef>
                <a:spcPts val="600"/>
              </a:spcBef>
            </a:pPr>
            <a:r>
              <a:rPr lang="ru-RU" sz="2000" dirty="0" err="1">
                <a:solidFill>
                  <a:schemeClr val="bg1"/>
                </a:solidFill>
                <a:latin typeface="Roboto Condensed Light" panose="02000000000000000000" pitchFamily="2" charset="0"/>
                <a:ea typeface="Roboto Condensed Light" panose="02000000000000000000" pitchFamily="2" charset="0"/>
              </a:rPr>
              <a:t>Об’єкт</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незавершеного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будівництва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збудований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i="1" dirty="0">
                <a:solidFill>
                  <a:schemeClr val="bg1"/>
                </a:solidFill>
                <a:latin typeface="Roboto Condensed Light" panose="02000000000000000000" pitchFamily="2" charset="0"/>
                <a:ea typeface="Roboto Condensed Light" panose="02000000000000000000" pitchFamily="2" charset="0"/>
              </a:rPr>
              <a:t>на </a:t>
            </a:r>
            <a:r>
              <a:rPr lang="ru-RU" sz="2000" i="1" dirty="0" err="1">
                <a:solidFill>
                  <a:schemeClr val="bg1"/>
                </a:solidFill>
                <a:latin typeface="Roboto Condensed Light" panose="02000000000000000000" pitchFamily="2" charset="0"/>
                <a:ea typeface="Roboto Condensed Light" panose="02000000000000000000" pitchFamily="2" charset="0"/>
              </a:rPr>
              <a:t>земельній</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ділянці</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що</a:t>
            </a:r>
            <a:r>
              <a:rPr lang="ru-RU" sz="2000" i="1" dirty="0">
                <a:solidFill>
                  <a:schemeClr val="bg1"/>
                </a:solidFill>
                <a:latin typeface="Roboto Condensed Light" panose="02000000000000000000" pitchFamily="2" charset="0"/>
                <a:ea typeface="Roboto Condensed Light" panose="02000000000000000000" pitchFamily="2" charset="0"/>
              </a:rPr>
              <a:t> на час </a:t>
            </a:r>
            <a:r>
              <a:rPr lang="ru-RU" sz="2000" i="1" dirty="0" err="1">
                <a:solidFill>
                  <a:schemeClr val="bg1"/>
                </a:solidFill>
                <a:latin typeface="Roboto Condensed Light" panose="02000000000000000000" pitchFamily="2" charset="0"/>
                <a:ea typeface="Roboto Condensed Light" panose="02000000000000000000" pitchFamily="2" charset="0"/>
              </a:rPr>
              <a:t>будівництва</a:t>
            </a:r>
            <a:r>
              <a:rPr lang="ru-RU" sz="2000" i="1" dirty="0">
                <a:solidFill>
                  <a:schemeClr val="bg1"/>
                </a:solidFill>
                <a:latin typeface="Roboto Condensed Light" panose="02000000000000000000" pitchFamily="2" charset="0"/>
                <a:ea typeface="Roboto Condensed Light" panose="02000000000000000000" pitchFamily="2" charset="0"/>
              </a:rPr>
              <a:t> не </a:t>
            </a:r>
            <a:r>
              <a:rPr lang="ru-RU" sz="2000" i="1" dirty="0" err="1">
                <a:solidFill>
                  <a:schemeClr val="bg1"/>
                </a:solidFill>
                <a:latin typeface="Roboto Condensed Light" panose="02000000000000000000" pitchFamily="2" charset="0"/>
                <a:ea typeface="Roboto Condensed Light" panose="02000000000000000000" pitchFamily="2" charset="0"/>
              </a:rPr>
              <a:t>була</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відведена</a:t>
            </a:r>
            <a:r>
              <a:rPr lang="ru-RU" sz="2000" i="1" dirty="0">
                <a:solidFill>
                  <a:schemeClr val="bg1"/>
                </a:solidFill>
                <a:latin typeface="Roboto Condensed Light" panose="02000000000000000000" pitchFamily="2" charset="0"/>
                <a:ea typeface="Roboto Condensed Light" panose="02000000000000000000" pitchFamily="2" charset="0"/>
              </a:rPr>
              <a:t> для </a:t>
            </a:r>
            <a:r>
              <a:rPr lang="ru-RU" sz="2000" i="1" dirty="0" err="1">
                <a:solidFill>
                  <a:schemeClr val="bg1"/>
                </a:solidFill>
                <a:latin typeface="Roboto Condensed Light" panose="02000000000000000000" pitchFamily="2" charset="0"/>
                <a:ea typeface="Roboto Condensed Light" panose="02000000000000000000" pitchFamily="2" charset="0"/>
              </a:rPr>
              <a:t>цієї</a:t>
            </a:r>
            <a:r>
              <a:rPr lang="ru-RU" sz="2000" i="1" dirty="0">
                <a:solidFill>
                  <a:schemeClr val="bg1"/>
                </a:solidFill>
                <a:latin typeface="Roboto Condensed Light" panose="02000000000000000000" pitchFamily="2" charset="0"/>
                <a:ea typeface="Roboto Condensed Light" panose="02000000000000000000" pitchFamily="2" charset="0"/>
              </a:rPr>
              <a:t> мети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є </a:t>
            </a:r>
            <a:r>
              <a:rPr lang="ru-RU" sz="2000" b="1" dirty="0" err="1">
                <a:solidFill>
                  <a:srgbClr val="FFD800"/>
                </a:solidFill>
                <a:latin typeface="Roboto Condensed Light" panose="02000000000000000000" pitchFamily="2" charset="0"/>
                <a:ea typeface="Roboto Condensed Light" panose="02000000000000000000" pitchFamily="2" charset="0"/>
              </a:rPr>
              <a:t>об’єктом</a:t>
            </a:r>
            <a:r>
              <a:rPr lang="ru-RU" sz="2000" b="1" dirty="0">
                <a:solidFill>
                  <a:srgbClr val="FFD800"/>
                </a:solidFill>
                <a:latin typeface="Roboto Condensed Light" panose="02000000000000000000" pitchFamily="2" charset="0"/>
                <a:ea typeface="Roboto Condensed Light" panose="02000000000000000000" pitchFamily="2" charset="0"/>
              </a:rPr>
              <a:t> самочинного </a:t>
            </a:r>
            <a:r>
              <a:rPr lang="ru-RU" sz="2000" b="1" dirty="0" err="1">
                <a:solidFill>
                  <a:srgbClr val="FFD800"/>
                </a:solidFill>
                <a:latin typeface="Roboto Condensed Light" panose="02000000000000000000" pitchFamily="2" charset="0"/>
                <a:ea typeface="Roboto Condensed Light" panose="02000000000000000000" pitchFamily="2" charset="0"/>
              </a:rPr>
              <a:t>будівництва</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який</a:t>
            </a:r>
            <a:r>
              <a:rPr lang="ru-RU" sz="2000" dirty="0">
                <a:solidFill>
                  <a:schemeClr val="bg1"/>
                </a:solidFill>
                <a:latin typeface="Roboto Condensed Light" panose="02000000000000000000" pitchFamily="2" charset="0"/>
                <a:ea typeface="Roboto Condensed Light" panose="02000000000000000000" pitchFamily="2" charset="0"/>
              </a:rPr>
              <a:t> особа, </a:t>
            </a:r>
            <a:r>
              <a:rPr lang="ru-RU" sz="2000" dirty="0" err="1">
                <a:solidFill>
                  <a:schemeClr val="bg1"/>
                </a:solidFill>
                <a:latin typeface="Roboto Condensed Light" panose="02000000000000000000" pitchFamily="2" charset="0"/>
                <a:ea typeface="Roboto Condensed Light" panose="02000000000000000000" pitchFamily="2" charset="0"/>
              </a:rPr>
              <a:t>що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здійснила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самочинне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будівництво</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набуває</a:t>
            </a:r>
            <a:r>
              <a:rPr lang="ru-RU" sz="2000" dirty="0">
                <a:solidFill>
                  <a:schemeClr val="bg1"/>
                </a:solidFill>
                <a:latin typeface="Roboto Condensed Light" panose="02000000000000000000" pitchFamily="2" charset="0"/>
                <a:ea typeface="Roboto Condensed Light" panose="02000000000000000000" pitchFamily="2" charset="0"/>
              </a:rPr>
              <a:t> право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Державна</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реєстрація</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такий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об’єкт</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недобросовісним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набувачем</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означає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виникнення</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цей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об’єкт</a:t>
            </a:r>
            <a:r>
              <a:rPr lang="ru-RU" sz="2000" dirty="0">
                <a:solidFill>
                  <a:schemeClr val="bg1"/>
                </a:solidFill>
                <a:latin typeface="Roboto Condensed Light" panose="02000000000000000000" pitchFamily="2" charset="0"/>
                <a:ea typeface="Roboto Condensed Light" panose="02000000000000000000" pitchFamily="2" charset="0"/>
              </a:rPr>
              <a:t>, а тому </a:t>
            </a:r>
            <a:r>
              <a:rPr lang="ru-RU" sz="2000" dirty="0" err="1">
                <a:solidFill>
                  <a:schemeClr val="bg1"/>
                </a:solidFill>
                <a:latin typeface="Roboto Condensed Light" panose="02000000000000000000" pitchFamily="2" charset="0"/>
                <a:ea typeface="Roboto Condensed Light" panose="02000000000000000000" pitchFamily="2" charset="0"/>
              </a:rPr>
              <a:t>така</a:t>
            </a:r>
            <a:r>
              <a:rPr lang="ru-RU" sz="2000" dirty="0">
                <a:solidFill>
                  <a:schemeClr val="bg1"/>
                </a:solidFill>
                <a:latin typeface="Roboto Condensed Light" panose="02000000000000000000" pitchFamily="2" charset="0"/>
                <a:ea typeface="Roboto Condensed Light" panose="02000000000000000000" pitchFamily="2" charset="0"/>
              </a:rPr>
              <a:t> особа </a:t>
            </a:r>
            <a:r>
              <a:rPr lang="ru-RU" sz="2000" b="1" dirty="0">
                <a:solidFill>
                  <a:schemeClr val="bg1"/>
                </a:solidFill>
                <a:latin typeface="Roboto Condensed Light" panose="02000000000000000000" pitchFamily="2" charset="0"/>
                <a:ea typeface="Roboto Condensed Light" panose="02000000000000000000" pitchFamily="2" charset="0"/>
              </a:rPr>
              <a:t>не </a:t>
            </a:r>
            <a:r>
              <a:rPr lang="ru-RU" sz="2000" b="1" dirty="0" err="1">
                <a:solidFill>
                  <a:schemeClr val="bg1"/>
                </a:solidFill>
                <a:latin typeface="Roboto Condensed Light" panose="02000000000000000000" pitchFamily="2" charset="0"/>
                <a:ea typeface="Roboto Condensed Light" panose="02000000000000000000" pitchFamily="2" charset="0"/>
              </a:rPr>
              <a:t>може</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претендувати</a:t>
            </a:r>
            <a:r>
              <a:rPr lang="ru-RU" sz="2000" b="1" dirty="0">
                <a:solidFill>
                  <a:schemeClr val="bg1"/>
                </a:solidFill>
                <a:latin typeface="Roboto Condensed Light" panose="02000000000000000000" pitchFamily="2" charset="0"/>
                <a:ea typeface="Roboto Condensed Light" panose="02000000000000000000" pitchFamily="2" charset="0"/>
              </a:rPr>
              <a:t> на </a:t>
            </a:r>
            <a:r>
              <a:rPr lang="ru-RU" sz="2000" b="1" dirty="0" err="1">
                <a:solidFill>
                  <a:schemeClr val="bg1"/>
                </a:solidFill>
                <a:latin typeface="Roboto Condensed Light" panose="02000000000000000000" pitchFamily="2" charset="0"/>
                <a:ea typeface="Roboto Condensed Light" panose="02000000000000000000" pitchFamily="2" charset="0"/>
              </a:rPr>
              <a:t>набуття</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ділянки</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під</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цим</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будівництвом</a:t>
            </a:r>
            <a:r>
              <a:rPr lang="ru-RU" sz="2000" b="1" dirty="0">
                <a:solidFill>
                  <a:schemeClr val="bg1"/>
                </a:solidFill>
                <a:latin typeface="Roboto Condensed Light" panose="02000000000000000000" pitchFamily="2" charset="0"/>
                <a:ea typeface="Roboto Condensed Light" panose="02000000000000000000" pitchFamily="2" charset="0"/>
              </a:rPr>
              <a:t> у </a:t>
            </a:r>
            <a:r>
              <a:rPr lang="ru-RU" sz="2000" b="1" dirty="0" err="1">
                <a:solidFill>
                  <a:schemeClr val="bg1"/>
                </a:solidFill>
                <a:latin typeface="Roboto Condensed Light" panose="02000000000000000000" pitchFamily="2" charset="0"/>
                <a:ea typeface="Roboto Condensed Light" panose="02000000000000000000" pitchFamily="2" charset="0"/>
              </a:rPr>
              <a:t>власність</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чи</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b="1" dirty="0">
                <a:solidFill>
                  <a:schemeClr val="bg1"/>
                </a:solidFill>
                <a:latin typeface="Roboto Condensed Light" panose="02000000000000000000" pitchFamily="2" charset="0"/>
                <a:ea typeface="Roboto Condensed Light" panose="02000000000000000000" pitchFamily="2" charset="0"/>
              </a:rPr>
              <a:t> в </a:t>
            </a:r>
            <a:r>
              <a:rPr lang="ru-RU" sz="2000" b="1" dirty="0" err="1">
                <a:solidFill>
                  <a:schemeClr val="bg1"/>
                </a:solidFill>
                <a:latin typeface="Roboto Condensed Light" panose="02000000000000000000" pitchFamily="2" charset="0"/>
                <a:ea typeface="Roboto Condensed Light" panose="02000000000000000000" pitchFamily="2" charset="0"/>
              </a:rPr>
              <a:t>неконкурентний</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спосіб</a:t>
            </a:r>
            <a:r>
              <a:rPr lang="ru-RU" sz="2000" b="1" dirty="0">
                <a:solidFill>
                  <a:schemeClr val="bg1"/>
                </a:solidFill>
                <a:latin typeface="Roboto Condensed Light" panose="02000000000000000000" pitchFamily="2" charset="0"/>
                <a:ea typeface="Roboto Condensed Light" panose="02000000000000000000" pitchFamily="2" charset="0"/>
              </a:rPr>
              <a:t> на </a:t>
            </a:r>
            <a:r>
              <a:rPr lang="ru-RU" sz="2000" b="1" dirty="0" err="1">
                <a:solidFill>
                  <a:schemeClr val="bg1"/>
                </a:solidFill>
                <a:latin typeface="Roboto Condensed Light" panose="02000000000000000000" pitchFamily="2" charset="0"/>
                <a:ea typeface="Roboto Condensed Light" panose="02000000000000000000" pitchFamily="2" charset="0"/>
              </a:rPr>
              <a:t>підставі</a:t>
            </a:r>
            <a:r>
              <a:rPr lang="ru-RU" sz="2000" b="1" dirty="0">
                <a:solidFill>
                  <a:schemeClr val="bg1"/>
                </a:solidFill>
                <a:latin typeface="Roboto Condensed Light" panose="02000000000000000000" pitchFamily="2" charset="0"/>
                <a:ea typeface="Roboto Condensed Light" panose="02000000000000000000" pitchFamily="2" charset="0"/>
              </a:rPr>
              <a:t> абзацу другого </a:t>
            </a:r>
            <a:r>
              <a:rPr lang="ru-RU" sz="2000" b="1" dirty="0" err="1">
                <a:solidFill>
                  <a:schemeClr val="bg1"/>
                </a:solidFill>
                <a:latin typeface="Roboto Condensed Light" panose="02000000000000000000" pitchFamily="2" charset="0"/>
                <a:ea typeface="Roboto Condensed Light" panose="02000000000000000000" pitchFamily="2" charset="0"/>
              </a:rPr>
              <a:t>частини</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другої</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статті</a:t>
            </a:r>
            <a:r>
              <a:rPr lang="ru-RU" sz="2000" b="1" dirty="0">
                <a:solidFill>
                  <a:schemeClr val="bg1"/>
                </a:solidFill>
                <a:latin typeface="Roboto Condensed Light" panose="02000000000000000000" pitchFamily="2" charset="0"/>
                <a:ea typeface="Roboto Condensed Light" panose="02000000000000000000" pitchFamily="2" charset="0"/>
              </a:rPr>
              <a:t> 134 </a:t>
            </a:r>
            <a:r>
              <a:rPr lang="ru-RU" sz="2000" b="1" dirty="0" smtClean="0">
                <a:solidFill>
                  <a:schemeClr val="bg1"/>
                </a:solidFill>
                <a:latin typeface="Roboto Condensed Light" panose="02000000000000000000" pitchFamily="2" charset="0"/>
                <a:ea typeface="Roboto Condensed Light" panose="02000000000000000000" pitchFamily="2" charset="0"/>
              </a:rPr>
              <a:t>Земельного кодексу </a:t>
            </a:r>
            <a:r>
              <a:rPr lang="ru-RU" sz="2000" b="1" dirty="0" err="1" smtClean="0">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b="1" dirty="0" err="1" smtClean="0">
                <a:solidFill>
                  <a:srgbClr val="FFD800"/>
                </a:solidFill>
                <a:latin typeface="Roboto Condensed Light" panose="02000000000000000000" pitchFamily="2" charset="0"/>
                <a:ea typeface="Roboto Condensed Light" panose="02000000000000000000" pitchFamily="2" charset="0"/>
              </a:rPr>
              <a:t>Договір</a:t>
            </a:r>
            <a:r>
              <a:rPr lang="ru-RU" sz="2000" b="1" dirty="0" smtClean="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купівлі</a:t>
            </a:r>
            <a:r>
              <a:rPr lang="ru-RU" sz="2000" b="1" dirty="0">
                <a:solidFill>
                  <a:srgbClr val="FFD800"/>
                </a:solidFill>
                <a:latin typeface="Roboto Condensed Light" panose="02000000000000000000" pitchFamily="2" charset="0"/>
                <a:ea typeface="Roboto Condensed Light" panose="02000000000000000000" pitchFamily="2" charset="0"/>
              </a:rPr>
              <a:t>-продажу </a:t>
            </a:r>
            <a:r>
              <a:rPr lang="ru-RU" sz="2000" b="1" dirty="0" err="1">
                <a:solidFill>
                  <a:srgbClr val="FFD800"/>
                </a:solidFill>
                <a:latin typeface="Roboto Condensed Light" panose="02000000000000000000" pitchFamily="2" charset="0"/>
                <a:ea typeface="Roboto Condensed Light" panose="02000000000000000000" pitchFamily="2" charset="0"/>
              </a:rPr>
              <a:t>земельної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ділянки</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якій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розміщений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такий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об’єкт</a:t>
            </a:r>
            <a:r>
              <a:rPr lang="ru-RU" sz="2000" b="1" dirty="0">
                <a:solidFill>
                  <a:srgbClr val="FFD800"/>
                </a:solidFill>
                <a:latin typeface="Roboto Condensed Light" panose="02000000000000000000" pitchFamily="2" charset="0"/>
                <a:ea typeface="Roboto Condensed Light" panose="02000000000000000000" pitchFamily="2" charset="0"/>
              </a:rPr>
              <a:t> самочинного </a:t>
            </a:r>
            <a:r>
              <a:rPr lang="ru-RU" sz="2000" b="1" dirty="0" err="1">
                <a:solidFill>
                  <a:srgbClr val="FFD800"/>
                </a:solidFill>
                <a:latin typeface="Roboto Condensed Light" panose="02000000000000000000" pitchFamily="2" charset="0"/>
                <a:ea typeface="Roboto Condensed Light" panose="02000000000000000000" pitchFamily="2" charset="0"/>
              </a:rPr>
              <a:t>будівництва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укладений</a:t>
            </a:r>
            <a:r>
              <a:rPr lang="ru-RU" sz="2000" b="1" i="1" dirty="0">
                <a:solidFill>
                  <a:schemeClr val="bg1"/>
                </a:solidFill>
                <a:latin typeface="Roboto Condensed Light" panose="02000000000000000000" pitchFamily="2" charset="0"/>
                <a:ea typeface="Roboto Condensed Light" panose="02000000000000000000" pitchFamily="2" charset="0"/>
              </a:rPr>
              <a:t> без </a:t>
            </a:r>
            <a:r>
              <a:rPr lang="ru-RU" sz="2000" b="1" i="1" dirty="0" err="1">
                <a:solidFill>
                  <a:schemeClr val="bg1"/>
                </a:solidFill>
                <a:latin typeface="Roboto Condensed Light" panose="02000000000000000000" pitchFamily="2" charset="0"/>
                <a:ea typeface="Roboto Condensed Light" panose="02000000000000000000" pitchFamily="2" charset="0"/>
              </a:rPr>
              <a:t>дотримання</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конкурентних</a:t>
            </a:r>
            <a:r>
              <a:rPr lang="ru-RU" sz="2000" b="1" i="1" dirty="0">
                <a:solidFill>
                  <a:schemeClr val="bg1"/>
                </a:solidFill>
                <a:latin typeface="Roboto Condensed Light" panose="02000000000000000000" pitchFamily="2" charset="0"/>
                <a:ea typeface="Roboto Condensed Light" panose="02000000000000000000" pitchFamily="2" charset="0"/>
              </a:rPr>
              <a:t> засад</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є </a:t>
            </a:r>
            <a:r>
              <a:rPr lang="ru-RU" sz="2000" b="1" dirty="0" err="1">
                <a:solidFill>
                  <a:srgbClr val="FFD800"/>
                </a:solidFill>
                <a:latin typeface="Roboto Condensed Light" panose="02000000000000000000" pitchFamily="2" charset="0"/>
                <a:ea typeface="Roboto Condensed Light" panose="02000000000000000000" pitchFamily="2" charset="0"/>
              </a:rPr>
              <a:t>нікчемним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згідно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статтею</a:t>
            </a:r>
            <a:r>
              <a:rPr lang="ru-RU" sz="2000" dirty="0">
                <a:solidFill>
                  <a:schemeClr val="bg1"/>
                </a:solidFill>
                <a:latin typeface="Roboto Condensed Light" panose="02000000000000000000" pitchFamily="2" charset="0"/>
                <a:ea typeface="Roboto Condensed Light" panose="02000000000000000000" pitchFamily="2" charset="0"/>
              </a:rPr>
              <a:t> 228 </a:t>
            </a:r>
            <a:r>
              <a:rPr lang="ru-RU" sz="2000" dirty="0" err="1" smtClean="0">
                <a:solidFill>
                  <a:schemeClr val="bg1"/>
                </a:solidFill>
                <a:latin typeface="Roboto Condensed Light" panose="02000000000000000000" pitchFamily="2" charset="0"/>
                <a:ea typeface="Roboto Condensed Light" panose="02000000000000000000" pitchFamily="2" charset="0"/>
              </a:rPr>
              <a:t>Цивільного</a:t>
            </a:r>
            <a:r>
              <a:rPr lang="ru-RU" sz="2000" dirty="0" smtClean="0">
                <a:solidFill>
                  <a:schemeClr val="bg1"/>
                </a:solidFill>
                <a:latin typeface="Roboto Condensed Light" panose="02000000000000000000" pitchFamily="2" charset="0"/>
                <a:ea typeface="Roboto Condensed Light" panose="02000000000000000000" pitchFamily="2" charset="0"/>
              </a:rPr>
              <a:t>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i="1" dirty="0">
                <a:solidFill>
                  <a:schemeClr val="bg1"/>
                </a:solidFill>
                <a:latin typeface="Roboto Condensed Light" panose="02000000000000000000" pitchFamily="2" charset="0"/>
                <a:ea typeface="Roboto Condensed Light" panose="02000000000000000000" pitchFamily="2" charset="0"/>
              </a:rPr>
              <a:t>як </a:t>
            </a:r>
            <a:r>
              <a:rPr lang="ru-RU" sz="2000" b="1" i="1" dirty="0" err="1">
                <a:solidFill>
                  <a:schemeClr val="bg1"/>
                </a:solidFill>
                <a:latin typeface="Roboto Condensed Light" panose="02000000000000000000" pitchFamily="2" charset="0"/>
                <a:ea typeface="Roboto Condensed Light" panose="02000000000000000000" pitchFamily="2" charset="0"/>
              </a:rPr>
              <a:t>такий</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що</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спрямований</a:t>
            </a:r>
            <a:r>
              <a:rPr lang="ru-RU" sz="2000" b="1" i="1" dirty="0">
                <a:solidFill>
                  <a:schemeClr val="bg1"/>
                </a:solidFill>
                <a:latin typeface="Roboto Condensed Light" panose="02000000000000000000" pitchFamily="2" charset="0"/>
                <a:ea typeface="Roboto Condensed Light" panose="02000000000000000000" pitchFamily="2" charset="0"/>
              </a:rPr>
              <a:t> на </a:t>
            </a:r>
            <a:r>
              <a:rPr lang="ru-RU" sz="2000" b="1" i="1" dirty="0" err="1">
                <a:solidFill>
                  <a:schemeClr val="bg1"/>
                </a:solidFill>
                <a:latin typeface="Roboto Condensed Light" panose="02000000000000000000" pitchFamily="2" charset="0"/>
                <a:ea typeface="Roboto Condensed Light" panose="02000000000000000000" pitchFamily="2" charset="0"/>
              </a:rPr>
              <a:t>незаконне</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заволодіння</a:t>
            </a:r>
            <a:r>
              <a:rPr lang="ru-RU" sz="2000" b="1" i="1" dirty="0">
                <a:solidFill>
                  <a:schemeClr val="bg1"/>
                </a:solidFill>
                <a:latin typeface="Roboto Condensed Light" panose="02000000000000000000" pitchFamily="2" charset="0"/>
                <a:ea typeface="Roboto Condensed Light" panose="02000000000000000000" pitchFamily="2" charset="0"/>
              </a:rPr>
              <a:t> земельною </a:t>
            </a:r>
            <a:r>
              <a:rPr lang="ru-RU" sz="2000" b="1" i="1" dirty="0" err="1">
                <a:solidFill>
                  <a:schemeClr val="bg1"/>
                </a:solidFill>
                <a:latin typeface="Roboto Condensed Light" panose="02000000000000000000" pitchFamily="2" charset="0"/>
                <a:ea typeface="Roboto Condensed Light" panose="02000000000000000000" pitchFamily="2" charset="0"/>
              </a:rPr>
              <a:t>ділянкою</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комунальної</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smtClean="0">
                <a:solidFill>
                  <a:schemeClr val="bg1"/>
                </a:solidFill>
                <a:latin typeface="Roboto Condensed Light" panose="02000000000000000000" pitchFamily="2" charset="0"/>
                <a:ea typeface="Roboto Condensed Light" panose="02000000000000000000" pitchFamily="2" charset="0"/>
              </a:rPr>
              <a:t>.</a:t>
            </a: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20 </a:t>
            </a:r>
            <a:r>
              <a:rPr lang="ru-RU" i="1" dirty="0" err="1">
                <a:solidFill>
                  <a:srgbClr val="38B6AB"/>
                </a:solidFill>
                <a:latin typeface="Roboto Condensed Light" panose="02000000000000000000" pitchFamily="2" charset="0"/>
                <a:ea typeface="Roboto Condensed Light" panose="02000000000000000000" pitchFamily="2" charset="0"/>
              </a:rPr>
              <a:t>липня</a:t>
            </a:r>
            <a:r>
              <a:rPr lang="ru-RU" i="1" dirty="0">
                <a:solidFill>
                  <a:srgbClr val="38B6AB"/>
                </a:solidFill>
                <a:latin typeface="Roboto Condensed Light" panose="02000000000000000000" pitchFamily="2" charset="0"/>
                <a:ea typeface="Roboto Condensed Light" panose="02000000000000000000" pitchFamily="2" charset="0"/>
              </a:rPr>
              <a:t>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923/196/20</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8425" y="198840"/>
            <a:ext cx="11193502" cy="830997"/>
          </a:xfrm>
          <a:prstGeom prst="rect">
            <a:avLst/>
          </a:prstGeom>
          <a:noFill/>
        </p:spPr>
        <p:txBody>
          <a:bodyPr wrap="square" rtlCol="0">
            <a:spAutoFit/>
          </a:bodyPr>
          <a:lstStyle/>
          <a:p>
            <a:pPr algn="just"/>
            <a:r>
              <a:rPr lang="ru-RU" sz="2400" b="1" dirty="0" err="1" smtClean="0">
                <a:solidFill>
                  <a:schemeClr val="bg1"/>
                </a:solidFill>
                <a:latin typeface="Roboto Condensed Light" panose="02000000000000000000" pitchFamily="2" charset="0"/>
                <a:ea typeface="Roboto Condensed Light" panose="02000000000000000000" pitchFamily="2" charset="0"/>
              </a:rPr>
              <a:t>Набуття</a:t>
            </a:r>
            <a:r>
              <a:rPr lang="ru-RU" sz="2400" b="1" dirty="0">
                <a:solidFill>
                  <a:schemeClr val="bg1"/>
                </a:solidFill>
                <a:latin typeface="Roboto Condensed Light" panose="02000000000000000000" pitchFamily="2" charset="0"/>
                <a:ea typeface="Roboto Condensed Light" panose="02000000000000000000" pitchFamily="2" charset="0"/>
              </a:rPr>
              <a:t> у </a:t>
            </a:r>
            <a:r>
              <a:rPr lang="ru-RU" sz="2400" b="1" dirty="0" err="1">
                <a:solidFill>
                  <a:schemeClr val="bg1"/>
                </a:solidFill>
                <a:latin typeface="Roboto Condensed Light" panose="02000000000000000000" pitchFamily="2" charset="0"/>
                <a:ea typeface="Roboto Condensed Light" panose="02000000000000000000" pitchFamily="2" charset="0"/>
              </a:rPr>
              <a:t>власність</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ділянки</a:t>
            </a:r>
            <a:r>
              <a:rPr lang="ru-RU" sz="2400" b="1" dirty="0" smtClean="0">
                <a:solidFill>
                  <a:schemeClr val="bg1"/>
                </a:solidFill>
                <a:latin typeface="Roboto Condensed Light" panose="02000000000000000000" pitchFamily="2" charset="0"/>
                <a:ea typeface="Roboto Condensed Light" panose="02000000000000000000" pitchFamily="2" charset="0"/>
              </a:rPr>
              <a:t>, на </a:t>
            </a:r>
            <a:r>
              <a:rPr lang="ru-RU" sz="2400" b="1" dirty="0" err="1" smtClean="0">
                <a:solidFill>
                  <a:schemeClr val="bg1"/>
                </a:solidFill>
                <a:latin typeface="Roboto Condensed Light" panose="02000000000000000000" pitchFamily="2" charset="0"/>
                <a:ea typeface="Roboto Condensed Light" panose="02000000000000000000" pitchFamily="2" charset="0"/>
              </a:rPr>
              <a:t>якій</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розміщено</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об’єкт</a:t>
            </a:r>
            <a:r>
              <a:rPr lang="ru-RU" sz="2400" b="1" dirty="0" smtClean="0">
                <a:solidFill>
                  <a:schemeClr val="bg1"/>
                </a:solidFill>
                <a:latin typeface="Roboto Condensed Light" panose="02000000000000000000" pitchFamily="2" charset="0"/>
                <a:ea typeface="Roboto Condensed Light" panose="02000000000000000000" pitchFamily="2" charset="0"/>
              </a:rPr>
              <a:t> самочинного </a:t>
            </a:r>
            <a:r>
              <a:rPr lang="ru-RU" sz="2400" b="1" dirty="0" err="1" smtClean="0">
                <a:solidFill>
                  <a:schemeClr val="bg1"/>
                </a:solidFill>
                <a:latin typeface="Roboto Condensed Light" panose="02000000000000000000" pitchFamily="2" charset="0"/>
                <a:ea typeface="Roboto Condensed Light" panose="02000000000000000000" pitchFamily="2" charset="0"/>
              </a:rPr>
              <a:t>будівництва</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962148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488425" y="914793"/>
            <a:ext cx="11193502" cy="5109091"/>
          </a:xfrm>
          <a:prstGeom prst="rect">
            <a:avLst/>
          </a:prstGeom>
          <a:noFill/>
        </p:spPr>
        <p:txBody>
          <a:bodyPr wrap="square" rtlCol="0">
            <a:spAutoFit/>
          </a:bodyPr>
          <a:lstStyle/>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Якщо право власності на об’єкт нерухомості та на земельну ділянку, на якій цей об’єкт розташований, </a:t>
            </a:r>
            <a:r>
              <a:rPr lang="uk-UA" sz="2000" b="1" dirty="0" smtClean="0">
                <a:solidFill>
                  <a:srgbClr val="FFD800"/>
                </a:solidFill>
                <a:latin typeface="Roboto Condensed Light" panose="02000000000000000000" pitchFamily="2" charset="0"/>
                <a:ea typeface="Roboto Condensed Light" panose="02000000000000000000" pitchFamily="2" charset="0"/>
              </a:rPr>
              <a:t>належать одній особі</a:t>
            </a:r>
            <a:r>
              <a:rPr lang="uk-UA" sz="2000" dirty="0" smtClean="0">
                <a:solidFill>
                  <a:schemeClr val="bg1"/>
                </a:solidFill>
                <a:latin typeface="Roboto Condensed Light" panose="02000000000000000000" pitchFamily="2" charset="0"/>
                <a:ea typeface="Roboto Condensed Light" panose="02000000000000000000" pitchFamily="2" charset="0"/>
              </a:rPr>
              <a:t>, то </a:t>
            </a:r>
            <a:r>
              <a:rPr lang="uk-UA" sz="2000" b="1" dirty="0" smtClean="0">
                <a:solidFill>
                  <a:srgbClr val="FFD800"/>
                </a:solidFill>
                <a:latin typeface="Roboto Condensed Light" panose="02000000000000000000" pitchFamily="2" charset="0"/>
                <a:ea typeface="Roboto Condensed Light" panose="02000000000000000000" pitchFamily="2" charset="0"/>
              </a:rPr>
              <a:t>відчуження</a:t>
            </a:r>
            <a:r>
              <a:rPr lang="uk-UA" sz="2000" dirty="0" smtClean="0">
                <a:solidFill>
                  <a:schemeClr val="bg1"/>
                </a:solidFill>
                <a:latin typeface="Roboto Condensed Light" panose="02000000000000000000" pitchFamily="2" charset="0"/>
                <a:ea typeface="Roboto Condensed Light" panose="02000000000000000000" pitchFamily="2" charset="0"/>
              </a:rPr>
              <a:t>, у тому числі в процедурі виконавчого провадження, </a:t>
            </a:r>
            <a:r>
              <a:rPr lang="uk-UA" sz="2000" b="1" dirty="0" smtClean="0">
                <a:solidFill>
                  <a:srgbClr val="FFD800"/>
                </a:solidFill>
                <a:latin typeface="Roboto Condensed Light" panose="02000000000000000000" pitchFamily="2" charset="0"/>
                <a:ea typeface="Roboto Condensed Light" panose="02000000000000000000" pitchFamily="2" charset="0"/>
              </a:rPr>
              <a:t>об’єкта нерухомості окремо від земельної ділянки або земельної ділянки окремо від об’єкта нерухомості суперечить закону</a:t>
            </a:r>
            <a:r>
              <a:rPr lang="uk-UA"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 якщо продажу підлягає об’єкт нерухомості, право власності на який відповідно до частини першої статті 377 Цивільного кодексу України, частини першої статті 120 Земельного кодексу України переходить лише разом з правом власності на земельну ділянку, на якій такий об’єкт розташований, то в інформаційному повідомленні про електронні торги повинен бути зазначений кадастровий номер такої земельної ділянки. </a:t>
            </a: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 якщо продажу підлягає земельна ділянка одного власника, на якій розташований об’єкт нерухомості іншого власника (якщо такий продаж не суперечить закону), то в інформаційному повідомленні повинна міститись інформація про таке обмеження на використання земельної ділянки, а також про інші обмеження на використання земельної ділянки, пов’язані з наявністю прав інших осіб на земельну ділянку (емфітевзис, </a:t>
            </a:r>
            <a:r>
              <a:rPr lang="uk-UA" sz="2000" dirty="0" err="1" smtClean="0">
                <a:solidFill>
                  <a:schemeClr val="bg1"/>
                </a:solidFill>
                <a:latin typeface="Roboto Condensed Light" panose="02000000000000000000" pitchFamily="2" charset="0"/>
                <a:ea typeface="Roboto Condensed Light" panose="02000000000000000000" pitchFamily="2" charset="0"/>
              </a:rPr>
              <a:t>суперфіцій</a:t>
            </a:r>
            <a:r>
              <a:rPr lang="uk-UA" sz="2000" dirty="0" smtClean="0">
                <a:solidFill>
                  <a:schemeClr val="bg1"/>
                </a:solidFill>
                <a:latin typeface="Roboto Condensed Light" panose="02000000000000000000" pitchFamily="2" charset="0"/>
                <a:ea typeface="Roboto Condensed Light" panose="02000000000000000000" pitchFamily="2" charset="0"/>
              </a:rPr>
              <a:t> тощо). </a:t>
            </a:r>
          </a:p>
          <a:p>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22 </a:t>
            </a:r>
            <a:r>
              <a:rPr lang="ru-RU" i="1" dirty="0" err="1">
                <a:solidFill>
                  <a:srgbClr val="38B6AB"/>
                </a:solidFill>
                <a:latin typeface="Roboto Condensed Light" panose="02000000000000000000" pitchFamily="2" charset="0"/>
                <a:ea typeface="Roboto Condensed Light" panose="02000000000000000000" pitchFamily="2" charset="0"/>
              </a:rPr>
              <a:t>червня</a:t>
            </a:r>
            <a:r>
              <a:rPr lang="ru-RU" i="1" dirty="0">
                <a:solidFill>
                  <a:srgbClr val="38B6AB"/>
                </a:solidFill>
                <a:latin typeface="Roboto Condensed Light" panose="02000000000000000000" pitchFamily="2" charset="0"/>
                <a:ea typeface="Roboto Condensed Light" panose="02000000000000000000" pitchFamily="2" charset="0"/>
              </a:rPr>
              <a:t> 2021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200/606/18</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8425" y="198840"/>
            <a:ext cx="11193502" cy="461665"/>
          </a:xfrm>
          <a:prstGeom prst="rect">
            <a:avLst/>
          </a:prstGeom>
          <a:noFill/>
        </p:spPr>
        <p:txBody>
          <a:bodyPr wrap="square" rtlCol="0">
            <a:spAutoFit/>
          </a:bodyPr>
          <a:lstStyle/>
          <a:p>
            <a:pPr algn="just"/>
            <a:r>
              <a:rPr lang="ru-RU" sz="2400" b="1" dirty="0" err="1" smtClean="0">
                <a:solidFill>
                  <a:schemeClr val="bg1"/>
                </a:solidFill>
                <a:latin typeface="Roboto Condensed Light" panose="02000000000000000000" pitchFamily="2" charset="0"/>
                <a:ea typeface="Roboto Condensed Light" panose="02000000000000000000" pitchFamily="2" charset="0"/>
              </a:rPr>
              <a:t>Відчуження</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об’єкта</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нерухомості</a:t>
            </a:r>
            <a:r>
              <a:rPr lang="ru-RU" sz="2400" b="1" dirty="0" smtClean="0">
                <a:solidFill>
                  <a:schemeClr val="bg1"/>
                </a:solidFill>
                <a:latin typeface="Roboto Condensed Light" panose="02000000000000000000" pitchFamily="2" charset="0"/>
                <a:ea typeface="Roboto Condensed Light" panose="02000000000000000000" pitchFamily="2" charset="0"/>
              </a:rPr>
              <a:t> та </a:t>
            </a:r>
            <a:r>
              <a:rPr lang="ru-RU" sz="2400" b="1" dirty="0" err="1" smtClean="0">
                <a:solidFill>
                  <a:schemeClr val="bg1"/>
                </a:solidFill>
                <a:latin typeface="Roboto Condensed Light" panose="02000000000000000000" pitchFamily="2" charset="0"/>
                <a:ea typeface="Roboto Condensed Light" panose="02000000000000000000" pitchFamily="2" charset="0"/>
              </a:rPr>
              <a:t>земельної</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smtClean="0">
                <a:solidFill>
                  <a:schemeClr val="bg1"/>
                </a:solidFill>
                <a:latin typeface="Roboto Condensed Light" panose="02000000000000000000" pitchFamily="2" charset="0"/>
                <a:ea typeface="Roboto Condensed Light" panose="02000000000000000000" pitchFamily="2" charset="0"/>
              </a:rPr>
              <a:t>ділянки</a:t>
            </a:r>
            <a:r>
              <a:rPr lang="ru-RU" sz="2400" b="1" dirty="0" smtClean="0">
                <a:solidFill>
                  <a:schemeClr val="bg1"/>
                </a:solidFill>
                <a:latin typeface="Roboto Condensed Light" panose="02000000000000000000" pitchFamily="2" charset="0"/>
                <a:ea typeface="Roboto Condensed Light" panose="02000000000000000000" pitchFamily="2" charset="0"/>
              </a:rPr>
              <a:t>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26077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177282" y="883249"/>
            <a:ext cx="11803223" cy="1985159"/>
          </a:xfrm>
          <a:prstGeom prst="rect">
            <a:avLst/>
          </a:prstGeom>
          <a:noFill/>
        </p:spPr>
        <p:txBody>
          <a:bodyPr wrap="square" rtlCol="0">
            <a:spAutoFit/>
          </a:bodyPr>
          <a:lstStyle/>
          <a:p>
            <a:pPr algn="just">
              <a:spcBef>
                <a:spcPts val="600"/>
              </a:spcBef>
            </a:pPr>
            <a:r>
              <a:rPr lang="ru-RU" sz="2000" i="1" dirty="0" err="1" smtClean="0">
                <a:solidFill>
                  <a:schemeClr val="bg1"/>
                </a:solidFill>
                <a:latin typeface="Roboto Condensed Light" panose="02000000000000000000" pitchFamily="2" charset="0"/>
                <a:ea typeface="Roboto Condensed Light" panose="02000000000000000000" pitchFamily="2" charset="0"/>
              </a:rPr>
              <a:t>Юрисдикція</a:t>
            </a:r>
            <a:r>
              <a:rPr lang="ru-RU" sz="2000" i="1" dirty="0" smtClean="0">
                <a:solidFill>
                  <a:schemeClr val="bg1"/>
                </a:solidFill>
                <a:latin typeface="Roboto Condensed Light" panose="02000000000000000000" pitchFamily="2" charset="0"/>
                <a:ea typeface="Roboto Condensed Light" panose="02000000000000000000" pitchFamily="2" charset="0"/>
              </a:rPr>
              <a:t> </a:t>
            </a:r>
            <a:r>
              <a:rPr lang="ru-RU" sz="2000" i="1" dirty="0" err="1" smtClean="0">
                <a:solidFill>
                  <a:schemeClr val="bg1"/>
                </a:solidFill>
                <a:latin typeface="Roboto Condensed Light" panose="02000000000000000000" pitchFamily="2" charset="0"/>
                <a:ea typeface="Roboto Condensed Light" panose="02000000000000000000" pitchFamily="2" charset="0"/>
              </a:rPr>
              <a:t>розгляду</a:t>
            </a:r>
            <a:r>
              <a:rPr lang="ru-RU" sz="2000" i="1" dirty="0" smtClean="0">
                <a:solidFill>
                  <a:schemeClr val="bg1"/>
                </a:solidFill>
                <a:latin typeface="Roboto Condensed Light" panose="02000000000000000000" pitchFamily="2" charset="0"/>
                <a:ea typeface="Roboto Condensed Light" panose="02000000000000000000" pitchFamily="2" charset="0"/>
              </a:rPr>
              <a:t> спору</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Спори </a:t>
            </a:r>
            <a:r>
              <a:rPr lang="ru-RU" sz="2000" dirty="0" err="1" smtClean="0">
                <a:solidFill>
                  <a:schemeClr val="bg1"/>
                </a:solidFill>
                <a:latin typeface="Roboto Condensed Light" panose="02000000000000000000" pitchFamily="2" charset="0"/>
                <a:ea typeface="Roboto Condensed Light" panose="02000000000000000000" pitchFamily="2" charset="0"/>
              </a:rPr>
              <a:t>щодо</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землями </a:t>
            </a:r>
            <a:r>
              <a:rPr lang="ru-RU" sz="2000" dirty="0" err="1">
                <a:solidFill>
                  <a:schemeClr val="bg1"/>
                </a:solidFill>
                <a:latin typeface="Roboto Condensed Light" panose="02000000000000000000" pitchFamily="2" charset="0"/>
                <a:ea typeface="Roboto Condensed Light" panose="02000000000000000000" pitchFamily="2" charset="0"/>
              </a:rPr>
              <a:t>фермерського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господарства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зокрема</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центральним</a:t>
            </a:r>
            <a:r>
              <a:rPr lang="ru-RU" sz="2000" dirty="0">
                <a:solidFill>
                  <a:schemeClr val="bg1"/>
                </a:solidFill>
                <a:latin typeface="Roboto Condensed Light" panose="02000000000000000000" pitchFamily="2" charset="0"/>
                <a:ea typeface="Roboto Condensed Light" panose="02000000000000000000" pitchFamily="2" charset="0"/>
              </a:rPr>
              <a:t> органом </a:t>
            </a:r>
            <a:r>
              <a:rPr lang="ru-RU" sz="2000" dirty="0" err="1">
                <a:solidFill>
                  <a:schemeClr val="bg1"/>
                </a:solidFill>
                <a:latin typeface="Roboto Condensed Light" panose="02000000000000000000" pitchFamily="2" charset="0"/>
                <a:ea typeface="Roboto Condensed Light" panose="02000000000000000000" pitchFamily="2" charset="0"/>
              </a:rPr>
              <a:t>виконавчої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реалізує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політику</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сфері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відносин</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іншими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юридичними</a:t>
            </a:r>
            <a:r>
              <a:rPr lang="ru-RU" sz="2000" dirty="0">
                <a:solidFill>
                  <a:schemeClr val="bg1"/>
                </a:solidFill>
                <a:latin typeface="Roboto Condensed Light" panose="02000000000000000000" pitchFamily="2" charset="0"/>
                <a:ea typeface="Roboto Condensed Light" panose="02000000000000000000" pitchFamily="2" charset="0"/>
              </a:rPr>
              <a:t> особами, </a:t>
            </a:r>
            <a:r>
              <a:rPr lang="ru-RU" sz="2000" dirty="0" err="1">
                <a:solidFill>
                  <a:schemeClr val="bg1"/>
                </a:solidFill>
                <a:latin typeface="Roboto Condensed Light" panose="02000000000000000000" pitchFamily="2" charset="0"/>
                <a:ea typeface="Roboto Condensed Light" panose="02000000000000000000" pitchFamily="2" charset="0"/>
              </a:rPr>
              <a:t>мають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розглядатися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господарськими</a:t>
            </a:r>
            <a:r>
              <a:rPr lang="ru-RU" sz="2000" b="1" dirty="0">
                <a:solidFill>
                  <a:srgbClr val="FFD800"/>
                </a:solidFill>
                <a:latin typeface="Roboto Condensed Light" panose="02000000000000000000" pitchFamily="2" charset="0"/>
                <a:ea typeface="Roboto Condensed Light" panose="02000000000000000000" pitchFamily="2" charset="0"/>
              </a:rPr>
              <a:t> судами </a:t>
            </a:r>
            <a:r>
              <a:rPr lang="ru-RU" sz="2000" b="1" dirty="0" err="1">
                <a:solidFill>
                  <a:srgbClr val="FFD800"/>
                </a:solidFill>
                <a:latin typeface="Roboto Condensed Light" panose="02000000000000000000" pitchFamily="2" charset="0"/>
                <a:ea typeface="Roboto Condensed Light" panose="02000000000000000000" pitchFamily="2" charset="0"/>
              </a:rPr>
              <a:t>незалежно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від</a:t>
            </a:r>
            <a:r>
              <a:rPr lang="ru-RU" sz="2000" b="1" dirty="0">
                <a:solidFill>
                  <a:srgbClr val="FFD800"/>
                </a:solidFill>
                <a:latin typeface="Roboto Condensed Light" panose="02000000000000000000" pitchFamily="2" charset="0"/>
                <a:ea typeface="Roboto Condensed Light" panose="02000000000000000000" pitchFamily="2" charset="0"/>
              </a:rPr>
              <a:t> того, </a:t>
            </a:r>
            <a:r>
              <a:rPr lang="ru-RU" sz="2000" b="1" dirty="0" err="1">
                <a:solidFill>
                  <a:srgbClr val="FFD800"/>
                </a:solidFill>
                <a:latin typeface="Roboto Condensed Light" panose="02000000000000000000" pitchFamily="2" charset="0"/>
                <a:ea typeface="Roboto Condensed Light" panose="02000000000000000000" pitchFamily="2" charset="0"/>
              </a:rPr>
              <a:t>чи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отримувала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фізична</a:t>
            </a:r>
            <a:r>
              <a:rPr lang="ru-RU" sz="2000" b="1" dirty="0">
                <a:solidFill>
                  <a:srgbClr val="FFD800"/>
                </a:solidFill>
                <a:latin typeface="Roboto Condensed Light" panose="02000000000000000000" pitchFamily="2" charset="0"/>
                <a:ea typeface="Roboto Condensed Light" panose="02000000000000000000" pitchFamily="2" charset="0"/>
              </a:rPr>
              <a:t> особа </a:t>
            </a:r>
            <a:r>
              <a:rPr lang="ru-RU" sz="2000" b="1" dirty="0" err="1">
                <a:solidFill>
                  <a:srgbClr val="FFD800"/>
                </a:solidFill>
                <a:latin typeface="Roboto Condensed Light" panose="02000000000000000000" pitchFamily="2" charset="0"/>
                <a:ea typeface="Roboto Condensed Light" panose="02000000000000000000" pitchFamily="2" charset="0"/>
              </a:rPr>
              <a:t>раніше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ділянку</a:t>
            </a:r>
            <a:r>
              <a:rPr lang="ru-RU" sz="2000" b="1" dirty="0">
                <a:solidFill>
                  <a:srgbClr val="FFD800"/>
                </a:solidFill>
                <a:latin typeface="Roboto Condensed Light" panose="02000000000000000000" pitchFamily="2" charset="0"/>
                <a:ea typeface="Roboto Condensed Light" panose="02000000000000000000" pitchFamily="2" charset="0"/>
              </a:rPr>
              <a:t> для </a:t>
            </a:r>
            <a:r>
              <a:rPr lang="ru-RU" sz="2000" b="1" dirty="0" err="1" smtClean="0">
                <a:solidFill>
                  <a:srgbClr val="FFD800"/>
                </a:solidFill>
                <a:latin typeface="Roboto Condensed Light" panose="02000000000000000000" pitchFamily="2" charset="0"/>
                <a:ea typeface="Roboto Condensed Light" panose="02000000000000000000" pitchFamily="2" charset="0"/>
              </a:rPr>
              <a:t>створення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фермерського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господарства</a:t>
            </a:r>
            <a:r>
              <a:rPr lang="ru-RU" sz="2000" b="1" dirty="0">
                <a:solidFill>
                  <a:srgbClr val="FFD800"/>
                </a:solidFill>
                <a:latin typeface="Roboto Condensed Light" panose="02000000000000000000" pitchFamily="2" charset="0"/>
                <a:ea typeface="Roboto Condensed Light" panose="02000000000000000000" pitchFamily="2" charset="0"/>
              </a:rPr>
              <a:t>, і того, </a:t>
            </a:r>
            <a:r>
              <a:rPr lang="ru-RU" sz="2000" b="1" dirty="0" err="1">
                <a:solidFill>
                  <a:srgbClr val="FFD800"/>
                </a:solidFill>
                <a:latin typeface="Roboto Condensed Light" panose="02000000000000000000" pitchFamily="2" charset="0"/>
                <a:ea typeface="Roboto Condensed Light" panose="02000000000000000000" pitchFamily="2" charset="0"/>
              </a:rPr>
              <a:t>чи</a:t>
            </a:r>
            <a:r>
              <a:rPr lang="ru-RU" sz="2000" b="1" dirty="0">
                <a:solidFill>
                  <a:srgbClr val="FFD800"/>
                </a:solidFill>
                <a:latin typeface="Roboto Condensed Light" panose="02000000000000000000" pitchFamily="2" charset="0"/>
                <a:ea typeface="Roboto Condensed Light" panose="02000000000000000000" pitchFamily="2" charset="0"/>
              </a:rPr>
              <a:t> створила вона </a:t>
            </a:r>
            <a:r>
              <a:rPr lang="ru-RU" sz="2000" b="1" dirty="0" err="1">
                <a:solidFill>
                  <a:srgbClr val="FFD800"/>
                </a:solidFill>
                <a:latin typeface="Roboto Condensed Light" panose="02000000000000000000" pitchFamily="2" charset="0"/>
                <a:ea typeface="Roboto Condensed Light" panose="02000000000000000000" pitchFamily="2" charset="0"/>
              </a:rPr>
              <a:t>це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фермерське</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smtClean="0">
                <a:solidFill>
                  <a:srgbClr val="FFD800"/>
                </a:solidFill>
                <a:latin typeface="Roboto Condensed Light" panose="02000000000000000000" pitchFamily="2" charset="0"/>
                <a:ea typeface="Roboto Condensed Light" panose="02000000000000000000" pitchFamily="2" charset="0"/>
              </a:rPr>
              <a:t>господарство</a:t>
            </a:r>
            <a:r>
              <a:rPr lang="ru-RU" sz="2000" b="1" dirty="0" smtClean="0">
                <a:solidFill>
                  <a:srgbClr val="FFD800"/>
                </a:solidFill>
                <a:latin typeface="Roboto Condensed Light" panose="02000000000000000000" pitchFamily="2" charset="0"/>
                <a:ea typeface="Roboto Condensed Light" panose="02000000000000000000" pitchFamily="2" charset="0"/>
              </a:rPr>
              <a:t>.</a:t>
            </a:r>
          </a:p>
          <a:p>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5 </a:t>
            </a:r>
            <a:r>
              <a:rPr lang="ru-RU" i="1" dirty="0" err="1">
                <a:solidFill>
                  <a:srgbClr val="38B6AB"/>
                </a:solidFill>
                <a:latin typeface="Roboto Condensed Light" panose="02000000000000000000" pitchFamily="2" charset="0"/>
                <a:ea typeface="Roboto Condensed Light" panose="02000000000000000000" pitchFamily="2" charset="0"/>
              </a:rPr>
              <a:t>жовтня</a:t>
            </a:r>
            <a:r>
              <a:rPr lang="ru-RU" i="1" dirty="0">
                <a:solidFill>
                  <a:srgbClr val="38B6AB"/>
                </a:solidFill>
                <a:latin typeface="Roboto Condensed Light" panose="02000000000000000000" pitchFamily="2" charset="0"/>
                <a:ea typeface="Roboto Condensed Light" panose="02000000000000000000" pitchFamily="2" charset="0"/>
              </a:rPr>
              <a:t>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922/1830/19</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8424" y="99274"/>
            <a:ext cx="11193502"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Користування</a:t>
            </a:r>
            <a:r>
              <a:rPr lang="ru-RU" sz="2400" b="1" dirty="0" smtClean="0">
                <a:solidFill>
                  <a:schemeClr val="bg1"/>
                </a:solidFill>
                <a:latin typeface="Roboto Condensed Light" panose="02000000000000000000" pitchFamily="2" charset="0"/>
                <a:ea typeface="Roboto Condensed Light" panose="02000000000000000000" pitchFamily="2" charset="0"/>
              </a:rPr>
              <a:t> землями </a:t>
            </a:r>
            <a:r>
              <a:rPr lang="uk-UA" sz="2400" b="1" dirty="0" smtClean="0">
                <a:solidFill>
                  <a:schemeClr val="bg1"/>
                </a:solidFill>
                <a:latin typeface="Roboto Condensed Light" panose="02000000000000000000" pitchFamily="2" charset="0"/>
                <a:ea typeface="Roboto Condensed Light" panose="02000000000000000000" pitchFamily="2" charset="0"/>
              </a:rPr>
              <a:t>фермерського</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uk-UA" sz="2400" b="1" dirty="0" smtClean="0">
                <a:solidFill>
                  <a:schemeClr val="bg1"/>
                </a:solidFill>
                <a:latin typeface="Roboto Condensed Light" panose="02000000000000000000" pitchFamily="2" charset="0"/>
                <a:ea typeface="Roboto Condensed Light" panose="02000000000000000000" pitchFamily="2" charset="0"/>
              </a:rPr>
              <a:t>господарства</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9" name="TextBox 8"/>
          <p:cNvSpPr txBox="1"/>
          <p:nvPr/>
        </p:nvSpPr>
        <p:spPr>
          <a:xfrm>
            <a:off x="177282" y="3254239"/>
            <a:ext cx="11697193" cy="2908489"/>
          </a:xfrm>
          <a:prstGeom prst="rect">
            <a:avLst/>
          </a:prstGeom>
          <a:noFill/>
        </p:spPr>
        <p:txBody>
          <a:bodyPr wrap="square" rtlCol="0">
            <a:spAutoFit/>
          </a:bodyPr>
          <a:lstStyle/>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Член </a:t>
            </a:r>
            <a:r>
              <a:rPr lang="ru-RU" sz="2000" dirty="0" err="1">
                <a:solidFill>
                  <a:schemeClr val="bg1"/>
                </a:solidFill>
                <a:latin typeface="Roboto Condensed Light" panose="02000000000000000000" pitchFamily="2" charset="0"/>
                <a:ea typeface="Roboto Condensed Light" panose="02000000000000000000" pitchFamily="2" charset="0"/>
              </a:rPr>
              <a:t>фермерського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господарства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отримав</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ділянку</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створення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фермерського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господарства</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раніше</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набув</a:t>
            </a:r>
            <a:r>
              <a:rPr lang="ru-RU" sz="2000" dirty="0">
                <a:solidFill>
                  <a:schemeClr val="bg1"/>
                </a:solidFill>
                <a:latin typeface="Roboto Condensed Light" panose="02000000000000000000" pitchFamily="2" charset="0"/>
                <a:ea typeface="Roboto Condensed Light" panose="02000000000000000000" pitchFamily="2" charset="0"/>
              </a:rPr>
              <a:t> права на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частку</a:t>
            </a:r>
            <a:r>
              <a:rPr lang="ru-RU" sz="2000" dirty="0">
                <a:solidFill>
                  <a:schemeClr val="bg1"/>
                </a:solidFill>
                <a:latin typeface="Roboto Condensed Light" panose="02000000000000000000" pitchFamily="2" charset="0"/>
                <a:ea typeface="Roboto Condensed Light" panose="02000000000000000000" pitchFamily="2" charset="0"/>
              </a:rPr>
              <a:t> (пай), </a:t>
            </a:r>
            <a:r>
              <a:rPr lang="ru-RU" sz="2000" dirty="0" err="1">
                <a:solidFill>
                  <a:schemeClr val="bg1"/>
                </a:solidFill>
                <a:latin typeface="Roboto Condensed Light" panose="02000000000000000000" pitchFamily="2" charset="0"/>
                <a:ea typeface="Roboto Condensed Light" panose="02000000000000000000" pitchFamily="2" charset="0"/>
              </a:rPr>
              <a:t>може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отриману</a:t>
            </a:r>
            <a:r>
              <a:rPr lang="ru-RU" sz="2000" dirty="0">
                <a:solidFill>
                  <a:schemeClr val="bg1"/>
                </a:solidFill>
                <a:latin typeface="Roboto Condensed Light" panose="02000000000000000000" pitchFamily="2" charset="0"/>
                <a:ea typeface="Roboto Condensed Light" panose="02000000000000000000" pitchFamily="2" charset="0"/>
              </a:rPr>
              <a:t> ним)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приватизувати</a:t>
            </a:r>
            <a:r>
              <a:rPr lang="ru-RU" sz="2000" b="1" dirty="0">
                <a:solidFill>
                  <a:srgbClr val="FFD800"/>
                </a:solidFill>
                <a:latin typeface="Roboto Condensed Light" panose="02000000000000000000" pitchFamily="2" charset="0"/>
                <a:ea typeface="Roboto Condensed Light" panose="02000000000000000000" pitchFamily="2" charset="0"/>
              </a:rPr>
              <a:t> у </a:t>
            </a:r>
            <a:r>
              <a:rPr lang="ru-RU" sz="2000" b="1" dirty="0" err="1">
                <a:solidFill>
                  <a:srgbClr val="FFD800"/>
                </a:solidFill>
                <a:latin typeface="Roboto Condensed Light" panose="02000000000000000000" pitchFamily="2" charset="0"/>
                <a:ea typeface="Roboto Condensed Light" panose="02000000000000000000" pitchFamily="2" charset="0"/>
              </a:rPr>
              <a:t>розмірі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земельної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частки</a:t>
            </a:r>
            <a:r>
              <a:rPr lang="ru-RU" sz="2000" b="1" dirty="0">
                <a:solidFill>
                  <a:srgbClr val="FFD800"/>
                </a:solidFill>
                <a:latin typeface="Roboto Condensed Light" panose="02000000000000000000" pitchFamily="2" charset="0"/>
                <a:ea typeface="Roboto Condensed Light" panose="02000000000000000000" pitchFamily="2" charset="0"/>
              </a:rPr>
              <a:t> (паю) за </a:t>
            </a:r>
            <a:r>
              <a:rPr lang="ru-RU" sz="2000" b="1" dirty="0" err="1">
                <a:solidFill>
                  <a:srgbClr val="FFD800"/>
                </a:solidFill>
                <a:latin typeface="Roboto Condensed Light" panose="02000000000000000000" pitchFamily="2" charset="0"/>
                <a:ea typeface="Roboto Condensed Light" panose="02000000000000000000" pitchFamily="2" charset="0"/>
              </a:rPr>
              <a:t>умови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припинення</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користування</a:t>
            </a:r>
            <a:r>
              <a:rPr lang="ru-RU" sz="2000" b="1" dirty="0">
                <a:solidFill>
                  <a:srgbClr val="FFD800"/>
                </a:solidFill>
                <a:latin typeface="Roboto Condensed Light" panose="02000000000000000000" pitchFamily="2" charset="0"/>
                <a:ea typeface="Roboto Condensed Light" panose="02000000000000000000" pitchFamily="2" charset="0"/>
              </a:rPr>
              <a:t> нею </a:t>
            </a:r>
            <a:r>
              <a:rPr lang="ru-RU" sz="2000" b="1" dirty="0" err="1">
                <a:solidFill>
                  <a:srgbClr val="FFD800"/>
                </a:solidFill>
                <a:latin typeface="Roboto Condensed Light" panose="02000000000000000000" pitchFamily="2" charset="0"/>
                <a:ea typeface="Roboto Condensed Light" panose="02000000000000000000" pitchFamily="2" charset="0"/>
              </a:rPr>
              <a:t>фермерським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господарством</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Якщо</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ж член </a:t>
            </a:r>
            <a:r>
              <a:rPr lang="ru-RU" sz="2000" dirty="0" err="1">
                <a:solidFill>
                  <a:schemeClr val="bg1"/>
                </a:solidFill>
                <a:latin typeface="Roboto Condensed Light" panose="02000000000000000000" pitchFamily="2" charset="0"/>
                <a:ea typeface="Roboto Condensed Light" panose="02000000000000000000" pitchFamily="2" charset="0"/>
              </a:rPr>
              <a:t>фермерського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господарства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chemeClr val="bg1"/>
                </a:solidFill>
                <a:latin typeface="Roboto Condensed Light" panose="02000000000000000000" pitchFamily="2" charset="0"/>
                <a:ea typeface="Roboto Condensed Light" panose="02000000000000000000" pitchFamily="2" charset="0"/>
              </a:rPr>
              <a:t>не </a:t>
            </a:r>
            <a:r>
              <a:rPr lang="ru-RU" sz="2000" b="1" dirty="0" err="1">
                <a:solidFill>
                  <a:schemeClr val="bg1"/>
                </a:solidFill>
                <a:latin typeface="Roboto Condensed Light" panose="02000000000000000000" pitchFamily="2" charset="0"/>
                <a:ea typeface="Roboto Condensed Light" panose="02000000000000000000" pitchFamily="2" charset="0"/>
              </a:rPr>
              <a:t>отримував</a:t>
            </a:r>
            <a:r>
              <a:rPr lang="ru-RU" sz="2000" b="1" dirty="0">
                <a:solidFill>
                  <a:schemeClr val="bg1"/>
                </a:solidFill>
                <a:latin typeface="Roboto Condensed Light" panose="02000000000000000000" pitchFamily="2" charset="0"/>
                <a:ea typeface="Roboto Condensed Light" panose="02000000000000000000" pitchFamily="2" charset="0"/>
              </a:rPr>
              <a:t> у </a:t>
            </a:r>
            <a:r>
              <a:rPr lang="ru-RU" sz="2000" b="1"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земельну</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ділянку</a:t>
            </a:r>
            <a:r>
              <a:rPr lang="ru-RU" sz="2000" b="1" dirty="0">
                <a:solidFill>
                  <a:schemeClr val="bg1"/>
                </a:solidFill>
                <a:latin typeface="Roboto Condensed Light" panose="02000000000000000000" pitchFamily="2" charset="0"/>
                <a:ea typeface="Roboto Condensed Light" panose="02000000000000000000" pitchFamily="2" charset="0"/>
              </a:rPr>
              <a:t> для </a:t>
            </a:r>
            <a:r>
              <a:rPr lang="ru-RU" sz="2000" b="1" dirty="0" err="1">
                <a:solidFill>
                  <a:schemeClr val="bg1"/>
                </a:solidFill>
                <a:latin typeface="Roboto Condensed Light" panose="02000000000000000000" pitchFamily="2" charset="0"/>
                <a:ea typeface="Roboto Condensed Light" panose="02000000000000000000" pitchFamily="2" charset="0"/>
              </a:rPr>
              <a:t>його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створення</a:t>
            </a:r>
            <a:r>
              <a:rPr lang="ru-RU" sz="2000" b="1" dirty="0">
                <a:solidFill>
                  <a:schemeClr val="bg1"/>
                </a:solidFill>
                <a:latin typeface="Roboto Condensed Light" panose="02000000000000000000" pitchFamily="2" charset="0"/>
                <a:ea typeface="Roboto Condensed Light" panose="02000000000000000000" pitchFamily="2" charset="0"/>
              </a:rPr>
              <a:t>, а </a:t>
            </a:r>
            <a:r>
              <a:rPr lang="ru-RU" sz="2000" b="1" dirty="0" err="1">
                <a:solidFill>
                  <a:schemeClr val="bg1"/>
                </a:solidFill>
                <a:latin typeface="Roboto Condensed Light" panose="02000000000000000000" pitchFamily="2" charset="0"/>
                <a:ea typeface="Roboto Condensed Light" panose="02000000000000000000" pitchFamily="2" charset="0"/>
              </a:rPr>
              <a:t>лише</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увійшов</a:t>
            </a:r>
            <a:r>
              <a:rPr lang="ru-RU" sz="2000" b="1" dirty="0">
                <a:solidFill>
                  <a:schemeClr val="bg1"/>
                </a:solidFill>
                <a:latin typeface="Roboto Condensed Light" panose="02000000000000000000" pitchFamily="2" charset="0"/>
                <a:ea typeface="Roboto Condensed Light" panose="02000000000000000000" pitchFamily="2" charset="0"/>
              </a:rPr>
              <a:t> до складу </a:t>
            </a:r>
            <a:r>
              <a:rPr lang="ru-RU" sz="2000" b="1" dirty="0" err="1">
                <a:solidFill>
                  <a:schemeClr val="bg1"/>
                </a:solidFill>
                <a:latin typeface="Roboto Condensed Light" panose="02000000000000000000" pitchFamily="2" charset="0"/>
                <a:ea typeface="Roboto Condensed Light" panose="02000000000000000000" pitchFamily="2" charset="0"/>
              </a:rPr>
              <a:t>членів</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цього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господарства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він</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має</a:t>
            </a:r>
            <a:r>
              <a:rPr lang="ru-RU" sz="2000" b="1" dirty="0">
                <a:solidFill>
                  <a:srgbClr val="FFD800"/>
                </a:solidFill>
                <a:latin typeface="Roboto Condensed Light" panose="02000000000000000000" pitchFamily="2" charset="0"/>
                <a:ea typeface="Roboto Condensed Light" panose="02000000000000000000" pitchFamily="2" charset="0"/>
              </a:rPr>
              <a:t> право </a:t>
            </a:r>
            <a:r>
              <a:rPr lang="ru-RU" sz="2000" b="1" dirty="0" err="1">
                <a:solidFill>
                  <a:srgbClr val="FFD800"/>
                </a:solidFill>
                <a:latin typeface="Roboto Condensed Light" panose="02000000000000000000" pitchFamily="2" charset="0"/>
                <a:ea typeface="Roboto Condensed Light" panose="02000000000000000000" pitchFamily="2" charset="0"/>
              </a:rPr>
              <a:t>отримати</a:t>
            </a:r>
            <a:r>
              <a:rPr lang="ru-RU" sz="2000" b="1" dirty="0">
                <a:solidFill>
                  <a:srgbClr val="FFD800"/>
                </a:solidFill>
                <a:latin typeface="Roboto Condensed Light" panose="02000000000000000000" pitchFamily="2" charset="0"/>
                <a:ea typeface="Roboto Condensed Light" panose="02000000000000000000" pitchFamily="2" charset="0"/>
              </a:rPr>
              <a:t> у </a:t>
            </a:r>
            <a:r>
              <a:rPr lang="ru-RU" sz="2000" b="1" dirty="0" err="1">
                <a:solidFill>
                  <a:srgbClr val="FFD800"/>
                </a:solidFill>
                <a:latin typeface="Roboto Condensed Light" panose="02000000000000000000" pitchFamily="2" charset="0"/>
                <a:ea typeface="Roboto Condensed Light" panose="02000000000000000000" pitchFamily="2" charset="0"/>
              </a:rPr>
              <a:t>власність</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ділянку</a:t>
            </a:r>
            <a:r>
              <a:rPr lang="ru-RU" sz="2000" b="1" dirty="0">
                <a:solidFill>
                  <a:srgbClr val="FFD800"/>
                </a:solidFill>
                <a:latin typeface="Roboto Condensed Light" panose="02000000000000000000" pitchFamily="2" charset="0"/>
                <a:ea typeface="Roboto Condensed Light" panose="02000000000000000000" pitchFamily="2" charset="0"/>
              </a:rPr>
              <a:t> у </a:t>
            </a:r>
            <a:r>
              <a:rPr lang="ru-RU" sz="2000" b="1" dirty="0" err="1">
                <a:solidFill>
                  <a:srgbClr val="FFD800"/>
                </a:solidFill>
                <a:latin typeface="Roboto Condensed Light" panose="02000000000000000000" pitchFamily="2" charset="0"/>
                <a:ea typeface="Roboto Condensed Light" panose="02000000000000000000" pitchFamily="2" charset="0"/>
              </a:rPr>
              <a:t>передбаченому</a:t>
            </a:r>
            <a:r>
              <a:rPr lang="ru-RU" sz="2000" b="1" dirty="0">
                <a:solidFill>
                  <a:srgbClr val="FFD800"/>
                </a:solidFill>
                <a:latin typeface="Roboto Condensed Light" panose="02000000000000000000" pitchFamily="2" charset="0"/>
                <a:ea typeface="Roboto Condensed Light" panose="02000000000000000000" pitchFamily="2" charset="0"/>
              </a:rPr>
              <a:t> законом </a:t>
            </a:r>
            <a:r>
              <a:rPr lang="ru-RU" sz="2000" b="1" dirty="0" err="1">
                <a:solidFill>
                  <a:srgbClr val="FFD800"/>
                </a:solidFill>
                <a:latin typeface="Roboto Condensed Light" panose="02000000000000000000" pitchFamily="2" charset="0"/>
                <a:ea typeface="Roboto Condensed Light" panose="02000000000000000000" pitchFamily="2" charset="0"/>
              </a:rPr>
              <a:t>розмірі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проте</a:t>
            </a:r>
            <a:r>
              <a:rPr lang="ru-RU" sz="2000" dirty="0">
                <a:solidFill>
                  <a:schemeClr val="bg1"/>
                </a:solidFill>
                <a:latin typeface="Roboto Condensed Light" panose="02000000000000000000" pitchFamily="2" charset="0"/>
                <a:ea typeface="Roboto Condensed Light" panose="02000000000000000000" pitchFamily="2" charset="0"/>
              </a:rPr>
              <a:t> в </a:t>
            </a:r>
            <a:r>
              <a:rPr lang="ru-RU" sz="2000" dirty="0" err="1">
                <a:solidFill>
                  <a:schemeClr val="bg1"/>
                </a:solidFill>
                <a:latin typeface="Roboto Condensed Light" panose="02000000000000000000" pitchFamily="2" charset="0"/>
                <a:ea typeface="Roboto Condensed Light" panose="02000000000000000000" pitchFamily="2" charset="0"/>
              </a:rPr>
              <a:t>загальному</a:t>
            </a:r>
            <a:r>
              <a:rPr lang="ru-RU" sz="2000" dirty="0">
                <a:solidFill>
                  <a:schemeClr val="bg1"/>
                </a:solidFill>
                <a:latin typeface="Roboto Condensed Light" panose="02000000000000000000" pitchFamily="2" charset="0"/>
                <a:ea typeface="Roboto Condensed Light" panose="02000000000000000000" pitchFamily="2" charset="0"/>
              </a:rPr>
              <a:t> порядку, </a:t>
            </a:r>
            <a:r>
              <a:rPr lang="ru-RU" sz="2000" dirty="0" err="1" smtClean="0">
                <a:solidFill>
                  <a:schemeClr val="bg1"/>
                </a:solidFill>
                <a:latin typeface="Roboto Condensed Light" panose="02000000000000000000" pitchFamily="2" charset="0"/>
                <a:ea typeface="Roboto Condensed Light" panose="02000000000000000000" pitchFamily="2" charset="0"/>
              </a:rPr>
              <a:t>зокрема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із</a:t>
            </a:r>
            <a:r>
              <a:rPr lang="ru-RU" sz="2000" dirty="0">
                <a:solidFill>
                  <a:schemeClr val="bg1"/>
                </a:solidFill>
                <a:latin typeface="Roboto Condensed Light" panose="02000000000000000000" pitchFamily="2" charset="0"/>
                <a:ea typeface="Roboto Condensed Light" panose="02000000000000000000" pitchFamily="2" charset="0"/>
              </a:rPr>
              <a:t> земель, </a:t>
            </a:r>
            <a:r>
              <a:rPr lang="ru-RU" sz="2000" dirty="0" err="1">
                <a:solidFill>
                  <a:schemeClr val="bg1"/>
                </a:solidFill>
                <a:latin typeface="Roboto Condensed Light" panose="02000000000000000000" pitchFamily="2" charset="0"/>
                <a:ea typeface="Roboto Condensed Light" panose="02000000000000000000" pitchFamily="2" charset="0"/>
              </a:rPr>
              <a:t>які</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перебувають</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фермерського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smtClean="0">
                <a:solidFill>
                  <a:schemeClr val="bg1"/>
                </a:solidFill>
                <a:latin typeface="Roboto Condensed Light" panose="02000000000000000000" pitchFamily="2" charset="0"/>
                <a:ea typeface="Roboto Condensed Light" panose="02000000000000000000" pitchFamily="2" charset="0"/>
              </a:rPr>
              <a:t>господарства</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20 </a:t>
            </a:r>
            <a:r>
              <a:rPr lang="ru-RU" i="1" dirty="0" err="1">
                <a:solidFill>
                  <a:srgbClr val="38B6AB"/>
                </a:solidFill>
                <a:latin typeface="Roboto Condensed Light" panose="02000000000000000000" pitchFamily="2" charset="0"/>
                <a:ea typeface="Roboto Condensed Light" panose="02000000000000000000" pitchFamily="2" charset="0"/>
              </a:rPr>
              <a:t>червня</a:t>
            </a:r>
            <a:r>
              <a:rPr lang="ru-RU" i="1" dirty="0">
                <a:solidFill>
                  <a:srgbClr val="38B6AB"/>
                </a:solidFill>
                <a:latin typeface="Roboto Condensed Light" panose="02000000000000000000" pitchFamily="2" charset="0"/>
                <a:ea typeface="Roboto Condensed Light" panose="02000000000000000000" pitchFamily="2" charset="0"/>
              </a:rPr>
              <a:t>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633/408/18</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1885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48339"/>
            <a:ext cx="11114724" cy="707886"/>
          </a:xfrm>
          <a:prstGeom prst="rect">
            <a:avLst/>
          </a:prstGeom>
          <a:noFill/>
        </p:spPr>
        <p:txBody>
          <a:bodyPr wrap="square" rtlCol="0">
            <a:spAutoFit/>
          </a:bodyPr>
          <a:lstStyle/>
          <a:p>
            <a:pPr algn="just">
              <a:spcBef>
                <a:spcPts val="1200"/>
              </a:spcBef>
            </a:pPr>
            <a:endParaRPr lang="ru-RU" sz="2200" b="1" dirty="0" smtClean="0">
              <a:solidFill>
                <a:schemeClr val="bg1"/>
              </a:solidFill>
              <a:latin typeface="Roboto Condensed Light" panose="02000000000000000000" pitchFamily="2" charset="0"/>
              <a:ea typeface="Roboto Condensed Light" panose="02000000000000000000" pitchFamily="2" charset="0"/>
            </a:endParaRPr>
          </a:p>
          <a:p>
            <a:endParaRPr lang="uk-UA" dirty="0"/>
          </a:p>
        </p:txBody>
      </p:sp>
      <p:sp>
        <p:nvSpPr>
          <p:cNvPr id="6" name="TextBox 5"/>
          <p:cNvSpPr txBox="1"/>
          <p:nvPr/>
        </p:nvSpPr>
        <p:spPr>
          <a:xfrm>
            <a:off x="286546" y="4627279"/>
            <a:ext cx="11656623" cy="1746632"/>
          </a:xfrm>
          <a:prstGeom prst="rect">
            <a:avLst/>
          </a:prstGeom>
          <a:noFill/>
        </p:spPr>
        <p:txBody>
          <a:bodyPr wrap="square" rtlCol="0">
            <a:spAutoFit/>
          </a:bodyPr>
          <a:lstStyle/>
          <a:p>
            <a:pPr algn="just"/>
            <a:r>
              <a:rPr lang="uk-UA" dirty="0">
                <a:solidFill>
                  <a:schemeClr val="bg1"/>
                </a:solidFill>
                <a:latin typeface="Roboto Condensed Light" panose="02000000000000000000" pitchFamily="2" charset="0"/>
                <a:ea typeface="Roboto Condensed Light" panose="02000000000000000000" pitchFamily="2" charset="0"/>
              </a:rPr>
              <a:t>Якщо при укладенні договору оренди земельної ділянки </a:t>
            </a:r>
            <a:r>
              <a:rPr lang="uk-UA" b="1" dirty="0">
                <a:solidFill>
                  <a:srgbClr val="FFD800"/>
                </a:solidFill>
                <a:latin typeface="Roboto Condensed Light" panose="02000000000000000000" pitchFamily="2" charset="0"/>
                <a:ea typeface="Roboto Condensed Light" panose="02000000000000000000" pitchFamily="2" charset="0"/>
              </a:rPr>
              <a:t>розрахунок нормативної грошової оцінки спірної земельної ділянки є неможливим з вини державних органів</a:t>
            </a:r>
            <a:r>
              <a:rPr lang="uk-UA" dirty="0">
                <a:solidFill>
                  <a:schemeClr val="bg1"/>
                </a:solidFill>
                <a:latin typeface="Roboto Condensed Light" panose="02000000000000000000" pitchFamily="2" charset="0"/>
                <a:ea typeface="Roboto Condensed Light" panose="02000000000000000000" pitchFamily="2" charset="0"/>
              </a:rPr>
              <a:t>, які не визначили межі населеного пункту та нормативну грошову оцінку квадратного метра землі у ньому, </a:t>
            </a:r>
            <a:r>
              <a:rPr lang="uk-UA" b="1" dirty="0">
                <a:solidFill>
                  <a:srgbClr val="FFD800"/>
                </a:solidFill>
                <a:latin typeface="Roboto Condensed Light" panose="02000000000000000000" pitchFamily="2" charset="0"/>
                <a:ea typeface="Roboto Condensed Light" panose="02000000000000000000" pitchFamily="2" charset="0"/>
              </a:rPr>
              <a:t>сторони цього договору не можуть бути позбавлені права на здачу землі в оренду та реалізації права на землекористування шляхом визначення в договорі орендної плати відповідно до приписів підпункту 288.5.1 пункту 288.5 статті 288 </a:t>
            </a:r>
            <a:r>
              <a:rPr lang="uk-UA" b="1" dirty="0" smtClean="0">
                <a:solidFill>
                  <a:srgbClr val="FFD800"/>
                </a:solidFill>
                <a:latin typeface="Roboto Condensed Light" panose="02000000000000000000" pitchFamily="2" charset="0"/>
                <a:ea typeface="Roboto Condensed Light" panose="02000000000000000000" pitchFamily="2" charset="0"/>
              </a:rPr>
              <a:t>Податкового кодексу України.</a:t>
            </a:r>
          </a:p>
          <a:p>
            <a:pPr algn="just"/>
            <a:r>
              <a:rPr lang="uk-UA" sz="1750"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sz="1750" i="1" dirty="0">
                <a:solidFill>
                  <a:srgbClr val="38B6AB"/>
                </a:solidFill>
                <a:latin typeface="Roboto Condensed Light" panose="02000000000000000000" pitchFamily="2" charset="0"/>
                <a:ea typeface="Roboto Condensed Light" panose="02000000000000000000" pitchFamily="2" charset="0"/>
              </a:rPr>
              <a:t>ВП ВС </a:t>
            </a:r>
            <a:r>
              <a:rPr lang="ru-RU" sz="1750" i="1" dirty="0" err="1">
                <a:solidFill>
                  <a:srgbClr val="38B6AB"/>
                </a:solidFill>
                <a:latin typeface="Roboto Condensed Light" panose="02000000000000000000" pitchFamily="2" charset="0"/>
                <a:ea typeface="Roboto Condensed Light" panose="02000000000000000000" pitchFamily="2" charset="0"/>
              </a:rPr>
              <a:t>від</a:t>
            </a:r>
            <a:r>
              <a:rPr lang="ru-RU" sz="1750" i="1" dirty="0">
                <a:solidFill>
                  <a:srgbClr val="38B6AB"/>
                </a:solidFill>
                <a:latin typeface="Roboto Condensed Light" panose="02000000000000000000" pitchFamily="2" charset="0"/>
                <a:ea typeface="Roboto Condensed Light" panose="02000000000000000000" pitchFamily="2" charset="0"/>
              </a:rPr>
              <a:t> 5 </a:t>
            </a:r>
            <a:r>
              <a:rPr lang="ru-RU" sz="1750" i="1" dirty="0" err="1">
                <a:solidFill>
                  <a:srgbClr val="38B6AB"/>
                </a:solidFill>
                <a:latin typeface="Roboto Condensed Light" panose="02000000000000000000" pitchFamily="2" charset="0"/>
                <a:ea typeface="Roboto Condensed Light" panose="02000000000000000000" pitchFamily="2" charset="0"/>
              </a:rPr>
              <a:t>липня</a:t>
            </a:r>
            <a:r>
              <a:rPr lang="ru-RU" sz="1750" i="1" dirty="0">
                <a:solidFill>
                  <a:srgbClr val="38B6AB"/>
                </a:solidFill>
                <a:latin typeface="Roboto Condensed Light" panose="02000000000000000000" pitchFamily="2" charset="0"/>
                <a:ea typeface="Roboto Condensed Light" panose="02000000000000000000" pitchFamily="2" charset="0"/>
              </a:rPr>
              <a:t> 2023 року у </a:t>
            </a:r>
            <a:r>
              <a:rPr lang="ru-RU" sz="1750" i="1" dirty="0" err="1">
                <a:solidFill>
                  <a:srgbClr val="38B6AB"/>
                </a:solidFill>
                <a:latin typeface="Roboto Condensed Light" panose="02000000000000000000" pitchFamily="2" charset="0"/>
                <a:ea typeface="Roboto Condensed Light" panose="02000000000000000000" pitchFamily="2" charset="0"/>
              </a:rPr>
              <a:t>справі</a:t>
            </a:r>
            <a:r>
              <a:rPr lang="ru-RU" sz="1750" i="1" dirty="0">
                <a:solidFill>
                  <a:srgbClr val="38B6AB"/>
                </a:solidFill>
                <a:latin typeface="Roboto Condensed Light" panose="02000000000000000000" pitchFamily="2" charset="0"/>
                <a:ea typeface="Roboto Condensed Light" panose="02000000000000000000" pitchFamily="2" charset="0"/>
              </a:rPr>
              <a:t> № 912/2797/21</a:t>
            </a:r>
            <a:endParaRPr lang="uk-UA" sz="1750"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315851" y="171449"/>
            <a:ext cx="11193502"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Нормативна грошова оцінка земельної ділянки</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9" name="TextBox 8"/>
          <p:cNvSpPr txBox="1"/>
          <p:nvPr/>
        </p:nvSpPr>
        <p:spPr>
          <a:xfrm>
            <a:off x="202556" y="756224"/>
            <a:ext cx="11671919" cy="915635"/>
          </a:xfrm>
          <a:prstGeom prst="rect">
            <a:avLst/>
          </a:prstGeom>
          <a:noFill/>
        </p:spPr>
        <p:txBody>
          <a:bodyPr wrap="square" rtlCol="0">
            <a:spAutoFit/>
          </a:bodyPr>
          <a:lstStyle/>
          <a:p>
            <a:pPr algn="just"/>
            <a:r>
              <a:rPr lang="uk-UA" b="1" dirty="0" smtClean="0">
                <a:solidFill>
                  <a:schemeClr val="bg1"/>
                </a:solidFill>
                <a:latin typeface="Roboto Condensed Light" panose="02000000000000000000" pitchFamily="2" charset="0"/>
                <a:ea typeface="Roboto Condensed Light" panose="02000000000000000000" pitchFamily="2" charset="0"/>
              </a:rPr>
              <a:t>Якщо </a:t>
            </a:r>
            <a:r>
              <a:rPr lang="uk-UA" b="1" dirty="0">
                <a:solidFill>
                  <a:schemeClr val="bg1"/>
                </a:solidFill>
                <a:latin typeface="Roboto Condensed Light" panose="02000000000000000000" pitchFamily="2" charset="0"/>
                <a:ea typeface="Roboto Condensed Light" panose="02000000000000000000" pitchFamily="2" charset="0"/>
              </a:rPr>
              <a:t>договір оренди землі змінений судом </a:t>
            </a:r>
            <a:r>
              <a:rPr lang="uk-UA" dirty="0" smtClean="0">
                <a:solidFill>
                  <a:schemeClr val="bg1"/>
                </a:solidFill>
                <a:latin typeface="Roboto Condensed Light" panose="02000000000000000000" pitchFamily="2" charset="0"/>
                <a:ea typeface="Roboto Condensed Light" panose="02000000000000000000" pitchFamily="2" charset="0"/>
              </a:rPr>
              <a:t>(щодо </a:t>
            </a:r>
            <a:r>
              <a:rPr lang="uk-UA" dirty="0">
                <a:solidFill>
                  <a:schemeClr val="bg1"/>
                </a:solidFill>
                <a:latin typeface="Roboto Condensed Light" panose="02000000000000000000" pitchFamily="2" charset="0"/>
                <a:ea typeface="Roboto Condensed Light" panose="02000000000000000000" pitchFamily="2" charset="0"/>
              </a:rPr>
              <a:t>зміни розміру нормативної грошової оцінки земельної </a:t>
            </a:r>
            <a:r>
              <a:rPr lang="uk-UA" dirty="0" smtClean="0">
                <a:solidFill>
                  <a:schemeClr val="bg1"/>
                </a:solidFill>
                <a:latin typeface="Roboto Condensed Light" panose="02000000000000000000" pitchFamily="2" charset="0"/>
                <a:ea typeface="Roboto Condensed Light" panose="02000000000000000000" pitchFamily="2" charset="0"/>
              </a:rPr>
              <a:t>ділянки), </a:t>
            </a:r>
            <a:r>
              <a:rPr lang="uk-UA" dirty="0">
                <a:solidFill>
                  <a:schemeClr val="bg1"/>
                </a:solidFill>
                <a:latin typeface="Roboto Condensed Light" panose="02000000000000000000" pitchFamily="2" charset="0"/>
                <a:ea typeface="Roboto Condensed Light" panose="02000000000000000000" pitchFamily="2" charset="0"/>
              </a:rPr>
              <a:t>то </a:t>
            </a:r>
            <a:r>
              <a:rPr lang="uk-UA" b="1" dirty="0">
                <a:solidFill>
                  <a:schemeClr val="bg1"/>
                </a:solidFill>
                <a:latin typeface="Roboto Condensed Light" panose="02000000000000000000" pitchFamily="2" charset="0"/>
                <a:ea typeface="Roboto Condensed Light" panose="02000000000000000000" pitchFamily="2" charset="0"/>
              </a:rPr>
              <a:t>договірне зобов`язання </a:t>
            </a:r>
            <a:r>
              <a:rPr lang="uk-UA" b="1" u="sng" dirty="0">
                <a:solidFill>
                  <a:schemeClr val="bg1"/>
                </a:solidFill>
                <a:latin typeface="Roboto Condensed Light" panose="02000000000000000000" pitchFamily="2" charset="0"/>
                <a:ea typeface="Roboto Condensed Light" panose="02000000000000000000" pitchFamily="2" charset="0"/>
              </a:rPr>
              <a:t>в частині розміру орендної плати</a:t>
            </a:r>
            <a:r>
              <a:rPr lang="uk-UA" dirty="0">
                <a:solidFill>
                  <a:schemeClr val="bg1"/>
                </a:solidFill>
                <a:latin typeface="Roboto Condensed Light" panose="02000000000000000000" pitchFamily="2" charset="0"/>
                <a:ea typeface="Roboto Condensed Light" panose="02000000000000000000" pitchFamily="2" charset="0"/>
              </a:rPr>
              <a:t>, змінюється </a:t>
            </a:r>
            <a:r>
              <a:rPr lang="uk-UA" b="1" dirty="0">
                <a:solidFill>
                  <a:srgbClr val="FFD800"/>
                </a:solidFill>
                <a:latin typeface="Roboto Condensed Light" panose="02000000000000000000" pitchFamily="2" charset="0"/>
                <a:ea typeface="Roboto Condensed Light" panose="02000000000000000000" pitchFamily="2" charset="0"/>
              </a:rPr>
              <a:t>з моменту набрання рішенням суду законної сили</a:t>
            </a:r>
            <a:r>
              <a:rPr lang="uk-UA" dirty="0" smtClean="0">
                <a:solidFill>
                  <a:schemeClr val="bg1"/>
                </a:solidFill>
                <a:latin typeface="Roboto Condensed Light" panose="02000000000000000000" pitchFamily="2" charset="0"/>
                <a:ea typeface="Roboto Condensed Light" panose="02000000000000000000" pitchFamily="2" charset="0"/>
              </a:rPr>
              <a:t>.</a:t>
            </a:r>
          </a:p>
          <a:p>
            <a:pPr algn="just"/>
            <a:r>
              <a:rPr lang="uk-UA" sz="1750"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sz="1750" i="1" dirty="0">
                <a:solidFill>
                  <a:srgbClr val="38B6AB"/>
                </a:solidFill>
                <a:latin typeface="Roboto Condensed Light" panose="02000000000000000000" pitchFamily="2" charset="0"/>
                <a:ea typeface="Roboto Condensed Light" panose="02000000000000000000" pitchFamily="2" charset="0"/>
              </a:rPr>
              <a:t>ВП ВС </a:t>
            </a:r>
            <a:r>
              <a:rPr lang="ru-RU" sz="1750" i="1" dirty="0" err="1">
                <a:solidFill>
                  <a:srgbClr val="38B6AB"/>
                </a:solidFill>
                <a:latin typeface="Roboto Condensed Light" panose="02000000000000000000" pitchFamily="2" charset="0"/>
                <a:ea typeface="Roboto Condensed Light" panose="02000000000000000000" pitchFamily="2" charset="0"/>
              </a:rPr>
              <a:t>від</a:t>
            </a:r>
            <a:r>
              <a:rPr lang="ru-RU" sz="1750" i="1" dirty="0">
                <a:solidFill>
                  <a:srgbClr val="38B6AB"/>
                </a:solidFill>
                <a:latin typeface="Roboto Condensed Light" panose="02000000000000000000" pitchFamily="2" charset="0"/>
                <a:ea typeface="Roboto Condensed Light" panose="02000000000000000000" pitchFamily="2" charset="0"/>
              </a:rPr>
              <a:t> 16 лютого 2021 року у </a:t>
            </a:r>
            <a:r>
              <a:rPr lang="ru-RU" sz="1750" i="1" dirty="0" err="1">
                <a:solidFill>
                  <a:srgbClr val="38B6AB"/>
                </a:solidFill>
                <a:latin typeface="Roboto Condensed Light" panose="02000000000000000000" pitchFamily="2" charset="0"/>
                <a:ea typeface="Roboto Condensed Light" panose="02000000000000000000" pitchFamily="2" charset="0"/>
              </a:rPr>
              <a:t>справі</a:t>
            </a:r>
            <a:r>
              <a:rPr lang="ru-RU" sz="1750" i="1" dirty="0">
                <a:solidFill>
                  <a:srgbClr val="38B6AB"/>
                </a:solidFill>
                <a:latin typeface="Roboto Condensed Light" panose="02000000000000000000" pitchFamily="2" charset="0"/>
                <a:ea typeface="Roboto Condensed Light" panose="02000000000000000000" pitchFamily="2" charset="0"/>
              </a:rPr>
              <a:t> № 921/530/18</a:t>
            </a:r>
            <a:endParaRPr lang="uk-UA" sz="1750"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10" name="TextBox 9"/>
          <p:cNvSpPr txBox="1"/>
          <p:nvPr/>
        </p:nvSpPr>
        <p:spPr>
          <a:xfrm>
            <a:off x="202556" y="2018056"/>
            <a:ext cx="11740613" cy="2108269"/>
          </a:xfrm>
          <a:prstGeom prst="rect">
            <a:avLst/>
          </a:prstGeom>
          <a:noFill/>
        </p:spPr>
        <p:txBody>
          <a:bodyPr wrap="square" rtlCol="0">
            <a:spAutoFit/>
          </a:bodyPr>
          <a:lstStyle/>
          <a:p>
            <a:pPr algn="just">
              <a:spcBef>
                <a:spcPts val="600"/>
              </a:spcBef>
            </a:pPr>
            <a:r>
              <a:rPr lang="ru-RU" dirty="0" smtClean="0">
                <a:solidFill>
                  <a:schemeClr val="bg1"/>
                </a:solidFill>
                <a:latin typeface="Roboto Condensed Light" panose="02000000000000000000" pitchFamily="2" charset="0"/>
                <a:ea typeface="Roboto Condensed Light" panose="02000000000000000000" pitchFamily="2" charset="0"/>
              </a:rPr>
              <a:t>Для </a:t>
            </a:r>
            <a:r>
              <a:rPr lang="ru-RU" dirty="0" err="1">
                <a:solidFill>
                  <a:schemeClr val="bg1"/>
                </a:solidFill>
                <a:latin typeface="Roboto Condensed Light" panose="02000000000000000000" pitchFamily="2" charset="0"/>
                <a:ea typeface="Roboto Condensed Light" panose="02000000000000000000" pitchFamily="2" charset="0"/>
              </a:rPr>
              <a:t>цілей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сплати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орендної</a:t>
            </a:r>
            <a:r>
              <a:rPr lang="ru-RU" dirty="0">
                <a:solidFill>
                  <a:schemeClr val="bg1"/>
                </a:solidFill>
                <a:latin typeface="Roboto Condensed Light" panose="02000000000000000000" pitchFamily="2" charset="0"/>
                <a:ea typeface="Roboto Condensed Light" panose="02000000000000000000" pitchFamily="2" charset="0"/>
              </a:rPr>
              <a:t> плати </a:t>
            </a:r>
            <a:r>
              <a:rPr lang="ru-RU" dirty="0" err="1">
                <a:solidFill>
                  <a:schemeClr val="bg1"/>
                </a:solidFill>
                <a:latin typeface="Roboto Condensed Light" panose="02000000000000000000" pitchFamily="2" charset="0"/>
                <a:ea typeface="Roboto Condensed Light" panose="02000000000000000000" pitchFamily="2" charset="0"/>
              </a:rPr>
              <a:t>чи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повернення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безпідставно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збережених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грошових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коштів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фактичним</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землекористувачем</a:t>
            </a:r>
            <a:r>
              <a:rPr lang="ru-RU" dirty="0">
                <a:solidFill>
                  <a:schemeClr val="bg1"/>
                </a:solidFill>
                <a:latin typeface="Roboto Condensed Light" panose="02000000000000000000" pitchFamily="2" charset="0"/>
                <a:ea typeface="Roboto Condensed Light" panose="02000000000000000000" pitchFamily="2" charset="0"/>
              </a:rPr>
              <a:t> без </a:t>
            </a:r>
            <a:r>
              <a:rPr lang="ru-RU" dirty="0" err="1">
                <a:solidFill>
                  <a:schemeClr val="bg1"/>
                </a:solidFill>
                <a:latin typeface="Roboto Condensed Light" panose="02000000000000000000" pitchFamily="2" charset="0"/>
                <a:ea typeface="Roboto Condensed Light" panose="02000000000000000000" pitchFamily="2" charset="0"/>
              </a:rPr>
              <a:t>оформлення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орендного</a:t>
            </a:r>
            <a:r>
              <a:rPr lang="ru-RU" dirty="0">
                <a:solidFill>
                  <a:schemeClr val="bg1"/>
                </a:solidFill>
                <a:latin typeface="Roboto Condensed Light" panose="02000000000000000000" pitchFamily="2" charset="0"/>
                <a:ea typeface="Roboto Condensed Light" panose="02000000000000000000" pitchFamily="2" charset="0"/>
              </a:rPr>
              <a:t> договору </a:t>
            </a:r>
            <a:r>
              <a:rPr lang="ru-RU" b="1" dirty="0" err="1">
                <a:solidFill>
                  <a:srgbClr val="FFD800"/>
                </a:solidFill>
                <a:latin typeface="Roboto Condensed Light" panose="02000000000000000000" pitchFamily="2" charset="0"/>
                <a:ea typeface="Roboto Condensed Light" panose="02000000000000000000" pitchFamily="2" charset="0"/>
              </a:rPr>
              <a:t>належними</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доказами</a:t>
            </a:r>
            <a:r>
              <a:rPr lang="ru-RU" b="1" dirty="0">
                <a:solidFill>
                  <a:srgbClr val="FFD800"/>
                </a:solidFill>
                <a:latin typeface="Roboto Condensed Light" panose="02000000000000000000" pitchFamily="2" charset="0"/>
                <a:ea typeface="Roboto Condensed Light" panose="02000000000000000000" pitchFamily="2" charset="0"/>
              </a:rPr>
              <a:t> на </a:t>
            </a:r>
            <a:r>
              <a:rPr lang="ru-RU" b="1" dirty="0" err="1">
                <a:solidFill>
                  <a:srgbClr val="FFD800"/>
                </a:solidFill>
                <a:latin typeface="Roboto Condensed Light" panose="02000000000000000000" pitchFamily="2" charset="0"/>
                <a:ea typeface="Roboto Condensed Light" panose="02000000000000000000" pitchFamily="2" charset="0"/>
              </a:rPr>
              <a:t>обґрунтування</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нормативної</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грошової</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оцінки</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земельної</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ділянки</a:t>
            </a:r>
            <a:r>
              <a:rPr lang="ru-RU" b="1" dirty="0">
                <a:solidFill>
                  <a:srgbClr val="FFD800"/>
                </a:solidFill>
                <a:latin typeface="Roboto Condensed Light" panose="02000000000000000000" pitchFamily="2" charset="0"/>
                <a:ea typeface="Roboto Condensed Light" panose="02000000000000000000" pitchFamily="2" charset="0"/>
              </a:rPr>
              <a:t> </a:t>
            </a:r>
            <a:r>
              <a:rPr lang="ru-RU" b="1" dirty="0" err="1">
                <a:solidFill>
                  <a:srgbClr val="FFD800"/>
                </a:solidFill>
                <a:latin typeface="Roboto Condensed Light" panose="02000000000000000000" pitchFamily="2" charset="0"/>
                <a:ea typeface="Roboto Condensed Light" panose="02000000000000000000" pitchFamily="2" charset="0"/>
              </a:rPr>
              <a:t>можуть</a:t>
            </a:r>
            <a:r>
              <a:rPr lang="ru-RU" b="1" dirty="0">
                <a:solidFill>
                  <a:srgbClr val="FFD800"/>
                </a:solidFill>
                <a:latin typeface="Roboto Condensed Light" panose="02000000000000000000" pitchFamily="2" charset="0"/>
                <a:ea typeface="Roboto Condensed Light" panose="02000000000000000000" pitchFamily="2" charset="0"/>
              </a:rPr>
              <a:t> бути</a:t>
            </a:r>
            <a:r>
              <a:rPr lang="ru-RU"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технічна</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документація</a:t>
            </a:r>
            <a:r>
              <a:rPr lang="ru-RU" i="1" dirty="0">
                <a:solidFill>
                  <a:schemeClr val="bg1"/>
                </a:solidFill>
                <a:latin typeface="Roboto Condensed Light" panose="02000000000000000000" pitchFamily="2" charset="0"/>
                <a:ea typeface="Roboto Condensed Light" panose="02000000000000000000" pitchFamily="2" charset="0"/>
              </a:rPr>
              <a:t> на </a:t>
            </a:r>
            <a:r>
              <a:rPr lang="ru-RU" i="1" dirty="0" err="1">
                <a:solidFill>
                  <a:schemeClr val="bg1"/>
                </a:solidFill>
                <a:latin typeface="Roboto Condensed Light" panose="02000000000000000000" pitchFamily="2" charset="0"/>
                <a:ea typeface="Roboto Condensed Light" panose="02000000000000000000" pitchFamily="2" charset="0"/>
              </a:rPr>
              <a:t>спірну</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земельну</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ділянку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виготовлена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компетентним</a:t>
            </a:r>
            <a:r>
              <a:rPr lang="ru-RU" dirty="0">
                <a:solidFill>
                  <a:schemeClr val="bg1"/>
                </a:solidFill>
                <a:latin typeface="Roboto Condensed Light" panose="02000000000000000000" pitchFamily="2" charset="0"/>
                <a:ea typeface="Roboto Condensed Light" panose="02000000000000000000" pitchFamily="2" charset="0"/>
              </a:rPr>
              <a:t> органом для </a:t>
            </a:r>
            <a:r>
              <a:rPr lang="ru-RU" dirty="0" err="1">
                <a:solidFill>
                  <a:schemeClr val="bg1"/>
                </a:solidFill>
                <a:latin typeface="Roboto Condensed Light" panose="02000000000000000000" pitchFamily="2" charset="0"/>
                <a:ea typeface="Roboto Condensed Light" panose="02000000000000000000" pitchFamily="2" charset="0"/>
              </a:rPr>
              <a:t>оформлення</a:t>
            </a:r>
            <a:r>
              <a:rPr lang="ru-RU" dirty="0">
                <a:solidFill>
                  <a:schemeClr val="bg1"/>
                </a:solidFill>
                <a:latin typeface="Roboto Condensed Light" panose="02000000000000000000" pitchFamily="2" charset="0"/>
                <a:ea typeface="Roboto Condensed Light" panose="02000000000000000000" pitchFamily="2" charset="0"/>
              </a:rPr>
              <a:t> договору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довідка</a:t>
            </a:r>
            <a:r>
              <a:rPr lang="ru-RU" i="1" dirty="0">
                <a:solidFill>
                  <a:schemeClr val="bg1"/>
                </a:solidFill>
                <a:latin typeface="Roboto Condensed Light" panose="02000000000000000000" pitchFamily="2" charset="0"/>
                <a:ea typeface="Roboto Condensed Light" panose="02000000000000000000" pitchFamily="2" charset="0"/>
              </a:rPr>
              <a:t> з Державного земельного кадастру</a:t>
            </a:r>
            <a:r>
              <a:rPr lang="ru-RU"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витяг</a:t>
            </a:r>
            <a:r>
              <a:rPr lang="ru-RU" i="1" dirty="0">
                <a:solidFill>
                  <a:schemeClr val="bg1"/>
                </a:solidFill>
                <a:latin typeface="Roboto Condensed Light" panose="02000000000000000000" pitchFamily="2" charset="0"/>
                <a:ea typeface="Roboto Condensed Light" panose="02000000000000000000" pitchFamily="2" charset="0"/>
              </a:rPr>
              <a:t> з Державного земельного кадастру</a:t>
            </a:r>
            <a:r>
              <a:rPr lang="ru-RU" dirty="0">
                <a:solidFill>
                  <a:schemeClr val="bg1"/>
                </a:solidFill>
                <a:latin typeface="Roboto Condensed Light" panose="02000000000000000000" pitchFamily="2" charset="0"/>
                <a:ea typeface="Roboto Condensed Light" panose="02000000000000000000" pitchFamily="2" charset="0"/>
              </a:rPr>
              <a:t>, а </a:t>
            </a:r>
            <a:r>
              <a:rPr lang="ru-RU" dirty="0" err="1">
                <a:solidFill>
                  <a:schemeClr val="bg1"/>
                </a:solidFill>
                <a:latin typeface="Roboto Condensed Light" panose="02000000000000000000" pitchFamily="2" charset="0"/>
                <a:ea typeface="Roboto Condensed Light" panose="02000000000000000000" pitchFamily="2" charset="0"/>
              </a:rPr>
              <a:t>також</a:t>
            </a:r>
            <a:r>
              <a:rPr lang="ru-RU"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висновок</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судової</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експертизи</a:t>
            </a:r>
            <a:r>
              <a:rPr lang="ru-RU" i="1" dirty="0">
                <a:solidFill>
                  <a:schemeClr val="bg1"/>
                </a:solidFill>
                <a:latin typeface="Roboto Condensed Light" panose="02000000000000000000" pitchFamily="2" charset="0"/>
                <a:ea typeface="Roboto Condensed Light" panose="02000000000000000000" pitchFamily="2" charset="0"/>
              </a:rPr>
              <a:t> про </a:t>
            </a:r>
            <a:r>
              <a:rPr lang="ru-RU" i="1" dirty="0" err="1">
                <a:solidFill>
                  <a:schemeClr val="bg1"/>
                </a:solidFill>
                <a:latin typeface="Roboto Condensed Light" panose="02000000000000000000" pitchFamily="2" charset="0"/>
                <a:ea typeface="Roboto Condensed Light" panose="02000000000000000000" pitchFamily="2" charset="0"/>
              </a:rPr>
              <a:t>встановлення</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нормативної</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грошової</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оцінки</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спірної</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земельної</a:t>
            </a:r>
            <a:r>
              <a:rPr lang="ru-RU" i="1" dirty="0">
                <a:solidFill>
                  <a:schemeClr val="bg1"/>
                </a:solidFill>
                <a:latin typeface="Roboto Condensed Light" panose="02000000000000000000" pitchFamily="2" charset="0"/>
                <a:ea typeface="Roboto Condensed Light" panose="02000000000000000000" pitchFamily="2" charset="0"/>
              </a:rPr>
              <a:t> </a:t>
            </a:r>
            <a:r>
              <a:rPr lang="ru-RU" i="1" dirty="0" err="1">
                <a:solidFill>
                  <a:schemeClr val="bg1"/>
                </a:solidFill>
                <a:latin typeface="Roboto Condensed Light" panose="02000000000000000000" pitchFamily="2" charset="0"/>
                <a:ea typeface="Roboto Condensed Light" panose="02000000000000000000" pitchFamily="2" charset="0"/>
              </a:rPr>
              <a:t>ділянки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наданий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відповідно</a:t>
            </a:r>
            <a:r>
              <a:rPr lang="ru-RU" dirty="0">
                <a:solidFill>
                  <a:schemeClr val="bg1"/>
                </a:solidFill>
                <a:latin typeface="Roboto Condensed Light" panose="02000000000000000000" pitchFamily="2" charset="0"/>
                <a:ea typeface="Roboto Condensed Light" panose="02000000000000000000" pitchFamily="2" charset="0"/>
              </a:rPr>
              <a:t> до статей 98 - 103 ГПК </a:t>
            </a:r>
            <a:r>
              <a:rPr lang="ru-RU" dirty="0" err="1">
                <a:solidFill>
                  <a:schemeClr val="bg1"/>
                </a:solidFill>
                <a:latin typeface="Roboto Condensed Light" panose="02000000000000000000" pitchFamily="2" charset="0"/>
                <a:ea typeface="Roboto Condensed Light" panose="02000000000000000000" pitchFamily="2" charset="0"/>
              </a:rPr>
              <a:t>України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які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містять</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інформацію</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щодо</a:t>
            </a:r>
            <a:r>
              <a:rPr lang="ru-RU" dirty="0">
                <a:solidFill>
                  <a:schemeClr val="bg1"/>
                </a:solidFill>
                <a:latin typeface="Roboto Condensed Light" panose="02000000000000000000" pitchFamily="2" charset="0"/>
                <a:ea typeface="Roboto Condensed Light" panose="02000000000000000000" pitchFamily="2" charset="0"/>
              </a:rPr>
              <a:t> предмета спору. </a:t>
            </a:r>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i="1" dirty="0" smtClean="0">
                <a:solidFill>
                  <a:srgbClr val="38B6AB"/>
                </a:solidFill>
                <a:latin typeface="Roboto Condensed Light" panose="02000000000000000000" pitchFamily="2" charset="0"/>
                <a:ea typeface="Roboto Condensed Light" panose="02000000000000000000" pitchFamily="2" charset="0"/>
              </a:rPr>
              <a:t>						</a:t>
            </a:r>
            <a:r>
              <a:rPr lang="uk-UA" sz="1750" i="1" dirty="0" smtClean="0">
                <a:solidFill>
                  <a:srgbClr val="38B6AB"/>
                </a:solidFill>
                <a:latin typeface="Roboto Condensed Light" panose="02000000000000000000" pitchFamily="2" charset="0"/>
                <a:ea typeface="Roboto Condensed Light" panose="02000000000000000000" pitchFamily="2" charset="0"/>
              </a:rPr>
              <a:t>постанова </a:t>
            </a:r>
            <a:r>
              <a:rPr lang="uk-UA" sz="1750" i="1" dirty="0">
                <a:solidFill>
                  <a:srgbClr val="38B6AB"/>
                </a:solidFill>
                <a:latin typeface="Roboto Condensed Light" panose="02000000000000000000" pitchFamily="2" charset="0"/>
                <a:ea typeface="Roboto Condensed Light" panose="02000000000000000000" pitchFamily="2" charset="0"/>
              </a:rPr>
              <a:t>ВП ВС </a:t>
            </a:r>
            <a:r>
              <a:rPr lang="ru-RU" sz="1750" i="1" dirty="0" err="1">
                <a:solidFill>
                  <a:srgbClr val="38B6AB"/>
                </a:solidFill>
                <a:latin typeface="Roboto Condensed Light" panose="02000000000000000000" pitchFamily="2" charset="0"/>
                <a:ea typeface="Roboto Condensed Light" panose="02000000000000000000" pitchFamily="2" charset="0"/>
              </a:rPr>
              <a:t>від</a:t>
            </a:r>
            <a:r>
              <a:rPr lang="ru-RU" sz="1750" i="1" dirty="0">
                <a:solidFill>
                  <a:srgbClr val="38B6AB"/>
                </a:solidFill>
                <a:latin typeface="Roboto Condensed Light" panose="02000000000000000000" pitchFamily="2" charset="0"/>
                <a:ea typeface="Roboto Condensed Light" panose="02000000000000000000" pitchFamily="2" charset="0"/>
              </a:rPr>
              <a:t> 9 листопада 2021 року у </a:t>
            </a:r>
            <a:r>
              <a:rPr lang="ru-RU" sz="1750" i="1" dirty="0" err="1">
                <a:solidFill>
                  <a:srgbClr val="38B6AB"/>
                </a:solidFill>
                <a:latin typeface="Roboto Condensed Light" panose="02000000000000000000" pitchFamily="2" charset="0"/>
                <a:ea typeface="Roboto Condensed Light" panose="02000000000000000000" pitchFamily="2" charset="0"/>
              </a:rPr>
              <a:t>справі</a:t>
            </a:r>
            <a:r>
              <a:rPr lang="ru-RU" sz="1750" i="1" dirty="0">
                <a:solidFill>
                  <a:srgbClr val="38B6AB"/>
                </a:solidFill>
                <a:latin typeface="Roboto Condensed Light" panose="02000000000000000000" pitchFamily="2" charset="0"/>
                <a:ea typeface="Roboto Condensed Light" panose="02000000000000000000" pitchFamily="2" charset="0"/>
              </a:rPr>
              <a:t> № 905/1680/20</a:t>
            </a:r>
            <a:endParaRPr lang="uk-UA" sz="1750"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822308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171450"/>
            <a:ext cx="11114724" cy="707886"/>
          </a:xfrm>
          <a:prstGeom prst="rect">
            <a:avLst/>
          </a:prstGeom>
          <a:noFill/>
        </p:spPr>
        <p:txBody>
          <a:bodyPr wrap="square" rtlCol="0">
            <a:spAutoFit/>
          </a:bodyPr>
          <a:lstStyle/>
          <a:p>
            <a:pPr algn="just">
              <a:spcBef>
                <a:spcPts val="1200"/>
              </a:spcBef>
            </a:pPr>
            <a:endParaRPr lang="ru-RU" sz="2200" b="1" dirty="0" smtClean="0">
              <a:solidFill>
                <a:schemeClr val="bg1"/>
              </a:solidFill>
              <a:latin typeface="Roboto Condensed Light" panose="02000000000000000000" pitchFamily="2" charset="0"/>
              <a:ea typeface="Roboto Condensed Light" panose="02000000000000000000" pitchFamily="2" charset="0"/>
            </a:endParaRPr>
          </a:p>
          <a:p>
            <a:endParaRPr lang="uk-UA" dirty="0"/>
          </a:p>
        </p:txBody>
      </p:sp>
      <p:sp>
        <p:nvSpPr>
          <p:cNvPr id="6" name="TextBox 5"/>
          <p:cNvSpPr txBox="1"/>
          <p:nvPr/>
        </p:nvSpPr>
        <p:spPr>
          <a:xfrm>
            <a:off x="396607" y="1333322"/>
            <a:ext cx="11366681" cy="3877985"/>
          </a:xfrm>
          <a:prstGeom prst="rect">
            <a:avLst/>
          </a:prstGeom>
          <a:noFill/>
        </p:spPr>
        <p:txBody>
          <a:bodyPr wrap="square" rtlCol="0">
            <a:spAutoFit/>
          </a:bodyPr>
          <a:lstStyle/>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Договір оренди земельної ділянки, </a:t>
            </a:r>
            <a:r>
              <a:rPr lang="uk-UA" sz="2000" i="1" u="sng" dirty="0" smtClean="0">
                <a:solidFill>
                  <a:schemeClr val="bg1"/>
                </a:solidFill>
                <a:latin typeface="Roboto Condensed Light" panose="02000000000000000000" pitchFamily="2" charset="0"/>
                <a:ea typeface="Roboto Condensed Light" panose="02000000000000000000" pitchFamily="2" charset="0"/>
              </a:rPr>
              <a:t>укладений після 1 січня 2013 року</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2000" b="1" dirty="0" smtClean="0">
                <a:solidFill>
                  <a:srgbClr val="FFD800"/>
                </a:solidFill>
                <a:latin typeface="Roboto Condensed Light" panose="02000000000000000000" pitchFamily="2" charset="0"/>
                <a:ea typeface="Roboto Condensed Light" panose="02000000000000000000" pitchFamily="2" charset="0"/>
              </a:rPr>
              <a:t>не потребує державної реєстрації</a:t>
            </a:r>
            <a:r>
              <a:rPr lang="uk-UA" sz="2000" dirty="0" smtClean="0">
                <a:solidFill>
                  <a:schemeClr val="bg1"/>
                </a:solidFill>
                <a:latin typeface="Roboto Condensed Light" panose="02000000000000000000" pitchFamily="2" charset="0"/>
                <a:ea typeface="Roboto Condensed Light" panose="02000000000000000000" pitchFamily="2" charset="0"/>
              </a:rPr>
              <a:t>, а </a:t>
            </a:r>
            <a:r>
              <a:rPr lang="uk-UA" sz="2000" b="1" dirty="0" smtClean="0">
                <a:solidFill>
                  <a:srgbClr val="FFD800"/>
                </a:solidFill>
                <a:latin typeface="Roboto Condensed Light" panose="02000000000000000000" pitchFamily="2" charset="0"/>
                <a:ea typeface="Roboto Condensed Light" panose="02000000000000000000" pitchFamily="2" charset="0"/>
              </a:rPr>
              <a:t>є укладеним з моменту досягнення сторонами згоди з усіх його істотних умов та його підписання у встановленій простій письмовій формі</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2000" i="1" u="sng" dirty="0" smtClean="0">
                <a:solidFill>
                  <a:schemeClr val="bg1"/>
                </a:solidFill>
                <a:latin typeface="Roboto Condensed Light" panose="02000000000000000000" pitchFamily="2" charset="0"/>
                <a:ea typeface="Roboto Condensed Light" panose="02000000000000000000" pitchFamily="2" charset="0"/>
              </a:rPr>
              <a:t>якщо інше не узгоджено між сторонами</a:t>
            </a:r>
            <a:r>
              <a:rPr lang="uk-UA" sz="2000" dirty="0" smtClean="0">
                <a:solidFill>
                  <a:schemeClr val="bg1"/>
                </a:solidFill>
                <a:latin typeface="Roboto Condensed Light" panose="02000000000000000000" pitchFamily="2" charset="0"/>
                <a:ea typeface="Roboto Condensed Light" panose="02000000000000000000" pitchFamily="2" charset="0"/>
              </a:rPr>
              <a:t>. </a:t>
            </a: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У разі </a:t>
            </a:r>
            <a:r>
              <a:rPr lang="uk-UA" sz="2000" b="1" dirty="0" smtClean="0">
                <a:solidFill>
                  <a:schemeClr val="bg1"/>
                </a:solidFill>
                <a:latin typeface="Roboto Condensed Light" panose="02000000000000000000" pitchFamily="2" charset="0"/>
                <a:ea typeface="Roboto Condensed Light" panose="02000000000000000000" pitchFamily="2" charset="0"/>
              </a:rPr>
              <a:t>укладення власником земельної ділянки договору оренди земельної ділянки з третьою особою в період чинності попереднього договору оренди </a:t>
            </a:r>
            <a:r>
              <a:rPr lang="uk-UA" sz="2000" b="1" dirty="0" smtClean="0">
                <a:solidFill>
                  <a:srgbClr val="FFD800"/>
                </a:solidFill>
                <a:latin typeface="Roboto Condensed Light" panose="02000000000000000000" pitchFamily="2" charset="0"/>
                <a:ea typeface="Roboto Condensed Light" panose="02000000000000000000" pitchFamily="2" charset="0"/>
              </a:rPr>
              <a:t>первісний орендар</a:t>
            </a:r>
            <a:r>
              <a:rPr lang="uk-UA" sz="2000" dirty="0" smtClean="0">
                <a:solidFill>
                  <a:schemeClr val="bg1"/>
                </a:solidFill>
                <a:latin typeface="Roboto Condensed Light" panose="02000000000000000000" pitchFamily="2" charset="0"/>
                <a:ea typeface="Roboto Condensed Light" panose="02000000000000000000" pitchFamily="2" charset="0"/>
              </a:rPr>
              <a:t>, який зареєстрував своє право оренди на земельну ділянку у встановленому законом порядку, має право на підставі статті 27 Закону України «Про оренду землі» </a:t>
            </a:r>
            <a:r>
              <a:rPr lang="uk-UA" sz="2000" b="1" dirty="0" smtClean="0">
                <a:solidFill>
                  <a:srgbClr val="FFD800"/>
                </a:solidFill>
                <a:latin typeface="Roboto Condensed Light" panose="02000000000000000000" pitchFamily="2" charset="0"/>
                <a:ea typeface="Roboto Condensed Light" panose="02000000000000000000" pitchFamily="2" charset="0"/>
              </a:rPr>
              <a:t>витребувати у володіння таку земельну ділянку в третьої особи</a:t>
            </a:r>
            <a:r>
              <a:rPr lang="uk-UA" sz="2000" dirty="0" smtClean="0">
                <a:solidFill>
                  <a:schemeClr val="bg1"/>
                </a:solidFill>
                <a:latin typeface="Roboto Condensed Light" panose="02000000000000000000" pitchFamily="2" charset="0"/>
                <a:ea typeface="Roboto Condensed Light" panose="02000000000000000000" pitchFamily="2" charset="0"/>
              </a:rPr>
              <a:t>. </a:t>
            </a: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Поділ </a:t>
            </a:r>
            <a:r>
              <a:rPr lang="uk-UA" sz="2000" dirty="0">
                <a:solidFill>
                  <a:schemeClr val="bg1"/>
                </a:solidFill>
                <a:latin typeface="Roboto Condensed Light" panose="02000000000000000000" pitchFamily="2" charset="0"/>
                <a:ea typeface="Roboto Condensed Light" panose="02000000000000000000" pitchFamily="2" charset="0"/>
              </a:rPr>
              <a:t>земельної ділянки після укладення договору оренди такої земельної ділянки не припиняє права оренди на неї орендаря, якщо вся передана в оренду земельна ділянка була поділена й увійшла у дві сформовані земельні </a:t>
            </a:r>
            <a:r>
              <a:rPr lang="uk-UA" sz="2000" dirty="0" smtClean="0">
                <a:solidFill>
                  <a:schemeClr val="bg1"/>
                </a:solidFill>
                <a:latin typeface="Roboto Condensed Light" panose="02000000000000000000" pitchFamily="2" charset="0"/>
                <a:ea typeface="Roboto Condensed Light" panose="02000000000000000000" pitchFamily="2" charset="0"/>
              </a:rPr>
              <a:t>ділянки</a:t>
            </a:r>
            <a:r>
              <a:rPr lang="uk-UA" dirty="0" smtClean="0">
                <a:solidFill>
                  <a:schemeClr val="bg1"/>
                </a:solidFill>
                <a:latin typeface="Roboto Condensed Light" panose="02000000000000000000" pitchFamily="2" charset="0"/>
                <a:ea typeface="Roboto Condensed Light" panose="02000000000000000000" pitchFamily="2" charset="0"/>
              </a:rPr>
              <a:t>.</a:t>
            </a: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18 </a:t>
            </a:r>
            <a:r>
              <a:rPr lang="ru-RU" i="1" dirty="0" err="1">
                <a:solidFill>
                  <a:srgbClr val="38B6AB"/>
                </a:solidFill>
                <a:latin typeface="Roboto Condensed Light" panose="02000000000000000000" pitchFamily="2" charset="0"/>
                <a:ea typeface="Roboto Condensed Light" panose="02000000000000000000" pitchFamily="2" charset="0"/>
              </a:rPr>
              <a:t>квітня</a:t>
            </a:r>
            <a:r>
              <a:rPr lang="ru-RU" i="1" dirty="0">
                <a:solidFill>
                  <a:srgbClr val="38B6AB"/>
                </a:solidFill>
                <a:latin typeface="Roboto Condensed Light" panose="02000000000000000000" pitchFamily="2" charset="0"/>
                <a:ea typeface="Roboto Condensed Light" panose="02000000000000000000" pitchFamily="2" charset="0"/>
              </a:rPr>
              <a:t>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357/8277/19</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83197" y="237955"/>
            <a:ext cx="11193502"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Визнання договору оренди земельної ділянки укладеним</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316537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483197" y="892613"/>
            <a:ext cx="11193502" cy="5109091"/>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Передбачені</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в </a:t>
            </a:r>
            <a:r>
              <a:rPr lang="ru-RU" sz="2000" dirty="0" err="1">
                <a:solidFill>
                  <a:schemeClr val="bg1"/>
                </a:solidFill>
                <a:latin typeface="Roboto Condensed Light" panose="02000000000000000000" pitchFamily="2" charset="0"/>
                <a:ea typeface="Roboto Condensed Light" panose="02000000000000000000" pitchFamily="2" charset="0"/>
              </a:rPr>
              <a:t>частинах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першій</a:t>
            </a:r>
            <a:r>
              <a:rPr lang="ru-RU" sz="2000" dirty="0">
                <a:solidFill>
                  <a:schemeClr val="bg1"/>
                </a:solidFill>
                <a:latin typeface="Roboto Condensed Light" panose="02000000000000000000" pitchFamily="2" charset="0"/>
                <a:ea typeface="Roboto Condensed Light" panose="02000000000000000000" pitchFamily="2" charset="0"/>
              </a:rPr>
              <a:t> – </a:t>
            </a:r>
            <a:r>
              <a:rPr lang="ru-RU" sz="2000" dirty="0" err="1">
                <a:solidFill>
                  <a:schemeClr val="bg1"/>
                </a:solidFill>
                <a:latin typeface="Roboto Condensed Light" panose="02000000000000000000" pitchFamily="2" charset="0"/>
                <a:ea typeface="Roboto Condensed Light" panose="02000000000000000000" pitchFamily="2" charset="0"/>
              </a:rPr>
              <a:t>п’ятій</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шостій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33 Закону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(в </a:t>
            </a:r>
            <a:r>
              <a:rPr lang="ru-RU" sz="2000" dirty="0" err="1">
                <a:solidFill>
                  <a:schemeClr val="bg1"/>
                </a:solidFill>
                <a:latin typeface="Roboto Condensed Light" panose="02000000000000000000" pitchFamily="2" charset="0"/>
                <a:ea typeface="Roboto Condensed Light" panose="02000000000000000000" pitchFamily="2" charset="0"/>
              </a:rPr>
              <a:t>редакції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чинній</a:t>
            </a:r>
            <a:r>
              <a:rPr lang="ru-RU" sz="2000" dirty="0">
                <a:solidFill>
                  <a:schemeClr val="bg1"/>
                </a:solidFill>
                <a:latin typeface="Roboto Condensed Light" panose="02000000000000000000" pitchFamily="2" charset="0"/>
                <a:ea typeface="Roboto Condensed Light" panose="02000000000000000000" pitchFamily="2" charset="0"/>
              </a:rPr>
              <a:t> до </a:t>
            </a:r>
            <a:r>
              <a:rPr lang="ru-RU" sz="2000" dirty="0" err="1">
                <a:solidFill>
                  <a:schemeClr val="bg1"/>
                </a:solidFill>
                <a:latin typeface="Roboto Condensed Light" panose="02000000000000000000" pitchFamily="2" charset="0"/>
                <a:ea typeface="Roboto Condensed Light" panose="02000000000000000000" pitchFamily="2" charset="0"/>
              </a:rPr>
              <a:t>внесення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змін</a:t>
            </a:r>
            <a:r>
              <a:rPr lang="ru-RU" sz="2000" dirty="0">
                <a:solidFill>
                  <a:schemeClr val="bg1"/>
                </a:solidFill>
                <a:latin typeface="Roboto Condensed Light" panose="02000000000000000000" pitchFamily="2" charset="0"/>
                <a:ea typeface="Roboto Condensed Light" panose="02000000000000000000" pitchFamily="2" charset="0"/>
              </a:rPr>
              <a:t> Законом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a:t>
            </a:r>
            <a:r>
              <a:rPr lang="ru-RU" sz="2000" dirty="0">
                <a:solidFill>
                  <a:schemeClr val="bg1"/>
                </a:solidFill>
                <a:latin typeface="Roboto Condensed Light" panose="02000000000000000000" pitchFamily="2" charset="0"/>
                <a:ea typeface="Roboto Condensed Light" panose="02000000000000000000" pitchFamily="2" charset="0"/>
              </a:rPr>
              <a:t> 5 </a:t>
            </a:r>
            <a:r>
              <a:rPr lang="ru-RU" sz="2000" dirty="0" err="1">
                <a:solidFill>
                  <a:schemeClr val="bg1"/>
                </a:solidFill>
                <a:latin typeface="Roboto Condensed Light" panose="02000000000000000000" pitchFamily="2" charset="0"/>
                <a:ea typeface="Roboto Condensed Light" panose="02000000000000000000" pitchFamily="2" charset="0"/>
              </a:rPr>
              <a:t>грудня</a:t>
            </a:r>
            <a:r>
              <a:rPr lang="ru-RU" sz="2000" dirty="0">
                <a:solidFill>
                  <a:schemeClr val="bg1"/>
                </a:solidFill>
                <a:latin typeface="Roboto Condensed Light" panose="02000000000000000000" pitchFamily="2" charset="0"/>
                <a:ea typeface="Roboto Condensed Light" panose="02000000000000000000" pitchFamily="2" charset="0"/>
              </a:rPr>
              <a:t> 2019 року № 340-IX «Про </a:t>
            </a:r>
            <a:r>
              <a:rPr lang="ru-RU" sz="2000" dirty="0" err="1">
                <a:solidFill>
                  <a:schemeClr val="bg1"/>
                </a:solidFill>
                <a:latin typeface="Roboto Condensed Light" panose="02000000000000000000" pitchFamily="2" charset="0"/>
                <a:ea typeface="Roboto Condensed Light" panose="02000000000000000000" pitchFamily="2" charset="0"/>
              </a:rPr>
              <a:t>внесення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змін</a:t>
            </a:r>
            <a:r>
              <a:rPr lang="ru-RU" sz="2000" dirty="0">
                <a:solidFill>
                  <a:schemeClr val="bg1"/>
                </a:solidFill>
                <a:latin typeface="Roboto Condensed Light" panose="02000000000000000000" pitchFamily="2" charset="0"/>
                <a:ea typeface="Roboto Condensed Light" panose="02000000000000000000" pitchFamily="2" charset="0"/>
              </a:rPr>
              <a:t> до </a:t>
            </a:r>
            <a:r>
              <a:rPr lang="ru-RU" sz="2000" dirty="0" err="1">
                <a:solidFill>
                  <a:schemeClr val="bg1"/>
                </a:solidFill>
                <a:latin typeface="Roboto Condensed Light" panose="02000000000000000000" pitchFamily="2" charset="0"/>
                <a:ea typeface="Roboto Condensed Light" panose="02000000000000000000" pitchFamily="2" charset="0"/>
              </a:rPr>
              <a:t>деяких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законодавчих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актів</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щодо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протидії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рейдерству</a:t>
            </a:r>
            <a:r>
              <a:rPr lang="ru-RU" sz="2000" dirty="0">
                <a:solidFill>
                  <a:schemeClr val="bg1"/>
                </a:solidFill>
                <a:latin typeface="Roboto Condensed Light" panose="02000000000000000000" pitchFamily="2" charset="0"/>
                <a:ea typeface="Roboto Condensed Light" panose="02000000000000000000" pitchFamily="2" charset="0"/>
              </a:rPr>
              <a:t>»)</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підстави</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пов’язані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між</a:t>
            </a:r>
            <a:r>
              <a:rPr lang="ru-RU" sz="2000" dirty="0">
                <a:solidFill>
                  <a:schemeClr val="bg1"/>
                </a:solidFill>
                <a:latin typeface="Roboto Condensed Light" panose="02000000000000000000" pitchFamily="2" charset="0"/>
                <a:ea typeface="Roboto Condensed Light" panose="02000000000000000000" pitchFamily="2" charset="0"/>
              </a:rPr>
              <a:t> собою, а тому для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в порядку, </a:t>
            </a:r>
            <a:r>
              <a:rPr lang="ru-RU" sz="2000" dirty="0" err="1">
                <a:solidFill>
                  <a:schemeClr val="bg1"/>
                </a:solidFill>
                <a:latin typeface="Roboto Condensed Light" panose="02000000000000000000" pitchFamily="2" charset="0"/>
                <a:ea typeface="Roboto Condensed Light" panose="02000000000000000000" pitchFamily="2" charset="0"/>
              </a:rPr>
              <a:t>передбаченому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частиною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шостою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цієї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необхідним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надіслання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орендарем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повідомлення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орендодавцю</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намір</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скористатися</a:t>
            </a:r>
            <a:r>
              <a:rPr lang="ru-RU" sz="2000" b="1" dirty="0">
                <a:solidFill>
                  <a:srgbClr val="FFD800"/>
                </a:solidFill>
                <a:latin typeface="Roboto Condensed Light" panose="02000000000000000000" pitchFamily="2" charset="0"/>
                <a:ea typeface="Roboto Condensed Light" panose="02000000000000000000" pitchFamily="2" charset="0"/>
              </a:rPr>
              <a:t> правом на </a:t>
            </a:r>
            <a:r>
              <a:rPr lang="ru-RU" sz="2000" b="1" dirty="0" err="1">
                <a:solidFill>
                  <a:srgbClr val="FFD800"/>
                </a:solidFill>
                <a:latin typeface="Roboto Condensed Light" panose="02000000000000000000" pitchFamily="2" charset="0"/>
                <a:ea typeface="Roboto Condensed Light" panose="02000000000000000000" pitchFamily="2" charset="0"/>
              </a:rPr>
              <a:t>поновлення</a:t>
            </a:r>
            <a:r>
              <a:rPr lang="ru-RU" sz="2000" b="1" dirty="0">
                <a:solidFill>
                  <a:srgbClr val="FFD800"/>
                </a:solidFill>
                <a:latin typeface="Roboto Condensed Light" panose="02000000000000000000" pitchFamily="2" charset="0"/>
                <a:ea typeface="Roboto Condensed Light" panose="02000000000000000000" pitchFamily="2" charset="0"/>
              </a:rPr>
              <a:t> договору </a:t>
            </a:r>
            <a:r>
              <a:rPr lang="ru-RU" sz="2000" b="1" dirty="0" err="1">
                <a:solidFill>
                  <a:srgbClr val="FFD800"/>
                </a:solidFill>
                <a:latin typeface="Roboto Condensed Light" panose="02000000000000000000" pitchFamily="2" charset="0"/>
                <a:ea typeface="Roboto Condensed Light" panose="02000000000000000000" pitchFamily="2" charset="0"/>
              </a:rPr>
              <a:t>оренди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землі</a:t>
            </a:r>
            <a:r>
              <a:rPr lang="ru-RU" sz="2000" b="1" dirty="0">
                <a:solidFill>
                  <a:srgbClr val="FFD800"/>
                </a:solidFill>
                <a:latin typeface="Roboto Condensed Light" panose="02000000000000000000" pitchFamily="2" charset="0"/>
                <a:ea typeface="Roboto Condensed Light" panose="02000000000000000000" pitchFamily="2" charset="0"/>
              </a:rPr>
              <a:t> разом з </a:t>
            </a:r>
            <a:r>
              <a:rPr lang="ru-RU" sz="2000" b="1" dirty="0" err="1">
                <a:solidFill>
                  <a:srgbClr val="FFD800"/>
                </a:solidFill>
                <a:latin typeface="Roboto Condensed Light" panose="02000000000000000000" pitchFamily="2" charset="0"/>
                <a:ea typeface="Roboto Condensed Light" panose="02000000000000000000" pitchFamily="2" charset="0"/>
              </a:rPr>
              <a:t>проєктом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додаткової</a:t>
            </a:r>
            <a:r>
              <a:rPr lang="ru-RU" sz="2000" b="1" dirty="0">
                <a:solidFill>
                  <a:srgbClr val="FFD800"/>
                </a:solidFill>
                <a:latin typeface="Roboto Condensed Light" panose="02000000000000000000" pitchFamily="2" charset="0"/>
                <a:ea typeface="Roboto Condensed Light" panose="02000000000000000000" pitchFamily="2" charset="0"/>
              </a:rPr>
              <a:t> угоди</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Таке</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i="1" dirty="0">
                <a:solidFill>
                  <a:schemeClr val="bg1"/>
                </a:solidFill>
                <a:latin typeface="Roboto Condensed Light" panose="02000000000000000000" pitchFamily="2" charset="0"/>
                <a:ea typeface="Roboto Condensed Light" panose="02000000000000000000" pitchFamily="2" charset="0"/>
              </a:rPr>
              <a:t>не є «автоматичною» </a:t>
            </a:r>
            <a:r>
              <a:rPr lang="ru-RU" sz="2000" i="1" dirty="0" err="1">
                <a:solidFill>
                  <a:schemeClr val="bg1"/>
                </a:solidFill>
                <a:latin typeface="Roboto Condensed Light" panose="02000000000000000000" pitchFamily="2" charset="0"/>
                <a:ea typeface="Roboto Condensed Light" panose="02000000000000000000" pitchFamily="2" charset="0"/>
              </a:rPr>
              <a:t>пролонгацією</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орендних</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відносин</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й </a:t>
            </a:r>
            <a:r>
              <a:rPr lang="ru-RU" sz="2000" b="1" dirty="0" err="1">
                <a:solidFill>
                  <a:srgbClr val="FFD800"/>
                </a:solidFill>
                <a:latin typeface="Roboto Condensed Light" panose="02000000000000000000" pitchFamily="2" charset="0"/>
                <a:ea typeface="Roboto Condensed Light" panose="02000000000000000000" pitchFamily="2" charset="0"/>
              </a:rPr>
              <a:t>обов’язково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оформлюється</a:t>
            </a:r>
            <a:r>
              <a:rPr lang="ru-RU" sz="2000" b="1" dirty="0">
                <a:solidFill>
                  <a:srgbClr val="FFD800"/>
                </a:solidFill>
                <a:latin typeface="Roboto Condensed Light" panose="02000000000000000000" pitchFamily="2" charset="0"/>
                <a:ea typeface="Roboto Condensed Light" panose="02000000000000000000" pitchFamily="2" charset="0"/>
              </a:rPr>
              <a:t> шляхом </a:t>
            </a:r>
            <a:r>
              <a:rPr lang="ru-RU" sz="2000" b="1" dirty="0" err="1">
                <a:solidFill>
                  <a:srgbClr val="FFD800"/>
                </a:solidFill>
                <a:latin typeface="Roboto Condensed Light" panose="02000000000000000000" pitchFamily="2" charset="0"/>
                <a:ea typeface="Roboto Condensed Light" panose="02000000000000000000" pitchFamily="2" charset="0"/>
              </a:rPr>
              <a:t>підписання</a:t>
            </a:r>
            <a:r>
              <a:rPr lang="ru-RU" sz="2000" b="1" dirty="0">
                <a:solidFill>
                  <a:srgbClr val="FFD800"/>
                </a:solidFill>
                <a:latin typeface="Roboto Condensed Light" panose="02000000000000000000" pitchFamily="2" charset="0"/>
                <a:ea typeface="Roboto Condensed Light" panose="02000000000000000000" pitchFamily="2" charset="0"/>
              </a:rPr>
              <a:t> сторонами </a:t>
            </a:r>
            <a:r>
              <a:rPr lang="ru-RU" sz="2000" b="1" dirty="0" err="1">
                <a:solidFill>
                  <a:srgbClr val="FFD800"/>
                </a:solidFill>
                <a:latin typeface="Roboto Condensed Light" panose="02000000000000000000" pitchFamily="2" charset="0"/>
                <a:ea typeface="Roboto Condensed Light" panose="02000000000000000000" pitchFamily="2" charset="0"/>
              </a:rPr>
              <a:t>додаткової</a:t>
            </a:r>
            <a:r>
              <a:rPr lang="ru-RU" sz="2000" b="1" dirty="0">
                <a:solidFill>
                  <a:srgbClr val="FFD800"/>
                </a:solidFill>
                <a:latin typeface="Roboto Condensed Light" panose="02000000000000000000" pitchFamily="2" charset="0"/>
                <a:ea typeface="Roboto Condensed Light" panose="02000000000000000000" pitchFamily="2" charset="0"/>
              </a:rPr>
              <a:t> угоди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i="1" dirty="0">
                <a:solidFill>
                  <a:schemeClr val="bg1"/>
                </a:solidFill>
                <a:latin typeface="Roboto Condensed Light" panose="02000000000000000000" pitchFamily="2" charset="0"/>
                <a:ea typeface="Roboto Condensed Light" panose="02000000000000000000" pitchFamily="2" charset="0"/>
              </a:rPr>
              <a:t>а в </a:t>
            </a:r>
            <a:r>
              <a:rPr lang="ru-RU" sz="2000" i="1" dirty="0" err="1">
                <a:solidFill>
                  <a:schemeClr val="bg1"/>
                </a:solidFill>
                <a:latin typeface="Roboto Condensed Light" panose="02000000000000000000" pitchFamily="2" charset="0"/>
                <a:ea typeface="Roboto Condensed Light" panose="02000000000000000000" pitchFamily="2" charset="0"/>
              </a:rPr>
              <a:t>разі</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якщо</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орендодавець</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цього</a:t>
            </a:r>
            <a:r>
              <a:rPr lang="ru-RU" sz="2000" i="1" dirty="0">
                <a:solidFill>
                  <a:schemeClr val="bg1"/>
                </a:solidFill>
                <a:latin typeface="Roboto Condensed Light" panose="02000000000000000000" pitchFamily="2" charset="0"/>
                <a:ea typeface="Roboto Condensed Light" panose="02000000000000000000" pitchFamily="2" charset="0"/>
              </a:rPr>
              <a:t> не </a:t>
            </a:r>
            <a:r>
              <a:rPr lang="ru-RU" sz="2000" i="1" dirty="0" err="1">
                <a:solidFill>
                  <a:schemeClr val="bg1"/>
                </a:solidFill>
                <a:latin typeface="Roboto Condensed Light" panose="02000000000000000000" pitchFamily="2" charset="0"/>
                <a:ea typeface="Roboto Condensed Light" panose="02000000000000000000" pitchFamily="2" charset="0"/>
              </a:rPr>
              <a:t>робить</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a:solidFill>
                  <a:srgbClr val="FFD800"/>
                </a:solidFill>
                <a:latin typeface="Roboto Condensed Light" panose="02000000000000000000" pitchFamily="2" charset="0"/>
                <a:ea typeface="Roboto Condensed Light" panose="02000000000000000000" pitchFamily="2" charset="0"/>
              </a:rPr>
              <a:t>у судовому порядку за </a:t>
            </a:r>
            <a:r>
              <a:rPr lang="ru-RU" sz="2000" b="1" dirty="0" err="1">
                <a:solidFill>
                  <a:srgbClr val="FFD800"/>
                </a:solidFill>
                <a:latin typeface="Roboto Condensed Light" panose="02000000000000000000" pitchFamily="2" charset="0"/>
                <a:ea typeface="Roboto Condensed Light" panose="02000000000000000000" pitchFamily="2" charset="0"/>
              </a:rPr>
              <a:t>вимогою</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визнання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укладеною</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додаткової</a:t>
            </a:r>
            <a:r>
              <a:rPr lang="ru-RU" sz="2000" b="1" dirty="0">
                <a:solidFill>
                  <a:srgbClr val="FFD800"/>
                </a:solidFill>
                <a:latin typeface="Roboto Condensed Light" panose="02000000000000000000" pitchFamily="2" charset="0"/>
                <a:ea typeface="Roboto Condensed Light" panose="02000000000000000000" pitchFamily="2" charset="0"/>
              </a:rPr>
              <a:t> угоди та з </a:t>
            </a:r>
            <a:r>
              <a:rPr lang="ru-RU" sz="2000" b="1" dirty="0" err="1">
                <a:solidFill>
                  <a:srgbClr val="FFD800"/>
                </a:solidFill>
                <a:latin typeface="Roboto Condensed Light" panose="02000000000000000000" pitchFamily="2" charset="0"/>
                <a:ea typeface="Roboto Condensed Light" panose="02000000000000000000" pitchFamily="2" charset="0"/>
              </a:rPr>
              <a:t>фіксацією</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її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повного</a:t>
            </a:r>
            <a:r>
              <a:rPr lang="ru-RU" sz="2000" b="1" dirty="0">
                <a:solidFill>
                  <a:srgbClr val="FFD800"/>
                </a:solidFill>
                <a:latin typeface="Roboto Condensed Light" panose="02000000000000000000" pitchFamily="2" charset="0"/>
                <a:ea typeface="Roboto Condensed Light" panose="02000000000000000000" pitchFamily="2" charset="0"/>
              </a:rPr>
              <a:t> тексту в </a:t>
            </a:r>
            <a:r>
              <a:rPr lang="ru-RU" sz="2000" b="1" dirty="0" err="1">
                <a:solidFill>
                  <a:srgbClr val="FFD800"/>
                </a:solidFill>
                <a:latin typeface="Roboto Condensed Light" panose="02000000000000000000" pitchFamily="2" charset="0"/>
                <a:ea typeface="Roboto Condensed Light" panose="02000000000000000000" pitchFamily="2" charset="0"/>
              </a:rPr>
              <a:t>резолютивній</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частині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рішення</a:t>
            </a:r>
            <a:r>
              <a:rPr lang="ru-RU" sz="2000" b="1" dirty="0">
                <a:solidFill>
                  <a:srgbClr val="FFD800"/>
                </a:solidFill>
                <a:latin typeface="Roboto Condensed Light" panose="02000000000000000000" pitchFamily="2" charset="0"/>
                <a:ea typeface="Roboto Condensed Light" panose="02000000000000000000" pitchFamily="2" charset="0"/>
              </a:rPr>
              <a:t> суду. </a:t>
            </a:r>
            <a:endParaRPr lang="ru-RU" sz="2000" b="1" dirty="0" smtClean="0">
              <a:solidFill>
                <a:srgbClr val="FFD800"/>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У </a:t>
            </a:r>
            <a:r>
              <a:rPr lang="ru-RU" sz="2000" dirty="0" err="1">
                <a:solidFill>
                  <a:schemeClr val="bg1"/>
                </a:solidFill>
                <a:latin typeface="Roboto Condensed Light" panose="02000000000000000000" pitchFamily="2" charset="0"/>
                <a:ea typeface="Roboto Condensed Light" panose="02000000000000000000" pitchFamily="2" charset="0"/>
              </a:rPr>
              <a:t>разі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наявності</a:t>
            </a:r>
            <a:r>
              <a:rPr lang="ru-RU" sz="2000" dirty="0">
                <a:solidFill>
                  <a:schemeClr val="bg1"/>
                </a:solidFill>
                <a:latin typeface="Roboto Condensed Light" panose="02000000000000000000" pitchFamily="2" charset="0"/>
                <a:ea typeface="Roboto Condensed Light" panose="02000000000000000000" pitchFamily="2" charset="0"/>
              </a:rPr>
              <a:t> в особи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саме</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об’єкт</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нерухомості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відсутність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підстав</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за </a:t>
            </a:r>
            <a:r>
              <a:rPr lang="ru-RU" sz="2000" dirty="0" err="1">
                <a:solidFill>
                  <a:schemeClr val="bg1"/>
                </a:solidFill>
                <a:latin typeface="Roboto Condensed Light" panose="02000000000000000000" pitchFamily="2" charset="0"/>
                <a:ea typeface="Roboto Condensed Light" panose="02000000000000000000" pitchFamily="2" charset="0"/>
              </a:rPr>
              <a:t>частиною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шостою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33 Закону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може</a:t>
            </a:r>
            <a:r>
              <a:rPr lang="ru-RU" sz="2000" dirty="0">
                <a:solidFill>
                  <a:schemeClr val="bg1"/>
                </a:solidFill>
                <a:latin typeface="Roboto Condensed Light" panose="02000000000000000000" pitchFamily="2" charset="0"/>
                <a:ea typeface="Roboto Condensed Light" panose="02000000000000000000" pitchFamily="2" charset="0"/>
              </a:rPr>
              <a:t> бути </a:t>
            </a:r>
            <a:r>
              <a:rPr lang="ru-RU" sz="2000" dirty="0" err="1">
                <a:solidFill>
                  <a:schemeClr val="bg1"/>
                </a:solidFill>
                <a:latin typeface="Roboto Condensed Light" panose="02000000000000000000" pitchFamily="2" charset="0"/>
                <a:ea typeface="Roboto Condensed Light" panose="02000000000000000000" pitchFamily="2" charset="0"/>
              </a:rPr>
              <a:t>перешкодою</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реалізації</a:t>
            </a:r>
            <a:r>
              <a:rPr lang="ru-RU" sz="2000" dirty="0">
                <a:solidFill>
                  <a:schemeClr val="bg1"/>
                </a:solidFill>
                <a:latin typeface="Roboto Condensed Light" panose="02000000000000000000" pitchFamily="2" charset="0"/>
                <a:ea typeface="Roboto Condensed Light" panose="02000000000000000000" pitchFamily="2" charset="0"/>
              </a:rPr>
              <a:t> такою </a:t>
            </a:r>
            <a:r>
              <a:rPr lang="ru-RU" sz="2000" dirty="0" smtClean="0">
                <a:solidFill>
                  <a:schemeClr val="bg1"/>
                </a:solidFill>
                <a:latin typeface="Roboto Condensed Light" panose="02000000000000000000" pitchFamily="2" charset="0"/>
                <a:ea typeface="Roboto Condensed Light" panose="02000000000000000000" pitchFamily="2" charset="0"/>
              </a:rPr>
              <a:t>особою </a:t>
            </a:r>
            <a:r>
              <a:rPr lang="uk-UA" sz="2000" dirty="0">
                <a:solidFill>
                  <a:schemeClr val="bg1"/>
                </a:solidFill>
                <a:latin typeface="Roboto Condensed Light" panose="02000000000000000000" pitchFamily="2" charset="0"/>
                <a:ea typeface="Roboto Condensed Light" panose="02000000000000000000" pitchFamily="2" charset="0"/>
              </a:rPr>
              <a:t>права користування земельною ділянкою, необхідною для обслуговування її об’єкта, а також для оформлення відповідних договірних відносин щодо цієї ділянки</a:t>
            </a:r>
            <a:r>
              <a:rPr lang="uk-UA" sz="2000" dirty="0" smtClean="0">
                <a:solidFill>
                  <a:schemeClr val="bg1"/>
                </a:solidFill>
                <a:latin typeface="Roboto Condensed Light" panose="02000000000000000000" pitchFamily="2" charset="0"/>
                <a:ea typeface="Roboto Condensed Light" panose="02000000000000000000" pitchFamily="2" charset="0"/>
              </a:rPr>
              <a:t>.</a:t>
            </a:r>
          </a:p>
          <a:p>
            <a:endParaRPr lang="uk-UA" dirty="0" smtClean="0">
              <a:solidFill>
                <a:schemeClr val="bg1"/>
              </a:solidFill>
              <a:latin typeface="Roboto Condensed Light" panose="02000000000000000000" pitchFamily="2" charset="0"/>
              <a:ea typeface="Roboto Condensed Light" panose="02000000000000000000" pitchFamily="2" charset="0"/>
            </a:endParaRPr>
          </a:p>
          <a:p>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31 </a:t>
            </a:r>
            <a:r>
              <a:rPr lang="ru-RU" i="1" dirty="0" err="1">
                <a:solidFill>
                  <a:srgbClr val="38B6AB"/>
                </a:solidFill>
                <a:latin typeface="Roboto Condensed Light" panose="02000000000000000000" pitchFamily="2" charset="0"/>
                <a:ea typeface="Roboto Condensed Light" panose="02000000000000000000" pitchFamily="2" charset="0"/>
              </a:rPr>
              <a:t>серпня</a:t>
            </a:r>
            <a:r>
              <a:rPr lang="ru-RU" i="1" dirty="0">
                <a:solidFill>
                  <a:srgbClr val="38B6AB"/>
                </a:solidFill>
                <a:latin typeface="Roboto Condensed Light" panose="02000000000000000000" pitchFamily="2" charset="0"/>
                <a:ea typeface="Roboto Condensed Light" panose="02000000000000000000" pitchFamily="2" charset="0"/>
              </a:rPr>
              <a:t> 2021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903/1030/19</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9" name="TextBox 8"/>
          <p:cNvSpPr txBox="1"/>
          <p:nvPr/>
        </p:nvSpPr>
        <p:spPr>
          <a:xfrm>
            <a:off x="522586" y="74947"/>
            <a:ext cx="11193502"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Поновлення договору оренди земельної ділянки</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907494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487330" y="1658163"/>
            <a:ext cx="11288282" cy="3493264"/>
          </a:xfrm>
          <a:prstGeom prst="rect">
            <a:avLst/>
          </a:prstGeom>
          <a:noFill/>
        </p:spPr>
        <p:txBody>
          <a:bodyPr wrap="square" rtlCol="0">
            <a:spAutoFit/>
          </a:bodyPr>
          <a:lstStyle/>
          <a:p>
            <a:pPr algn="just">
              <a:spcBef>
                <a:spcPts val="600"/>
              </a:spcBef>
            </a:pPr>
            <a:r>
              <a:rPr lang="ru-RU" sz="2000" dirty="0">
                <a:solidFill>
                  <a:schemeClr val="bg1"/>
                </a:solidFill>
                <a:latin typeface="Roboto Condensed Light" panose="02000000000000000000" pitchFamily="2" charset="0"/>
                <a:ea typeface="Roboto Condensed Light" panose="02000000000000000000" pitchFamily="2" charset="0"/>
              </a:rPr>
              <a:t>У </a:t>
            </a:r>
            <a:r>
              <a:rPr lang="ru-RU" sz="2000" dirty="0" err="1">
                <a:solidFill>
                  <a:schemeClr val="bg1"/>
                </a:solidFill>
                <a:latin typeface="Roboto Condensed Light" panose="02000000000000000000" pitchFamily="2" charset="0"/>
                <a:ea typeface="Roboto Condensed Light" panose="02000000000000000000" pitchFamily="2" charset="0"/>
              </a:rPr>
              <a:t>разі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укладення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орендодавцем</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новим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орендарем</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реєстрації</a:t>
            </a:r>
            <a:r>
              <a:rPr lang="ru-RU" sz="2000" dirty="0">
                <a:solidFill>
                  <a:schemeClr val="bg1"/>
                </a:solidFill>
                <a:latin typeface="Roboto Condensed Light" panose="02000000000000000000" pitchFamily="2" charset="0"/>
                <a:ea typeface="Roboto Condensed Light" panose="02000000000000000000" pitchFamily="2" charset="0"/>
              </a:rPr>
              <a:t> за ним права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i="1" dirty="0">
                <a:solidFill>
                  <a:schemeClr val="bg1"/>
                </a:solidFill>
                <a:latin typeface="Roboto Condensed Light" panose="02000000000000000000" pitchFamily="2" charset="0"/>
                <a:ea typeface="Roboto Condensed Light" panose="02000000000000000000" pitchFamily="2" charset="0"/>
              </a:rPr>
              <a:t>до </a:t>
            </a:r>
            <a:r>
              <a:rPr lang="ru-RU" sz="2000" b="1" i="1" dirty="0" err="1">
                <a:solidFill>
                  <a:schemeClr val="bg1"/>
                </a:solidFill>
                <a:latin typeface="Roboto Condensed Light" panose="02000000000000000000" pitchFamily="2" charset="0"/>
                <a:ea typeface="Roboto Condensed Light" panose="02000000000000000000" pitchFamily="2" charset="0"/>
              </a:rPr>
              <a:t>закінчення</a:t>
            </a:r>
            <a:r>
              <a:rPr lang="ru-RU" sz="2000" b="1" i="1" dirty="0">
                <a:solidFill>
                  <a:schemeClr val="bg1"/>
                </a:solidFill>
                <a:latin typeface="Roboto Condensed Light" panose="02000000000000000000" pitchFamily="2" charset="0"/>
                <a:ea typeface="Roboto Condensed Light" panose="02000000000000000000" pitchFamily="2" charset="0"/>
              </a:rPr>
              <a:t> строку </a:t>
            </a:r>
            <a:r>
              <a:rPr lang="ru-RU" sz="2000" b="1" i="1" dirty="0" err="1">
                <a:solidFill>
                  <a:schemeClr val="bg1"/>
                </a:solidFill>
                <a:latin typeface="Roboto Condensed Light" panose="02000000000000000000" pitchFamily="2" charset="0"/>
                <a:ea typeface="Roboto Condensed Light" panose="02000000000000000000" pitchFamily="2" charset="0"/>
              </a:rPr>
              <a:t>дії</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первинного</a:t>
            </a:r>
            <a:r>
              <a:rPr lang="ru-RU" sz="2000" b="1" i="1" dirty="0">
                <a:solidFill>
                  <a:schemeClr val="bg1"/>
                </a:solidFill>
                <a:latin typeface="Roboto Condensed Light" panose="02000000000000000000" pitchFamily="2" charset="0"/>
                <a:ea typeface="Roboto Condensed Light" panose="02000000000000000000" pitchFamily="2" charset="0"/>
              </a:rPr>
              <a:t> договору </a:t>
            </a:r>
            <a:r>
              <a:rPr lang="ru-RU" sz="2000" b="1" i="1" dirty="0" err="1">
                <a:solidFill>
                  <a:schemeClr val="bg1"/>
                </a:solidFill>
                <a:latin typeface="Roboto Condensed Light" panose="02000000000000000000" pitchFamily="2" charset="0"/>
                <a:ea typeface="Roboto Condensed Light" panose="02000000000000000000" pitchFamily="2" charset="0"/>
              </a:rPr>
              <a:t>оренди</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та </a:t>
            </a:r>
            <a:r>
              <a:rPr lang="ru-RU" sz="2000" b="1" i="1" dirty="0">
                <a:solidFill>
                  <a:schemeClr val="bg1"/>
                </a:solidFill>
                <a:latin typeface="Roboto Condensed Light" panose="02000000000000000000" pitchFamily="2" charset="0"/>
                <a:ea typeface="Roboto Condensed Light" panose="02000000000000000000" pitchFamily="2" charset="0"/>
              </a:rPr>
              <a:t>до </a:t>
            </a:r>
            <a:r>
              <a:rPr lang="ru-RU" sz="2000" b="1" i="1" dirty="0" err="1">
                <a:solidFill>
                  <a:schemeClr val="bg1"/>
                </a:solidFill>
                <a:latin typeface="Roboto Condensed Light" panose="02000000000000000000" pitchFamily="2" charset="0"/>
                <a:ea typeface="Roboto Condensed Light" panose="02000000000000000000" pitchFamily="2" charset="0"/>
              </a:rPr>
              <a:t>вичерпання</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встановленого</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первинним</a:t>
            </a:r>
            <a:r>
              <a:rPr lang="ru-RU" sz="2000" b="1" i="1" dirty="0">
                <a:solidFill>
                  <a:schemeClr val="bg1"/>
                </a:solidFill>
                <a:latin typeface="Roboto Condensed Light" panose="02000000000000000000" pitchFamily="2" charset="0"/>
                <a:ea typeface="Roboto Condensed Light" panose="02000000000000000000" pitchFamily="2" charset="0"/>
              </a:rPr>
              <a:t> договором </a:t>
            </a:r>
            <a:r>
              <a:rPr lang="ru-RU" sz="2000" b="1" i="1" dirty="0" err="1">
                <a:solidFill>
                  <a:schemeClr val="bg1"/>
                </a:solidFill>
                <a:latin typeface="Roboto Condensed Light" panose="02000000000000000000" pitchFamily="2" charset="0"/>
                <a:ea typeface="Roboto Condensed Light" panose="02000000000000000000" pitchFamily="2" charset="0"/>
              </a:rPr>
              <a:t>оренди</a:t>
            </a:r>
            <a:r>
              <a:rPr lang="ru-RU" sz="2000" b="1" i="1" dirty="0">
                <a:solidFill>
                  <a:schemeClr val="bg1"/>
                </a:solidFill>
                <a:latin typeface="Roboto Condensed Light" panose="02000000000000000000" pitchFamily="2" charset="0"/>
                <a:ea typeface="Roboto Condensed Light" panose="02000000000000000000" pitchFamily="2" charset="0"/>
              </a:rPr>
              <a:t> строку </a:t>
            </a:r>
            <a:r>
              <a:rPr lang="ru-RU" sz="2000" dirty="0">
                <a:solidFill>
                  <a:schemeClr val="bg1"/>
                </a:solidFill>
                <a:latin typeface="Roboto Condensed Light" panose="02000000000000000000" pitchFamily="2" charset="0"/>
                <a:ea typeface="Roboto Condensed Light" panose="02000000000000000000" pitchFamily="2" charset="0"/>
              </a:rPr>
              <a:t>для </a:t>
            </a:r>
            <a:r>
              <a:rPr lang="ru-RU" sz="2000" dirty="0" err="1">
                <a:solidFill>
                  <a:schemeClr val="bg1"/>
                </a:solidFill>
                <a:latin typeface="Roboto Condensed Light" panose="02000000000000000000" pitchFamily="2" charset="0"/>
                <a:ea typeface="Roboto Condensed Light" panose="02000000000000000000" pitchFamily="2" charset="0"/>
              </a:rPr>
              <a:t>повідомлення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первинним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орендарем</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своє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бажання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скористатися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переважним</a:t>
            </a:r>
            <a:r>
              <a:rPr lang="ru-RU" sz="2000" dirty="0">
                <a:solidFill>
                  <a:schemeClr val="bg1"/>
                </a:solidFill>
                <a:latin typeface="Roboto Condensed Light" panose="02000000000000000000" pitchFamily="2" charset="0"/>
                <a:ea typeface="Roboto Condensed Light" panose="02000000000000000000" pitchFamily="2" charset="0"/>
              </a:rPr>
              <a:t> правом </a:t>
            </a:r>
            <a:r>
              <a:rPr lang="ru-RU" sz="2000" dirty="0" err="1">
                <a:solidFill>
                  <a:schemeClr val="bg1"/>
                </a:solidFill>
                <a:latin typeface="Roboto Condensed Light" panose="02000000000000000000" pitchFamily="2" charset="0"/>
                <a:ea typeface="Roboto Condensed Light" panose="02000000000000000000" pitchFamily="2" charset="0"/>
              </a:rPr>
              <a:t>щодо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укладення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цього</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новий</a:t>
            </a:r>
            <a:r>
              <a:rPr lang="ru-RU" sz="2000" dirty="0">
                <a:solidFill>
                  <a:schemeClr val="bg1"/>
                </a:solidFill>
                <a:latin typeface="Roboto Condensed Light" panose="02000000000000000000" pitchFamily="2" charset="0"/>
                <a:ea typeface="Roboto Condensed Light" panose="02000000000000000000" pitchFamily="2" charset="0"/>
              </a:rPr>
              <a:t> строк, </a:t>
            </a:r>
            <a:r>
              <a:rPr lang="ru-RU" sz="2000" dirty="0" err="1">
                <a:solidFill>
                  <a:schemeClr val="bg1"/>
                </a:solidFill>
                <a:latin typeface="Roboto Condensed Light" panose="02000000000000000000" pitchFamily="2" charset="0"/>
                <a:ea typeface="Roboto Condensed Light" panose="02000000000000000000" pitchFamily="2" charset="0"/>
              </a:rPr>
              <a:t>переведення</a:t>
            </a:r>
            <a:r>
              <a:rPr lang="ru-RU" sz="2000" dirty="0">
                <a:solidFill>
                  <a:schemeClr val="bg1"/>
                </a:solidFill>
                <a:latin typeface="Roboto Condensed Light" panose="02000000000000000000" pitchFamily="2" charset="0"/>
                <a:ea typeface="Roboto Condensed Light" panose="02000000000000000000" pitchFamily="2" charset="0"/>
              </a:rPr>
              <a:t> прав та </a:t>
            </a:r>
            <a:r>
              <a:rPr lang="ru-RU" sz="2000" dirty="0" err="1">
                <a:solidFill>
                  <a:schemeClr val="bg1"/>
                </a:solidFill>
                <a:latin typeface="Roboto Condensed Light" panose="02000000000000000000" pitchFamily="2" charset="0"/>
                <a:ea typeface="Roboto Condensed Light" panose="02000000000000000000" pitchFamily="2" charset="0"/>
              </a:rPr>
              <a:t>обов’язків</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орендаря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або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визнання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недійсним</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укладеного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орендодавцем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із</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новим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орендарем</a:t>
            </a:r>
            <a:r>
              <a:rPr lang="ru-RU" sz="2000" dirty="0">
                <a:solidFill>
                  <a:schemeClr val="bg1"/>
                </a:solidFill>
                <a:latin typeface="Roboto Condensed Light" panose="02000000000000000000" pitchFamily="2" charset="0"/>
                <a:ea typeface="Roboto Condensed Light" panose="02000000000000000000" pitchFamily="2" charset="0"/>
              </a:rPr>
              <a:t>, не є </a:t>
            </a:r>
            <a:r>
              <a:rPr lang="ru-RU" sz="2000" dirty="0" err="1">
                <a:solidFill>
                  <a:schemeClr val="bg1"/>
                </a:solidFill>
                <a:latin typeface="Roboto Condensed Light" panose="02000000000000000000" pitchFamily="2" charset="0"/>
                <a:ea typeface="Roboto Condensed Light" panose="02000000000000000000" pitchFamily="2" charset="0"/>
              </a:rPr>
              <a:t>ефективними</a:t>
            </a:r>
            <a:r>
              <a:rPr lang="ru-RU" sz="2000" dirty="0">
                <a:solidFill>
                  <a:schemeClr val="bg1"/>
                </a:solidFill>
                <a:latin typeface="Roboto Condensed Light" panose="02000000000000000000" pitchFamily="2" charset="0"/>
                <a:ea typeface="Roboto Condensed Light" panose="02000000000000000000" pitchFamily="2" charset="0"/>
              </a:rPr>
              <a:t> способами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переважного</a:t>
            </a:r>
            <a:r>
              <a:rPr lang="ru-RU" sz="2000" dirty="0">
                <a:solidFill>
                  <a:schemeClr val="bg1"/>
                </a:solidFill>
                <a:latin typeface="Roboto Condensed Light" panose="02000000000000000000" pitchFamily="2" charset="0"/>
                <a:ea typeface="Roboto Condensed Light" panose="02000000000000000000" pitchFamily="2" charset="0"/>
              </a:rPr>
              <a:t> права </a:t>
            </a:r>
            <a:r>
              <a:rPr lang="ru-RU" sz="2000" dirty="0" err="1">
                <a:solidFill>
                  <a:schemeClr val="bg1"/>
                </a:solidFill>
                <a:latin typeface="Roboto Condensed Light" panose="02000000000000000000" pitchFamily="2" charset="0"/>
                <a:ea typeface="Roboto Condensed Light" panose="02000000000000000000" pitchFamily="2" charset="0"/>
              </a:rPr>
              <a:t>первинного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орендаря</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Належним</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способом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b="1" dirty="0" err="1">
                <a:solidFill>
                  <a:srgbClr val="FFD800"/>
                </a:solidFill>
                <a:latin typeface="Roboto Condensed Light" panose="02000000000000000000" pitchFamily="2" charset="0"/>
                <a:ea typeface="Roboto Condensed Light" panose="02000000000000000000" pitchFamily="2" charset="0"/>
              </a:rPr>
              <a:t>вимога</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визнання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укладеною</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додаткової</a:t>
            </a:r>
            <a:r>
              <a:rPr lang="ru-RU" sz="2000" b="1" dirty="0">
                <a:solidFill>
                  <a:srgbClr val="FFD800"/>
                </a:solidFill>
                <a:latin typeface="Roboto Condensed Light" panose="02000000000000000000" pitchFamily="2" charset="0"/>
                <a:ea typeface="Roboto Condensed Light" panose="02000000000000000000" pitchFamily="2" charset="0"/>
              </a:rPr>
              <a:t> угоди до договору </a:t>
            </a:r>
            <a:r>
              <a:rPr lang="ru-RU" sz="2000" b="1" dirty="0" err="1">
                <a:solidFill>
                  <a:srgbClr val="FFD800"/>
                </a:solidFill>
                <a:latin typeface="Roboto Condensed Light" panose="02000000000000000000" pitchFamily="2" charset="0"/>
                <a:ea typeface="Roboto Condensed Light" panose="02000000000000000000" pitchFamily="2" charset="0"/>
              </a:rPr>
              <a:t>оренди</a:t>
            </a:r>
            <a:r>
              <a:rPr lang="ru-RU" sz="2000" b="1" dirty="0">
                <a:solidFill>
                  <a:srgbClr val="FFD800"/>
                </a:solidFill>
                <a:latin typeface="Roboto Condensed Light" panose="02000000000000000000" pitchFamily="2" charset="0"/>
                <a:ea typeface="Roboto Condensed Light" panose="02000000000000000000" pitchFamily="2" charset="0"/>
              </a:rPr>
              <a:t> та про </a:t>
            </a:r>
            <a:r>
              <a:rPr lang="ru-RU" sz="2000" b="1" dirty="0" err="1">
                <a:solidFill>
                  <a:srgbClr val="FFD800"/>
                </a:solidFill>
                <a:latin typeface="Roboto Condensed Light" panose="02000000000000000000" pitchFamily="2" charset="0"/>
                <a:ea typeface="Roboto Condensed Light" panose="02000000000000000000" pitchFamily="2" charset="0"/>
              </a:rPr>
              <a:t>визнання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відсутнім</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оренди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наступного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орендаря</a:t>
            </a:r>
            <a:r>
              <a:rPr lang="ru-RU" sz="2000" dirty="0">
                <a:solidFill>
                  <a:schemeClr val="bg1"/>
                </a:solidFill>
                <a:latin typeface="Roboto Condensed Light" panose="02000000000000000000" pitchFamily="2" charset="0"/>
                <a:ea typeface="Roboto Condensed Light" panose="02000000000000000000" pitchFamily="2" charset="0"/>
              </a:rPr>
              <a:t>.</a:t>
            </a:r>
            <a:endParaRPr lang="uk-UA" sz="2000" dirty="0">
              <a:solidFill>
                <a:schemeClr val="bg1"/>
              </a:solidFill>
              <a:latin typeface="Roboto Condensed Light" panose="02000000000000000000" pitchFamily="2" charset="0"/>
              <a:ea typeface="Roboto Condensed Light" panose="02000000000000000000" pitchFamily="2" charset="0"/>
            </a:endParaRP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25 </a:t>
            </a:r>
            <a:r>
              <a:rPr lang="ru-RU" i="1" dirty="0" err="1">
                <a:solidFill>
                  <a:srgbClr val="38B6AB"/>
                </a:solidFill>
                <a:latin typeface="Roboto Condensed Light" panose="02000000000000000000" pitchFamily="2" charset="0"/>
                <a:ea typeface="Roboto Condensed Light" panose="02000000000000000000" pitchFamily="2" charset="0"/>
              </a:rPr>
              <a:t>січня</a:t>
            </a:r>
            <a:r>
              <a:rPr lang="ru-RU" i="1" dirty="0">
                <a:solidFill>
                  <a:srgbClr val="38B6AB"/>
                </a:solidFill>
                <a:latin typeface="Roboto Condensed Light" panose="02000000000000000000" pitchFamily="2" charset="0"/>
                <a:ea typeface="Roboto Condensed Light" panose="02000000000000000000" pitchFamily="2" charset="0"/>
              </a:rPr>
              <a:t>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143/591/20</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9" name="TextBox 8"/>
          <p:cNvSpPr txBox="1"/>
          <p:nvPr/>
        </p:nvSpPr>
        <p:spPr>
          <a:xfrm>
            <a:off x="487330" y="283160"/>
            <a:ext cx="11114724" cy="830997"/>
          </a:xfrm>
          <a:prstGeom prst="rect">
            <a:avLst/>
          </a:prstGeom>
          <a:noFill/>
        </p:spPr>
        <p:txBody>
          <a:bodyPr wrap="square" rtlCol="0">
            <a:spAutoFit/>
          </a:bodyPr>
          <a:lstStyle/>
          <a:p>
            <a:pPr algn="just"/>
            <a:r>
              <a:rPr lang="ru-RU" sz="2400" b="1" dirty="0" err="1" smtClean="0">
                <a:solidFill>
                  <a:schemeClr val="bg1"/>
                </a:solidFill>
                <a:latin typeface="Roboto Condensed Light" panose="02000000000000000000" pitchFamily="2" charset="0"/>
                <a:ea typeface="Roboto Condensed Light" panose="02000000000000000000" pitchFamily="2" charset="0"/>
              </a:rPr>
              <a:t>Укладення</a:t>
            </a:r>
            <a:r>
              <a:rPr lang="ru-RU"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орендодавцем</a:t>
            </a:r>
            <a:r>
              <a:rPr lang="ru-RU" sz="2400" b="1" dirty="0">
                <a:solidFill>
                  <a:schemeClr val="bg1"/>
                </a:solidFill>
                <a:latin typeface="Roboto Condensed Light" panose="02000000000000000000" pitchFamily="2" charset="0"/>
                <a:ea typeface="Roboto Condensed Light" panose="02000000000000000000" pitchFamily="2" charset="0"/>
              </a:rPr>
              <a:t> договору </a:t>
            </a:r>
            <a:r>
              <a:rPr lang="ru-RU" sz="2400" b="1" dirty="0" err="1">
                <a:solidFill>
                  <a:schemeClr val="bg1"/>
                </a:solidFill>
                <a:latin typeface="Roboto Condensed Light" panose="02000000000000000000" pitchFamily="2" charset="0"/>
                <a:ea typeface="Roboto Condensed Light" panose="02000000000000000000" pitchFamily="2" charset="0"/>
              </a:rPr>
              <a:t>оренди</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земельної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ділянки</a:t>
            </a:r>
            <a:r>
              <a:rPr lang="ru-RU" sz="2400" b="1" dirty="0">
                <a:solidFill>
                  <a:schemeClr val="bg1"/>
                </a:solidFill>
                <a:latin typeface="Roboto Condensed Light" panose="02000000000000000000" pitchFamily="2" charset="0"/>
                <a:ea typeface="Roboto Condensed Light" panose="02000000000000000000" pitchFamily="2" charset="0"/>
              </a:rPr>
              <a:t> з </a:t>
            </a:r>
            <a:r>
              <a:rPr lang="ru-RU" sz="2400" b="1" dirty="0" err="1">
                <a:solidFill>
                  <a:schemeClr val="bg1"/>
                </a:solidFill>
                <a:latin typeface="Roboto Condensed Light" panose="02000000000000000000" pitchFamily="2" charset="0"/>
                <a:ea typeface="Roboto Condensed Light" panose="02000000000000000000" pitchFamily="2" charset="0"/>
              </a:rPr>
              <a:t>новим</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орендарем</a:t>
            </a:r>
            <a:r>
              <a:rPr lang="ru-RU" sz="2400" b="1" dirty="0">
                <a:solidFill>
                  <a:schemeClr val="bg1"/>
                </a:solidFill>
                <a:latin typeface="Roboto Condensed Light" panose="02000000000000000000" pitchFamily="2" charset="0"/>
                <a:ea typeface="Roboto Condensed Light" panose="02000000000000000000" pitchFamily="2" charset="0"/>
              </a:rPr>
              <a:t> </a:t>
            </a:r>
            <a:r>
              <a:rPr lang="uk-UA" sz="2400" b="1" dirty="0" smtClean="0">
                <a:solidFill>
                  <a:schemeClr val="bg1"/>
                </a:solidFill>
                <a:latin typeface="Roboto Condensed Light" panose="02000000000000000000" pitchFamily="2" charset="0"/>
                <a:ea typeface="Roboto Condensed Light" panose="02000000000000000000" pitchFamily="2" charset="0"/>
              </a:rPr>
              <a:t> </a:t>
            </a:r>
            <a:r>
              <a:rPr lang="ru-RU" sz="2400" b="1" dirty="0">
                <a:solidFill>
                  <a:schemeClr val="bg1"/>
                </a:solidFill>
                <a:latin typeface="Roboto Condensed Light" panose="02000000000000000000" pitchFamily="2" charset="0"/>
                <a:ea typeface="Roboto Condensed Light" panose="02000000000000000000" pitchFamily="2" charset="0"/>
              </a:rPr>
              <a:t>до </a:t>
            </a:r>
            <a:r>
              <a:rPr lang="ru-RU" sz="2400" b="1" dirty="0" err="1">
                <a:solidFill>
                  <a:schemeClr val="bg1"/>
                </a:solidFill>
                <a:latin typeface="Roboto Condensed Light" panose="02000000000000000000" pitchFamily="2" charset="0"/>
                <a:ea typeface="Roboto Condensed Light" panose="02000000000000000000" pitchFamily="2" charset="0"/>
              </a:rPr>
              <a:t>закінчення</a:t>
            </a:r>
            <a:r>
              <a:rPr lang="ru-RU" sz="2400" b="1" dirty="0">
                <a:solidFill>
                  <a:schemeClr val="bg1"/>
                </a:solidFill>
                <a:latin typeface="Roboto Condensed Light" panose="02000000000000000000" pitchFamily="2" charset="0"/>
                <a:ea typeface="Roboto Condensed Light" panose="02000000000000000000" pitchFamily="2" charset="0"/>
              </a:rPr>
              <a:t> строку </a:t>
            </a:r>
            <a:r>
              <a:rPr lang="ru-RU" sz="2400" b="1" dirty="0" err="1">
                <a:solidFill>
                  <a:schemeClr val="bg1"/>
                </a:solidFill>
                <a:latin typeface="Roboto Condensed Light" panose="02000000000000000000" pitchFamily="2" charset="0"/>
                <a:ea typeface="Roboto Condensed Light" panose="02000000000000000000" pitchFamily="2" charset="0"/>
              </a:rPr>
              <a:t>дії</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первинного</a:t>
            </a:r>
            <a:r>
              <a:rPr lang="ru-RU" sz="2400" b="1" dirty="0">
                <a:solidFill>
                  <a:schemeClr val="bg1"/>
                </a:solidFill>
                <a:latin typeface="Roboto Condensed Light" panose="02000000000000000000" pitchFamily="2" charset="0"/>
                <a:ea typeface="Roboto Condensed Light" panose="02000000000000000000" pitchFamily="2" charset="0"/>
              </a:rPr>
              <a:t> договору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06966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364295" y="1176628"/>
            <a:ext cx="11336622" cy="4493538"/>
          </a:xfrm>
          <a:prstGeom prst="rect">
            <a:avLst/>
          </a:prstGeom>
          <a:noFill/>
        </p:spPr>
        <p:txBody>
          <a:bodyPr wrap="square" rtlCol="0">
            <a:spAutoFit/>
          </a:bodyPr>
          <a:lstStyle/>
          <a:p>
            <a:pPr algn="just">
              <a:spcBef>
                <a:spcPts val="600"/>
              </a:spcBef>
            </a:pPr>
            <a:r>
              <a:rPr lang="ru-RU" sz="2000" dirty="0" err="1">
                <a:solidFill>
                  <a:schemeClr val="bg1"/>
                </a:solidFill>
                <a:latin typeface="Roboto Condensed Light" panose="02000000000000000000" pitchFamily="2" charset="0"/>
                <a:ea typeface="Roboto Condensed Light" panose="02000000000000000000" pitchFamily="2" charset="0"/>
              </a:rPr>
              <a:t>Частина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восьма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33 Закону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встановлює</a:t>
            </a:r>
            <a:r>
              <a:rPr lang="ru-RU" sz="2000" dirty="0">
                <a:solidFill>
                  <a:schemeClr val="bg1"/>
                </a:solidFill>
                <a:latin typeface="Roboto Condensed Light" panose="02000000000000000000" pitchFamily="2" charset="0"/>
                <a:ea typeface="Roboto Condensed Light" panose="02000000000000000000" pitchFamily="2" charset="0"/>
              </a:rPr>
              <a:t> строк, </a:t>
            </a:r>
            <a:r>
              <a:rPr lang="ru-RU" sz="2000" dirty="0" err="1">
                <a:solidFill>
                  <a:schemeClr val="bg1"/>
                </a:solidFill>
                <a:latin typeface="Roboto Condensed Light" panose="02000000000000000000" pitchFamily="2" charset="0"/>
                <a:ea typeface="Roboto Condensed Light" panose="02000000000000000000" pitchFamily="2" charset="0"/>
              </a:rPr>
              <a:t>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спливом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якого</a:t>
            </a:r>
            <a:r>
              <a:rPr lang="ru-RU" sz="2000" dirty="0">
                <a:solidFill>
                  <a:schemeClr val="bg1"/>
                </a:solidFill>
                <a:latin typeface="Roboto Condensed Light" panose="02000000000000000000" pitchFamily="2" charset="0"/>
                <a:ea typeface="Roboto Condensed Light" panose="02000000000000000000" pitchFamily="2" charset="0"/>
              </a:rPr>
              <a:t> право </a:t>
            </a:r>
            <a:r>
              <a:rPr lang="ru-RU" sz="2000" dirty="0" err="1">
                <a:solidFill>
                  <a:schemeClr val="bg1"/>
                </a:solidFill>
                <a:latin typeface="Roboto Condensed Light" panose="02000000000000000000" pitchFamily="2" charset="0"/>
                <a:ea typeface="Roboto Condensed Light" panose="02000000000000000000" pitchFamily="2" charset="0"/>
              </a:rPr>
              <a:t>сторони</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вважатиметься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порушеним</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випадку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відмови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або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зволікання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іншої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сторони</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укладенням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додаткової</a:t>
            </a:r>
            <a:r>
              <a:rPr lang="ru-RU" sz="2000" dirty="0">
                <a:solidFill>
                  <a:schemeClr val="bg1"/>
                </a:solidFill>
                <a:latin typeface="Roboto Condensed Light" panose="02000000000000000000" pitchFamily="2" charset="0"/>
                <a:ea typeface="Roboto Condensed Light" panose="02000000000000000000" pitchFamily="2" charset="0"/>
              </a:rPr>
              <a:t> угоди</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b="1" dirty="0" err="1" smtClean="0">
                <a:solidFill>
                  <a:schemeClr val="bg1"/>
                </a:solidFill>
                <a:latin typeface="Roboto Condensed Light" panose="02000000000000000000" pitchFamily="2" charset="0"/>
                <a:ea typeface="Roboto Condensed Light" panose="02000000000000000000" pitchFamily="2" charset="0"/>
              </a:rPr>
              <a:t>Протягом</a:t>
            </a:r>
            <a:r>
              <a:rPr lang="ru-RU" sz="2000" b="1" dirty="0" smtClean="0">
                <a:solidFill>
                  <a:schemeClr val="bg1"/>
                </a:solidFill>
                <a:latin typeface="Roboto Condensed Light" panose="02000000000000000000" pitchFamily="2" charset="0"/>
                <a:ea typeface="Roboto Condensed Light" panose="02000000000000000000" pitchFamily="2" charset="0"/>
              </a:rPr>
              <a:t> </a:t>
            </a:r>
            <a:r>
              <a:rPr lang="ru-RU" sz="2000" b="1" dirty="0">
                <a:solidFill>
                  <a:schemeClr val="bg1"/>
                </a:solidFill>
                <a:latin typeface="Roboto Condensed Light" panose="02000000000000000000" pitchFamily="2" charset="0"/>
                <a:ea typeface="Roboto Condensed Light" panose="02000000000000000000" pitchFamily="2" charset="0"/>
              </a:rPr>
              <a:t>строку, на </a:t>
            </a:r>
            <a:r>
              <a:rPr lang="ru-RU" sz="2000" b="1" dirty="0" err="1">
                <a:solidFill>
                  <a:schemeClr val="bg1"/>
                </a:solidFill>
                <a:latin typeface="Roboto Condensed Light" panose="02000000000000000000" pitchFamily="2" charset="0"/>
                <a:ea typeface="Roboto Condensed Light" panose="02000000000000000000" pitchFamily="2" charset="0"/>
              </a:rPr>
              <a:t>який</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договір</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міг</a:t>
            </a:r>
            <a:r>
              <a:rPr lang="ru-RU" sz="2000" b="1" dirty="0">
                <a:solidFill>
                  <a:schemeClr val="bg1"/>
                </a:solidFill>
                <a:latin typeface="Roboto Condensed Light" panose="02000000000000000000" pitchFamily="2" charset="0"/>
                <a:ea typeface="Roboto Condensed Light" panose="02000000000000000000" pitchFamily="2" charset="0"/>
              </a:rPr>
              <a:t> бути </a:t>
            </a:r>
            <a:r>
              <a:rPr lang="ru-RU" sz="2000" b="1" dirty="0" err="1">
                <a:solidFill>
                  <a:schemeClr val="bg1"/>
                </a:solidFill>
                <a:latin typeface="Roboto Condensed Light" panose="02000000000000000000" pitchFamily="2" charset="0"/>
                <a:ea typeface="Roboto Condensed Light" panose="02000000000000000000" pitchFamily="2" charset="0"/>
              </a:rPr>
              <a:t>поновлений</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орендар</a:t>
            </a:r>
            <a:r>
              <a:rPr lang="ru-RU" sz="2000" b="1" dirty="0">
                <a:solidFill>
                  <a:srgbClr val="FFD800"/>
                </a:solidFill>
                <a:latin typeface="Roboto Condensed Light" panose="02000000000000000000" pitchFamily="2" charset="0"/>
                <a:ea typeface="Roboto Condensed Light" panose="02000000000000000000" pitchFamily="2" charset="0"/>
              </a:rPr>
              <a:t> не </a:t>
            </a:r>
            <a:r>
              <a:rPr lang="ru-RU" sz="2000" b="1" dirty="0" err="1">
                <a:solidFill>
                  <a:srgbClr val="FFD800"/>
                </a:solidFill>
                <a:latin typeface="Roboto Condensed Light" panose="02000000000000000000" pitchFamily="2" charset="0"/>
                <a:ea typeface="Roboto Condensed Light" panose="02000000000000000000" pitchFamily="2" charset="0"/>
              </a:rPr>
              <a:t>може</a:t>
            </a:r>
            <a:r>
              <a:rPr lang="ru-RU" sz="2000" b="1" dirty="0">
                <a:solidFill>
                  <a:srgbClr val="FFD800"/>
                </a:solidFill>
                <a:latin typeface="Roboto Condensed Light" panose="02000000000000000000" pitchFamily="2" charset="0"/>
                <a:ea typeface="Roboto Condensed Light" panose="02000000000000000000" pitchFamily="2" charset="0"/>
              </a:rPr>
              <a:t> бути </a:t>
            </a:r>
            <a:r>
              <a:rPr lang="ru-RU" sz="2000" b="1" dirty="0" err="1">
                <a:solidFill>
                  <a:srgbClr val="FFD800"/>
                </a:solidFill>
                <a:latin typeface="Roboto Condensed Light" panose="02000000000000000000" pitchFamily="2" charset="0"/>
                <a:ea typeface="Roboto Condensed Light" panose="02000000000000000000" pitchFamily="2" charset="0"/>
              </a:rPr>
              <a:t>обмежений</a:t>
            </a:r>
            <a:r>
              <a:rPr lang="ru-RU" sz="2000" b="1" dirty="0">
                <a:solidFill>
                  <a:srgbClr val="FFD800"/>
                </a:solidFill>
                <a:latin typeface="Roboto Condensed Light" panose="02000000000000000000" pitchFamily="2" charset="0"/>
                <a:ea typeface="Roboto Condensed Light" panose="02000000000000000000" pitchFamily="2" charset="0"/>
              </a:rPr>
              <a:t> у </a:t>
            </a:r>
            <a:r>
              <a:rPr lang="ru-RU" sz="2000" b="1" dirty="0" err="1">
                <a:solidFill>
                  <a:srgbClr val="FFD800"/>
                </a:solidFill>
                <a:latin typeface="Roboto Condensed Light" panose="02000000000000000000" pitchFamily="2" charset="0"/>
                <a:ea typeface="Roboto Condensed Light" panose="02000000000000000000" pitchFamily="2" charset="0"/>
              </a:rPr>
              <a:t>праві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звернутися</a:t>
            </a:r>
            <a:r>
              <a:rPr lang="ru-RU" sz="2000" b="1" dirty="0">
                <a:solidFill>
                  <a:srgbClr val="FFD800"/>
                </a:solidFill>
                <a:latin typeface="Roboto Condensed Light" panose="02000000000000000000" pitchFamily="2" charset="0"/>
                <a:ea typeface="Roboto Condensed Light" panose="02000000000000000000" pitchFamily="2" charset="0"/>
              </a:rPr>
              <a:t> до суду з </a:t>
            </a:r>
            <a:r>
              <a:rPr lang="ru-RU" sz="2000" b="1" dirty="0" err="1">
                <a:solidFill>
                  <a:srgbClr val="FFD800"/>
                </a:solidFill>
                <a:latin typeface="Roboto Condensed Light" panose="02000000000000000000" pitchFamily="2" charset="0"/>
                <a:ea typeface="Roboto Condensed Light" panose="02000000000000000000" pitchFamily="2" charset="0"/>
              </a:rPr>
              <a:t>позовом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покликаним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усунути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його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неможливість</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зареєструвати</a:t>
            </a:r>
            <a:r>
              <a:rPr lang="ru-RU" sz="2000" b="1" dirty="0">
                <a:solidFill>
                  <a:srgbClr val="FFD800"/>
                </a:solidFill>
                <a:latin typeface="Roboto Condensed Light" panose="02000000000000000000" pitchFamily="2" charset="0"/>
                <a:ea typeface="Roboto Condensed Light" panose="02000000000000000000" pitchFamily="2" charset="0"/>
              </a:rPr>
              <a:t> право </a:t>
            </a:r>
            <a:r>
              <a:rPr lang="ru-RU" sz="2000" b="1" dirty="0" err="1">
                <a:solidFill>
                  <a:srgbClr val="FFD800"/>
                </a:solidFill>
                <a:latin typeface="Roboto Condensed Light" panose="02000000000000000000" pitchFamily="2" charset="0"/>
                <a:ea typeface="Roboto Condensed Light" panose="02000000000000000000" pitchFamily="2" charset="0"/>
              </a:rPr>
              <a:t>оренди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в Державному </a:t>
            </a:r>
            <a:r>
              <a:rPr lang="ru-RU" sz="2000" dirty="0" err="1">
                <a:solidFill>
                  <a:schemeClr val="bg1"/>
                </a:solidFill>
                <a:latin typeface="Roboto Condensed Light" panose="02000000000000000000" pitchFamily="2" charset="0"/>
                <a:ea typeface="Roboto Condensed Light" panose="02000000000000000000" pitchFamily="2" charset="0"/>
              </a:rPr>
              <a:t>реєстрі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речових</a:t>
            </a:r>
            <a:r>
              <a:rPr lang="ru-RU" sz="2000" dirty="0">
                <a:solidFill>
                  <a:schemeClr val="bg1"/>
                </a:solidFill>
                <a:latin typeface="Roboto Condensed Light" panose="02000000000000000000" pitchFamily="2" charset="0"/>
                <a:ea typeface="Roboto Condensed Light" panose="02000000000000000000" pitchFamily="2" charset="0"/>
              </a:rPr>
              <a:t> прав на </a:t>
            </a:r>
            <a:r>
              <a:rPr lang="ru-RU" sz="2000" dirty="0" err="1">
                <a:solidFill>
                  <a:schemeClr val="bg1"/>
                </a:solidFill>
                <a:latin typeface="Roboto Condensed Light" panose="02000000000000000000" pitchFamily="2" charset="0"/>
                <a:ea typeface="Roboto Condensed Light" panose="02000000000000000000" pitchFamily="2" charset="0"/>
              </a:rPr>
              <a:t>нерухоме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зокрема</a:t>
            </a:r>
            <a:r>
              <a:rPr lang="ru-RU" sz="2000" dirty="0">
                <a:solidFill>
                  <a:schemeClr val="bg1"/>
                </a:solidFill>
                <a:latin typeface="Roboto Condensed Light" panose="02000000000000000000" pitchFamily="2" charset="0"/>
                <a:ea typeface="Roboto Condensed Light" panose="02000000000000000000" pitchFamily="2" charset="0"/>
              </a:rPr>
              <a:t> і шляхом </a:t>
            </a:r>
            <a:r>
              <a:rPr lang="ru-RU" sz="2000" dirty="0" err="1">
                <a:solidFill>
                  <a:schemeClr val="bg1"/>
                </a:solidFill>
                <a:latin typeface="Roboto Condensed Light" panose="02000000000000000000" pitchFamily="2" charset="0"/>
                <a:ea typeface="Roboto Condensed Light" panose="02000000000000000000" pitchFamily="2" charset="0"/>
              </a:rPr>
              <a:t>визнання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укладеною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додаткової</a:t>
            </a:r>
            <a:r>
              <a:rPr lang="ru-RU" sz="2000" dirty="0">
                <a:solidFill>
                  <a:schemeClr val="bg1"/>
                </a:solidFill>
                <a:latin typeface="Roboto Condensed Light" panose="02000000000000000000" pitchFamily="2" charset="0"/>
                <a:ea typeface="Roboto Condensed Light" panose="02000000000000000000" pitchFamily="2" charset="0"/>
              </a:rPr>
              <a:t> угоди до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Вимога</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про </a:t>
            </a:r>
            <a:r>
              <a:rPr lang="ru-RU" sz="2000" dirty="0" err="1">
                <a:solidFill>
                  <a:schemeClr val="bg1"/>
                </a:solidFill>
                <a:latin typeface="Roboto Condensed Light" panose="02000000000000000000" pitchFamily="2" charset="0"/>
                <a:ea typeface="Roboto Condensed Light" panose="02000000000000000000" pitchFamily="2" charset="0"/>
              </a:rPr>
              <a:t>визнання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укладеною</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додаткової</a:t>
            </a:r>
            <a:r>
              <a:rPr lang="ru-RU" sz="2000" dirty="0">
                <a:solidFill>
                  <a:schemeClr val="bg1"/>
                </a:solidFill>
                <a:latin typeface="Roboto Condensed Light" panose="02000000000000000000" pitchFamily="2" charset="0"/>
                <a:ea typeface="Roboto Condensed Light" panose="02000000000000000000" pitchFamily="2" charset="0"/>
              </a:rPr>
              <a:t> угоди про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належить</a:t>
            </a:r>
            <a:r>
              <a:rPr lang="ru-RU" sz="2000" dirty="0">
                <a:solidFill>
                  <a:schemeClr val="bg1"/>
                </a:solidFill>
                <a:latin typeface="Roboto Condensed Light" panose="02000000000000000000" pitchFamily="2" charset="0"/>
                <a:ea typeface="Roboto Condensed Light" panose="02000000000000000000" pitchFamily="2" charset="0"/>
              </a:rPr>
              <a:t> до </a:t>
            </a:r>
            <a:r>
              <a:rPr lang="ru-RU" sz="2000" dirty="0" err="1">
                <a:solidFill>
                  <a:schemeClr val="bg1"/>
                </a:solidFill>
                <a:latin typeface="Roboto Condensed Light" panose="02000000000000000000" pitchFamily="2" charset="0"/>
                <a:ea typeface="Roboto Condensed Light" panose="02000000000000000000" pitchFamily="2" charset="0"/>
              </a:rPr>
              <a:t>визначеного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статтею</a:t>
            </a:r>
            <a:r>
              <a:rPr lang="ru-RU" sz="2000" dirty="0">
                <a:solidFill>
                  <a:schemeClr val="bg1"/>
                </a:solidFill>
                <a:latin typeface="Roboto Condensed Light" panose="02000000000000000000" pitchFamily="2" charset="0"/>
                <a:ea typeface="Roboto Condensed Light" panose="02000000000000000000" pitchFamily="2" charset="0"/>
              </a:rPr>
              <a:t> 268 </a:t>
            </a:r>
            <a:r>
              <a:rPr lang="ru-RU" sz="2000" dirty="0" err="1">
                <a:solidFill>
                  <a:schemeClr val="bg1"/>
                </a:solidFill>
                <a:latin typeface="Roboto Condensed Light" panose="02000000000000000000" pitchFamily="2" charset="0"/>
                <a:ea typeface="Roboto Condensed Light" panose="02000000000000000000" pitchFamily="2" charset="0"/>
              </a:rPr>
              <a:t>Цивільного</a:t>
            </a:r>
            <a:r>
              <a:rPr lang="ru-RU" sz="2000" dirty="0">
                <a:solidFill>
                  <a:schemeClr val="bg1"/>
                </a:solidFill>
                <a:latin typeface="Roboto Condensed Light" panose="02000000000000000000" pitchFamily="2" charset="0"/>
                <a:ea typeface="Roboto Condensed Light" panose="02000000000000000000" pitchFamily="2" charset="0"/>
              </a:rPr>
              <a:t>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переліку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які</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err="1">
                <a:solidFill>
                  <a:schemeClr val="bg1"/>
                </a:solidFill>
                <a:latin typeface="Roboto Condensed Light" panose="02000000000000000000" pitchFamily="2" charset="0"/>
                <a:ea typeface="Roboto Condensed Light" panose="02000000000000000000" pitchFamily="2" charset="0"/>
              </a:rPr>
              <a:t>поширюється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позовна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давність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однак</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оскільки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порушення</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орендодавцем</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вимог</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Закону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землі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щодо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укладення</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додаткової</a:t>
            </a:r>
            <a:r>
              <a:rPr lang="ru-RU" sz="2000" b="1" dirty="0">
                <a:solidFill>
                  <a:schemeClr val="bg1"/>
                </a:solidFill>
                <a:latin typeface="Roboto Condensed Light" panose="02000000000000000000" pitchFamily="2" charset="0"/>
                <a:ea typeface="Roboto Condensed Light" panose="02000000000000000000" pitchFamily="2" charset="0"/>
              </a:rPr>
              <a:t> угоди</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поновлення</a:t>
            </a:r>
            <a:r>
              <a:rPr lang="ru-RU" sz="2000" dirty="0">
                <a:solidFill>
                  <a:schemeClr val="bg1"/>
                </a:solidFill>
                <a:latin typeface="Roboto Condensed Light" panose="02000000000000000000" pitchFamily="2" charset="0"/>
                <a:ea typeface="Roboto Condensed Light" panose="02000000000000000000" pitchFamily="2" charset="0"/>
              </a:rPr>
              <a:t> договору </a:t>
            </a:r>
            <a:r>
              <a:rPr lang="ru-RU" sz="2000" dirty="0" err="1">
                <a:solidFill>
                  <a:schemeClr val="bg1"/>
                </a:solidFill>
                <a:latin typeface="Roboto Condensed Light" panose="02000000000000000000" pitchFamily="2" charset="0"/>
                <a:ea typeface="Roboto Condensed Light" panose="02000000000000000000" pitchFamily="2" charset="0"/>
              </a:rPr>
              <a:t>оренди</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b="1" dirty="0" err="1">
                <a:solidFill>
                  <a:srgbClr val="FFD800"/>
                </a:solidFill>
                <a:latin typeface="Roboto Condensed Light" panose="02000000000000000000" pitchFamily="2" charset="0"/>
                <a:ea typeface="Roboto Condensed Light" panose="02000000000000000000" pitchFamily="2" charset="0"/>
              </a:rPr>
              <a:t>триваючим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правопорушенням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позовна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давність</a:t>
            </a:r>
            <a:r>
              <a:rPr lang="ru-RU" sz="2000" dirty="0">
                <a:solidFill>
                  <a:schemeClr val="bg1"/>
                </a:solidFill>
                <a:latin typeface="Roboto Condensed Light" panose="02000000000000000000" pitchFamily="2" charset="0"/>
                <a:ea typeface="Roboto Condensed Light" panose="02000000000000000000" pitchFamily="2" charset="0"/>
              </a:rPr>
              <a:t> не </a:t>
            </a:r>
            <a:r>
              <a:rPr lang="ru-RU" sz="2000" dirty="0" smtClean="0">
                <a:solidFill>
                  <a:schemeClr val="bg1"/>
                </a:solidFill>
                <a:latin typeface="Roboto Condensed Light" panose="02000000000000000000" pitchFamily="2" charset="0"/>
                <a:ea typeface="Roboto Condensed Light" panose="02000000000000000000" pitchFamily="2" charset="0"/>
              </a:rPr>
              <a:t>порушена. </a:t>
            </a:r>
          </a:p>
          <a:p>
            <a:pPr algn="just"/>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5 </a:t>
            </a:r>
            <a:r>
              <a:rPr lang="ru-RU" i="1" dirty="0" err="1">
                <a:solidFill>
                  <a:srgbClr val="38B6AB"/>
                </a:solidFill>
                <a:latin typeface="Roboto Condensed Light" panose="02000000000000000000" pitchFamily="2" charset="0"/>
                <a:ea typeface="Roboto Condensed Light" panose="02000000000000000000" pitchFamily="2" charset="0"/>
              </a:rPr>
              <a:t>липня</a:t>
            </a:r>
            <a:r>
              <a:rPr lang="ru-RU" i="1" dirty="0">
                <a:solidFill>
                  <a:srgbClr val="38B6AB"/>
                </a:solidFill>
                <a:latin typeface="Roboto Condensed Light" panose="02000000000000000000" pitchFamily="2" charset="0"/>
                <a:ea typeface="Roboto Condensed Light" panose="02000000000000000000" pitchFamily="2" charset="0"/>
              </a:rPr>
              <a:t> 2023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904/8884/21</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419949" y="330893"/>
            <a:ext cx="11193502" cy="461665"/>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Поновлення договору оренди земельної ділянки</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816323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33570" y="1081425"/>
            <a:ext cx="11774928" cy="5186035"/>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Надання</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будівництва</a:t>
            </a:r>
            <a:r>
              <a:rPr lang="ru-RU" sz="2000" dirty="0">
                <a:solidFill>
                  <a:schemeClr val="bg1"/>
                </a:solidFill>
                <a:latin typeface="Roboto Condensed Light" panose="02000000000000000000" pitchFamily="2" charset="0"/>
                <a:ea typeface="Roboto Condensed Light" panose="02000000000000000000" pitchFamily="2" charset="0"/>
              </a:rPr>
              <a:t> й </a:t>
            </a:r>
            <a:r>
              <a:rPr lang="ru-RU" sz="2000" dirty="0" err="1">
                <a:solidFill>
                  <a:schemeClr val="bg1"/>
                </a:solidFill>
                <a:latin typeface="Roboto Condensed Light" panose="02000000000000000000" pitchFamily="2" charset="0"/>
                <a:ea typeface="Roboto Condensed Light" panose="02000000000000000000" pitchFamily="2" charset="0"/>
              </a:rPr>
              <a:t>обслуговування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житлового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будинку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господарських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будівель</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споруд</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i="1" dirty="0">
                <a:solidFill>
                  <a:schemeClr val="bg1"/>
                </a:solidFill>
                <a:latin typeface="Roboto Condensed Light" panose="02000000000000000000" pitchFamily="2" charset="0"/>
                <a:ea typeface="Roboto Condensed Light" panose="02000000000000000000" pitchFamily="2" charset="0"/>
              </a:rPr>
              <a:t>на </a:t>
            </a:r>
            <a:r>
              <a:rPr lang="ru-RU" sz="2000" i="1" dirty="0" err="1">
                <a:solidFill>
                  <a:schemeClr val="bg1"/>
                </a:solidFill>
                <a:latin typeface="Roboto Condensed Light" panose="02000000000000000000" pitchFamily="2" charset="0"/>
                <a:ea typeface="Roboto Condensed Light" panose="02000000000000000000" pitchFamily="2" charset="0"/>
              </a:rPr>
              <a:t>території</a:t>
            </a:r>
            <a:r>
              <a:rPr lang="ru-RU" sz="2000" i="1" dirty="0">
                <a:solidFill>
                  <a:schemeClr val="bg1"/>
                </a:solidFill>
                <a:latin typeface="Roboto Condensed Light" panose="02000000000000000000" pitchFamily="2" charset="0"/>
                <a:ea typeface="Roboto Condensed Light" panose="02000000000000000000" pitchFamily="2" charset="0"/>
              </a:rPr>
              <a:t> </a:t>
            </a:r>
            <a:r>
              <a:rPr lang="ru-RU" sz="2000" i="1" dirty="0" err="1">
                <a:solidFill>
                  <a:schemeClr val="bg1"/>
                </a:solidFill>
                <a:latin typeface="Roboto Condensed Light" panose="02000000000000000000" pitchFamily="2" charset="0"/>
                <a:ea typeface="Roboto Condensed Light" panose="02000000000000000000" pitchFamily="2" charset="0"/>
              </a:rPr>
              <a:t>регіонального</a:t>
            </a:r>
            <a:r>
              <a:rPr lang="ru-RU" sz="2000" i="1" dirty="0">
                <a:solidFill>
                  <a:schemeClr val="bg1"/>
                </a:solidFill>
                <a:latin typeface="Roboto Condensed Light" panose="02000000000000000000" pitchFamily="2" charset="0"/>
                <a:ea typeface="Roboto Condensed Light" panose="02000000000000000000" pitchFamily="2" charset="0"/>
              </a:rPr>
              <a:t> ландшафтного парку </a:t>
            </a:r>
            <a:r>
              <a:rPr lang="ru-RU" sz="2000" b="1" dirty="0" err="1">
                <a:solidFill>
                  <a:srgbClr val="FFD800"/>
                </a:solidFill>
                <a:latin typeface="Roboto Condensed Light" panose="02000000000000000000" pitchFamily="2" charset="0"/>
                <a:ea typeface="Roboto Condensed Light" panose="02000000000000000000" pitchFamily="2" charset="0"/>
              </a:rPr>
              <a:t>суперечить</a:t>
            </a:r>
            <a:r>
              <a:rPr lang="ru-RU" sz="2000" b="1" dirty="0">
                <a:solidFill>
                  <a:srgbClr val="FFD800"/>
                </a:solidFill>
                <a:latin typeface="Roboto Condensed Light" panose="02000000000000000000" pitchFamily="2" charset="0"/>
                <a:ea typeface="Roboto Condensed Light" panose="02000000000000000000" pitchFamily="2" charset="0"/>
              </a:rPr>
              <a:t> як </a:t>
            </a:r>
            <a:r>
              <a:rPr lang="ru-RU" sz="2000" b="1" dirty="0" err="1">
                <a:solidFill>
                  <a:srgbClr val="FFD800"/>
                </a:solidFill>
                <a:latin typeface="Roboto Condensed Light" panose="02000000000000000000" pitchFamily="2" charset="0"/>
                <a:ea typeface="Roboto Condensed Light" panose="02000000000000000000" pitchFamily="2" charset="0"/>
              </a:rPr>
              <a:t>визначеним</a:t>
            </a:r>
            <a:r>
              <a:rPr lang="ru-RU" sz="2000" b="1" dirty="0">
                <a:solidFill>
                  <a:srgbClr val="FFD800"/>
                </a:solidFill>
                <a:latin typeface="Roboto Condensed Light" panose="02000000000000000000" pitchFamily="2" charset="0"/>
                <a:ea typeface="Roboto Condensed Light" panose="02000000000000000000" pitchFamily="2" charset="0"/>
              </a:rPr>
              <a:t> законом </a:t>
            </a:r>
            <a:r>
              <a:rPr lang="ru-RU" sz="2000" b="1" dirty="0" err="1">
                <a:solidFill>
                  <a:srgbClr val="FFD800"/>
                </a:solidFill>
                <a:latin typeface="Roboto Condensed Light" panose="02000000000000000000" pitchFamily="2" charset="0"/>
                <a:ea typeface="Roboto Condensed Light" panose="02000000000000000000" pitchFamily="2" charset="0"/>
              </a:rPr>
              <a:t>завданням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цього</a:t>
            </a:r>
            <a:r>
              <a:rPr lang="ru-RU" sz="2000" b="1" dirty="0">
                <a:solidFill>
                  <a:srgbClr val="FFD800"/>
                </a:solidFill>
                <a:latin typeface="Roboto Condensed Light" panose="02000000000000000000" pitchFamily="2" charset="0"/>
                <a:ea typeface="Roboto Condensed Light" panose="02000000000000000000" pitchFamily="2" charset="0"/>
              </a:rPr>
              <a:t> парку, так і </a:t>
            </a:r>
            <a:r>
              <a:rPr lang="ru-RU" sz="2000" b="1" dirty="0" err="1">
                <a:solidFill>
                  <a:srgbClr val="FFD800"/>
                </a:solidFill>
                <a:latin typeface="Roboto Condensed Light" panose="02000000000000000000" pitchFamily="2" charset="0"/>
                <a:ea typeface="Roboto Condensed Light" panose="02000000000000000000" pitchFamily="2" charset="0"/>
              </a:rPr>
              <a:t>законодавчим</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обмеженням</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здійснення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діяльності</a:t>
            </a:r>
            <a:r>
              <a:rPr lang="ru-RU" sz="2000" b="1" dirty="0">
                <a:solidFill>
                  <a:srgbClr val="FFD800"/>
                </a:solidFill>
                <a:latin typeface="Roboto Condensed Light" panose="02000000000000000000" pitchFamily="2" charset="0"/>
                <a:ea typeface="Roboto Condensed Light" panose="02000000000000000000" pitchFamily="2" charset="0"/>
              </a:rPr>
              <a:t> з такого </a:t>
            </a:r>
            <a:r>
              <a:rPr lang="ru-RU" sz="2000" b="1" dirty="0" err="1">
                <a:solidFill>
                  <a:srgbClr val="FFD800"/>
                </a:solidFill>
                <a:latin typeface="Roboto Condensed Light" panose="02000000000000000000" pitchFamily="2" charset="0"/>
                <a:ea typeface="Roboto Condensed Light" panose="02000000000000000000" pitchFamily="2" charset="0"/>
              </a:rPr>
              <a:t>будівництва</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відповідних</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smtClean="0">
                <a:solidFill>
                  <a:srgbClr val="FFD800"/>
                </a:solidFill>
                <a:latin typeface="Roboto Condensed Light" panose="02000000000000000000" pitchFamily="2" charset="0"/>
                <a:ea typeface="Roboto Condensed Light" panose="02000000000000000000" pitchFamily="2" charset="0"/>
              </a:rPr>
              <a:t>землях</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В </a:t>
            </a:r>
            <a:r>
              <a:rPr lang="ru-RU" sz="2000" dirty="0">
                <a:solidFill>
                  <a:schemeClr val="bg1"/>
                </a:solidFill>
                <a:latin typeface="Roboto Condensed Light" panose="02000000000000000000" pitchFamily="2" charset="0"/>
                <a:ea typeface="Roboto Condensed Light" panose="02000000000000000000" pitchFamily="2" charset="0"/>
              </a:rPr>
              <a:t>силу </a:t>
            </a:r>
            <a:r>
              <a:rPr lang="ru-RU" sz="2000" dirty="0" err="1">
                <a:solidFill>
                  <a:schemeClr val="bg1"/>
                </a:solidFill>
                <a:latin typeface="Roboto Condensed Light" panose="02000000000000000000" pitchFamily="2" charset="0"/>
                <a:ea typeface="Roboto Condensed Light" panose="02000000000000000000" pitchFamily="2" charset="0"/>
              </a:rPr>
              <a:t>зовнішніх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об’єктивних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явних</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видимих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природних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ознак</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спірної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smtClean="0">
                <a:solidFill>
                  <a:schemeClr val="bg1"/>
                </a:solidFill>
                <a:latin typeface="Roboto Condensed Light" panose="02000000000000000000" pitchFamily="2" charset="0"/>
                <a:ea typeface="Roboto Condensed Light" panose="02000000000000000000" pitchFamily="2" charset="0"/>
              </a:rPr>
              <a:t>особа, </a:t>
            </a:r>
            <a:r>
              <a:rPr lang="ru-RU" sz="2000" dirty="0">
                <a:solidFill>
                  <a:schemeClr val="bg1"/>
                </a:solidFill>
                <a:latin typeface="Roboto Condensed Light" panose="02000000000000000000" pitchFamily="2" charset="0"/>
                <a:ea typeface="Roboto Condensed Light" panose="02000000000000000000" pitchFamily="2" charset="0"/>
              </a:rPr>
              <a:t>проявивши </a:t>
            </a:r>
            <a:r>
              <a:rPr lang="ru-RU" sz="2000" dirty="0" err="1">
                <a:solidFill>
                  <a:schemeClr val="bg1"/>
                </a:solidFill>
                <a:latin typeface="Roboto Condensed Light" panose="02000000000000000000" pitchFamily="2" charset="0"/>
                <a:ea typeface="Roboto Condensed Light" panose="02000000000000000000" pitchFamily="2" charset="0"/>
              </a:rPr>
              <a:t>розумну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обачність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i="1" dirty="0">
                <a:solidFill>
                  <a:schemeClr val="bg1"/>
                </a:solidFill>
                <a:latin typeface="Roboto Condensed Light" panose="02000000000000000000" pitchFamily="2" charset="0"/>
                <a:ea typeface="Roboto Condensed Light" panose="02000000000000000000" pitchFamily="2" charset="0"/>
              </a:rPr>
              <a:t>могла і повинна </a:t>
            </a:r>
            <a:r>
              <a:rPr lang="ru-RU" sz="2000" b="1" i="1" dirty="0" err="1">
                <a:solidFill>
                  <a:schemeClr val="bg1"/>
                </a:solidFill>
                <a:latin typeface="Roboto Condensed Light" panose="02000000000000000000" pitchFamily="2" charset="0"/>
                <a:ea typeface="Roboto Condensed Light" panose="02000000000000000000" pitchFamily="2" charset="0"/>
              </a:rPr>
              <a:t>була</a:t>
            </a:r>
            <a:r>
              <a:rPr lang="ru-RU" sz="2000" b="1" i="1" dirty="0">
                <a:solidFill>
                  <a:schemeClr val="bg1"/>
                </a:solidFill>
                <a:latin typeface="Roboto Condensed Light" panose="02000000000000000000" pitchFamily="2" charset="0"/>
                <a:ea typeface="Roboto Condensed Light" panose="02000000000000000000" pitchFamily="2" charset="0"/>
              </a:rPr>
              <a:t> знати про те, </a:t>
            </a:r>
            <a:r>
              <a:rPr lang="ru-RU" sz="2000" b="1" i="1" dirty="0" err="1">
                <a:solidFill>
                  <a:schemeClr val="bg1"/>
                </a:solidFill>
                <a:latin typeface="Roboto Condensed Light" panose="02000000000000000000" pitchFamily="2" charset="0"/>
                <a:ea typeface="Roboto Condensed Light" panose="02000000000000000000" pitchFamily="2" charset="0"/>
              </a:rPr>
              <a:t>що</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ця</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ділянка</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розташована</a:t>
            </a:r>
            <a:r>
              <a:rPr lang="ru-RU" sz="2000" b="1" i="1" dirty="0">
                <a:solidFill>
                  <a:schemeClr val="bg1"/>
                </a:solidFill>
                <a:latin typeface="Roboto Condensed Light" panose="02000000000000000000" pitchFamily="2" charset="0"/>
                <a:ea typeface="Roboto Condensed Light" panose="02000000000000000000" pitchFamily="2" charset="0"/>
              </a:rPr>
              <a:t> на </a:t>
            </a:r>
            <a:r>
              <a:rPr lang="ru-RU" sz="2000" b="1" i="1" dirty="0" err="1">
                <a:solidFill>
                  <a:schemeClr val="bg1"/>
                </a:solidFill>
                <a:latin typeface="Roboto Condensed Light" panose="02000000000000000000" pitchFamily="2" charset="0"/>
                <a:ea typeface="Roboto Condensed Light" panose="02000000000000000000" pitchFamily="2" charset="0"/>
              </a:rPr>
              <a:t>незначній</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відстані</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від</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урізу</a:t>
            </a:r>
            <a:r>
              <a:rPr lang="ru-RU" sz="2000" b="1" i="1" dirty="0">
                <a:solidFill>
                  <a:schemeClr val="bg1"/>
                </a:solidFill>
                <a:latin typeface="Roboto Condensed Light" panose="02000000000000000000" pitchFamily="2" charset="0"/>
                <a:ea typeface="Roboto Condensed Light" panose="02000000000000000000" pitchFamily="2" charset="0"/>
              </a:rPr>
              <a:t> води </a:t>
            </a:r>
            <a:r>
              <a:rPr lang="ru-RU" sz="2000" b="1" i="1" dirty="0" err="1">
                <a:solidFill>
                  <a:schemeClr val="bg1"/>
                </a:solidFill>
                <a:latin typeface="Roboto Condensed Light" panose="02000000000000000000" pitchFamily="2" charset="0"/>
                <a:ea typeface="Roboto Condensed Light" panose="02000000000000000000" pitchFamily="2" charset="0"/>
              </a:rPr>
              <a:t>Ягорлицької</a:t>
            </a:r>
            <a:r>
              <a:rPr lang="ru-RU" sz="2000" b="1" i="1" dirty="0">
                <a:solidFill>
                  <a:schemeClr val="bg1"/>
                </a:solidFill>
                <a:latin typeface="Roboto Condensed Light" panose="02000000000000000000" pitchFamily="2" charset="0"/>
                <a:ea typeface="Roboto Condensed Light" panose="02000000000000000000" pitchFamily="2" charset="0"/>
              </a:rPr>
              <a:t> затоки та на </a:t>
            </a:r>
            <a:r>
              <a:rPr lang="ru-RU" sz="2000" b="1" i="1" dirty="0" err="1">
                <a:solidFill>
                  <a:schemeClr val="bg1"/>
                </a:solidFill>
                <a:latin typeface="Roboto Condensed Light" panose="02000000000000000000" pitchFamily="2" charset="0"/>
                <a:ea typeface="Roboto Condensed Light" panose="02000000000000000000" pitchFamily="2" charset="0"/>
              </a:rPr>
              <a:t>території</a:t>
            </a:r>
            <a:r>
              <a:rPr lang="ru-RU" sz="2000" b="1" i="1" dirty="0">
                <a:solidFill>
                  <a:schemeClr val="bg1"/>
                </a:solidFill>
                <a:latin typeface="Roboto Condensed Light" panose="02000000000000000000" pitchFamily="2" charset="0"/>
                <a:ea typeface="Roboto Condensed Light" panose="02000000000000000000" pitchFamily="2" charset="0"/>
              </a:rPr>
              <a:t> </a:t>
            </a:r>
            <a:r>
              <a:rPr lang="ru-RU" sz="2000" b="1" i="1" dirty="0" err="1">
                <a:solidFill>
                  <a:schemeClr val="bg1"/>
                </a:solidFill>
                <a:latin typeface="Roboto Condensed Light" panose="02000000000000000000" pitchFamily="2" charset="0"/>
                <a:ea typeface="Roboto Condensed Light" panose="02000000000000000000" pitchFamily="2" charset="0"/>
              </a:rPr>
              <a:t>регіонального</a:t>
            </a:r>
            <a:r>
              <a:rPr lang="ru-RU" sz="2000" b="1" i="1" dirty="0">
                <a:solidFill>
                  <a:schemeClr val="bg1"/>
                </a:solidFill>
                <a:latin typeface="Roboto Condensed Light" panose="02000000000000000000" pitchFamily="2" charset="0"/>
                <a:ea typeface="Roboto Condensed Light" panose="02000000000000000000" pitchFamily="2" charset="0"/>
              </a:rPr>
              <a:t> ландшафтного парку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інформація</a:t>
            </a:r>
            <a:r>
              <a:rPr lang="ru-RU" sz="2000" dirty="0">
                <a:solidFill>
                  <a:schemeClr val="bg1"/>
                </a:solidFill>
                <a:latin typeface="Roboto Condensed Light" panose="02000000000000000000" pitchFamily="2" charset="0"/>
                <a:ea typeface="Roboto Condensed Light" panose="02000000000000000000" pitchFamily="2" charset="0"/>
              </a:rPr>
              <a:t> про </a:t>
            </a:r>
            <a:r>
              <a:rPr lang="ru-RU" sz="2000" dirty="0" err="1">
                <a:solidFill>
                  <a:schemeClr val="bg1"/>
                </a:solidFill>
                <a:latin typeface="Roboto Condensed Light" panose="02000000000000000000" pitchFamily="2" charset="0"/>
                <a:ea typeface="Roboto Condensed Light" panose="02000000000000000000" pitchFamily="2" charset="0"/>
              </a:rPr>
              <a:t>який</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загальновідомою</a:t>
            </a:r>
            <a:r>
              <a:rPr lang="ru-RU" sz="2000"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Вона </a:t>
            </a:r>
            <a:r>
              <a:rPr lang="ru-RU" sz="2000" dirty="0">
                <a:solidFill>
                  <a:schemeClr val="bg1"/>
                </a:solidFill>
                <a:latin typeface="Roboto Condensed Light" panose="02000000000000000000" pitchFamily="2" charset="0"/>
                <a:ea typeface="Roboto Condensed Light" panose="02000000000000000000" pitchFamily="2" charset="0"/>
              </a:rPr>
              <a:t>могла </a:t>
            </a:r>
            <a:r>
              <a:rPr lang="ru-RU" sz="2000" dirty="0" err="1">
                <a:solidFill>
                  <a:schemeClr val="bg1"/>
                </a:solidFill>
                <a:latin typeface="Roboto Condensed Light" panose="02000000000000000000" pitchFamily="2" charset="0"/>
                <a:ea typeface="Roboto Condensed Light" panose="02000000000000000000" pitchFamily="2" charset="0"/>
              </a:rPr>
              <a:t>ознайомитись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змістом</a:t>
            </a:r>
            <a:r>
              <a:rPr lang="ru-RU" sz="2000" dirty="0">
                <a:solidFill>
                  <a:schemeClr val="bg1"/>
                </a:solidFill>
                <a:latin typeface="Roboto Condensed Light" panose="02000000000000000000" pitchFamily="2" charset="0"/>
                <a:ea typeface="Roboto Condensed Light" panose="02000000000000000000" pitchFamily="2" charset="0"/>
              </a:rPr>
              <a:t> земельного, водного та </a:t>
            </a:r>
            <a:r>
              <a:rPr lang="ru-RU" sz="2000" dirty="0" err="1">
                <a:solidFill>
                  <a:schemeClr val="bg1"/>
                </a:solidFill>
                <a:latin typeface="Roboto Condensed Light" panose="02000000000000000000" pitchFamily="2" charset="0"/>
                <a:ea typeface="Roboto Condensed Light" panose="02000000000000000000" pitchFamily="2" charset="0"/>
              </a:rPr>
              <a:t>природоохоронного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законодавства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норми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щодо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отримання</a:t>
            </a:r>
            <a:r>
              <a:rPr lang="ru-RU" sz="2000" dirty="0">
                <a:solidFill>
                  <a:schemeClr val="bg1"/>
                </a:solidFill>
                <a:latin typeface="Roboto Condensed Light" panose="02000000000000000000" pitchFamily="2" charset="0"/>
                <a:ea typeface="Roboto Condensed Light" panose="02000000000000000000" pitchFamily="2" charset="0"/>
              </a:rPr>
              <a:t> в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ділянок</a:t>
            </a:r>
            <a:r>
              <a:rPr lang="ru-RU" sz="2000" dirty="0">
                <a:solidFill>
                  <a:schemeClr val="bg1"/>
                </a:solidFill>
                <a:latin typeface="Roboto Condensed Light" panose="02000000000000000000" pitchFamily="2" charset="0"/>
                <a:ea typeface="Roboto Condensed Light" panose="02000000000000000000" pitchFamily="2" charset="0"/>
              </a:rPr>
              <a:t> водного фонду, а </a:t>
            </a:r>
            <a:r>
              <a:rPr lang="ru-RU" sz="2000" dirty="0" err="1">
                <a:solidFill>
                  <a:schemeClr val="bg1"/>
                </a:solidFill>
                <a:latin typeface="Roboto Condensed Light" panose="02000000000000000000" pitchFamily="2" charset="0"/>
                <a:ea typeface="Roboto Condensed Light" panose="02000000000000000000" pitchFamily="2" charset="0"/>
              </a:rPr>
              <a:t>також</a:t>
            </a:r>
            <a:r>
              <a:rPr lang="ru-RU" sz="2000" dirty="0">
                <a:solidFill>
                  <a:schemeClr val="bg1"/>
                </a:solidFill>
                <a:latin typeface="Roboto Condensed Light" panose="02000000000000000000" pitchFamily="2" charset="0"/>
                <a:ea typeface="Roboto Condensed Light" panose="02000000000000000000" pitchFamily="2" charset="0"/>
              </a:rPr>
              <a:t> природно-</a:t>
            </a:r>
            <a:r>
              <a:rPr lang="ru-RU" sz="2000" dirty="0" err="1">
                <a:solidFill>
                  <a:schemeClr val="bg1"/>
                </a:solidFill>
                <a:latin typeface="Roboto Condensed Light" panose="02000000000000000000" pitchFamily="2" charset="0"/>
                <a:ea typeface="Roboto Condensed Light" panose="02000000000000000000" pitchFamily="2" charset="0"/>
              </a:rPr>
              <a:t>заповідного</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іншого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природоохоронного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a:t>
            </a:r>
            <a:r>
              <a:rPr lang="ru-RU" sz="2000" dirty="0">
                <a:solidFill>
                  <a:schemeClr val="bg1"/>
                </a:solidFill>
                <a:latin typeface="Roboto Condensed Light" panose="02000000000000000000" pitchFamily="2" charset="0"/>
                <a:ea typeface="Roboto Condensed Light" panose="02000000000000000000" pitchFamily="2" charset="0"/>
              </a:rPr>
              <a:t> є </a:t>
            </a:r>
            <a:r>
              <a:rPr lang="ru-RU" sz="2000" dirty="0" err="1">
                <a:solidFill>
                  <a:schemeClr val="bg1"/>
                </a:solidFill>
                <a:latin typeface="Roboto Condensed Light" panose="02000000000000000000" pitchFamily="2" charset="0"/>
                <a:ea typeface="Roboto Condensed Light" panose="02000000000000000000" pitchFamily="2" charset="0"/>
              </a:rPr>
              <a:t>доступними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чіткими</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передбачуваними</a:t>
            </a:r>
            <a:r>
              <a:rPr lang="ru-RU" sz="2000" dirty="0">
                <a:solidFill>
                  <a:schemeClr val="bg1"/>
                </a:solidFill>
                <a:latin typeface="Roboto Condensed Light" panose="02000000000000000000" pitchFamily="2" charset="0"/>
                <a:ea typeface="Roboto Condensed Light" panose="02000000000000000000" pitchFamily="2" charset="0"/>
              </a:rPr>
              <a:t>), а </a:t>
            </a:r>
            <a:r>
              <a:rPr lang="ru-RU" sz="2000" dirty="0" err="1">
                <a:solidFill>
                  <a:schemeClr val="bg1"/>
                </a:solidFill>
                <a:latin typeface="Roboto Condensed Light" panose="02000000000000000000" pitchFamily="2" charset="0"/>
                <a:ea typeface="Roboto Condensed Light" panose="02000000000000000000" pitchFamily="2" charset="0"/>
              </a:rPr>
              <a:t>також</a:t>
            </a:r>
            <a:r>
              <a:rPr lang="ru-RU" sz="2000" dirty="0">
                <a:solidFill>
                  <a:schemeClr val="bg1"/>
                </a:solidFill>
                <a:latin typeface="Roboto Condensed Light" panose="02000000000000000000" pitchFamily="2" charset="0"/>
                <a:ea typeface="Roboto Condensed Light" panose="02000000000000000000" pitchFamily="2" charset="0"/>
              </a:rPr>
              <a:t> за </a:t>
            </a:r>
            <a:r>
              <a:rPr lang="ru-RU" sz="2000" dirty="0" err="1">
                <a:solidFill>
                  <a:schemeClr val="bg1"/>
                </a:solidFill>
                <a:latin typeface="Roboto Condensed Light" panose="02000000000000000000" pitchFamily="2" charset="0"/>
                <a:ea typeface="Roboto Condensed Light" panose="02000000000000000000" pitchFamily="2" charset="0"/>
              </a:rPr>
              <a:t>необхідності</a:t>
            </a:r>
            <a:r>
              <a:rPr lang="ru-RU" sz="2000" dirty="0">
                <a:solidFill>
                  <a:schemeClr val="bg1"/>
                </a:solidFill>
                <a:latin typeface="Roboto Condensed Light" panose="02000000000000000000" pitchFamily="2" charset="0"/>
                <a:ea typeface="Roboto Condensed Light" panose="02000000000000000000" pitchFamily="2" charset="0"/>
              </a:rPr>
              <a:t> могла </a:t>
            </a:r>
            <a:r>
              <a:rPr lang="ru-RU" sz="2000" dirty="0" err="1">
                <a:solidFill>
                  <a:schemeClr val="bg1"/>
                </a:solidFill>
                <a:latin typeface="Roboto Condensed Light" panose="02000000000000000000" pitchFamily="2" charset="0"/>
                <a:ea typeface="Roboto Condensed Light" panose="02000000000000000000" pitchFamily="2" charset="0"/>
              </a:rPr>
              <a:t>отримати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відповідну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правову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допомогу</a:t>
            </a:r>
            <a:r>
              <a:rPr lang="ru-RU" sz="2000" dirty="0">
                <a:solidFill>
                  <a:schemeClr val="bg1"/>
                </a:solidFill>
                <a:latin typeface="Roboto Condensed Light" panose="02000000000000000000" pitchFamily="2" charset="0"/>
                <a:ea typeface="Roboto Condensed Light" panose="02000000000000000000" pitchFamily="2" charset="0"/>
              </a:rPr>
              <a:t> перед </a:t>
            </a:r>
            <a:r>
              <a:rPr lang="ru-RU" sz="2000" dirty="0" err="1">
                <a:solidFill>
                  <a:schemeClr val="bg1"/>
                </a:solidFill>
                <a:latin typeface="Roboto Condensed Light" panose="02000000000000000000" pitchFamily="2" charset="0"/>
                <a:ea typeface="Roboto Condensed Light" panose="02000000000000000000" pitchFamily="2" charset="0"/>
              </a:rPr>
              <a:t>набуттям</a:t>
            </a:r>
            <a:r>
              <a:rPr lang="ru-RU" sz="2000" dirty="0">
                <a:solidFill>
                  <a:schemeClr val="bg1"/>
                </a:solidFill>
                <a:latin typeface="Roboto Condensed Light" panose="02000000000000000000" pitchFamily="2" charset="0"/>
                <a:ea typeface="Roboto Condensed Light" panose="02000000000000000000" pitchFamily="2" charset="0"/>
              </a:rPr>
              <a:t> в </a:t>
            </a:r>
            <a:r>
              <a:rPr lang="ru-RU" sz="2000" dirty="0" err="1">
                <a:solidFill>
                  <a:schemeClr val="bg1"/>
                </a:solidFill>
                <a:latin typeface="Roboto Condensed Light" panose="02000000000000000000" pitchFamily="2" charset="0"/>
                <a:ea typeface="Roboto Condensed Light" panose="02000000000000000000" pitchFamily="2" charset="0"/>
              </a:rPr>
              <a:t>оренду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спірної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Відтак</a:t>
            </a:r>
            <a:r>
              <a:rPr lang="ru-RU" sz="2000" dirty="0">
                <a:solidFill>
                  <a:schemeClr val="bg1"/>
                </a:solidFill>
                <a:latin typeface="Roboto Condensed Light" panose="02000000000000000000" pitchFamily="2" charset="0"/>
                <a:ea typeface="Roboto Condensed Light" panose="02000000000000000000" pitchFamily="2" charset="0"/>
              </a:rPr>
              <a:t>, ОСОБА_1 </a:t>
            </a:r>
            <a:r>
              <a:rPr lang="ru-RU" sz="2000" b="1" dirty="0">
                <a:solidFill>
                  <a:srgbClr val="FFD800"/>
                </a:solidFill>
                <a:latin typeface="Roboto Condensed Light" panose="02000000000000000000" pitchFamily="2" charset="0"/>
                <a:ea typeface="Roboto Condensed Light" panose="02000000000000000000" pitchFamily="2" charset="0"/>
              </a:rPr>
              <a:t>могла і повинна </a:t>
            </a:r>
            <a:r>
              <a:rPr lang="ru-RU" sz="2000" b="1" dirty="0" err="1">
                <a:solidFill>
                  <a:srgbClr val="FFD800"/>
                </a:solidFill>
                <a:latin typeface="Roboto Condensed Light" panose="02000000000000000000" pitchFamily="2" charset="0"/>
                <a:ea typeface="Roboto Condensed Light" panose="02000000000000000000" pitchFamily="2" charset="0"/>
              </a:rPr>
              <a:t>була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розуміти</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що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ця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належить</a:t>
            </a:r>
            <a:r>
              <a:rPr lang="ru-RU" sz="2000" b="1" dirty="0">
                <a:solidFill>
                  <a:srgbClr val="FFD800"/>
                </a:solidFill>
                <a:latin typeface="Roboto Condensed Light" panose="02000000000000000000" pitchFamily="2" charset="0"/>
                <a:ea typeface="Roboto Condensed Light" panose="02000000000000000000" pitchFamily="2" charset="0"/>
              </a:rPr>
              <a:t> до земель водного та природно-</a:t>
            </a:r>
            <a:r>
              <a:rPr lang="ru-RU" sz="2000" b="1" dirty="0" err="1">
                <a:solidFill>
                  <a:srgbClr val="FFD800"/>
                </a:solidFill>
                <a:latin typeface="Roboto Condensed Light" panose="02000000000000000000" pitchFamily="2" charset="0"/>
                <a:ea typeface="Roboto Condensed Light" panose="02000000000000000000" pitchFamily="2" charset="0"/>
              </a:rPr>
              <a:t>заповідного</a:t>
            </a:r>
            <a:r>
              <a:rPr lang="ru-RU" sz="2000" b="1" dirty="0">
                <a:solidFill>
                  <a:srgbClr val="FFD800"/>
                </a:solidFill>
                <a:latin typeface="Roboto Condensed Light" panose="02000000000000000000" pitchFamily="2" charset="0"/>
                <a:ea typeface="Roboto Condensed Light" panose="02000000000000000000" pitchFamily="2" charset="0"/>
              </a:rPr>
              <a:t> фонду, і </a:t>
            </a:r>
            <a:r>
              <a:rPr lang="ru-RU" sz="2000" b="1" dirty="0" err="1">
                <a:solidFill>
                  <a:srgbClr val="FFD800"/>
                </a:solidFill>
                <a:latin typeface="Roboto Condensed Light" panose="02000000000000000000" pitchFamily="2" charset="0"/>
                <a:ea typeface="Roboto Condensed Light" panose="02000000000000000000" pitchFamily="2" charset="0"/>
              </a:rPr>
              <a:t>її</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отримання</a:t>
            </a:r>
            <a:r>
              <a:rPr lang="ru-RU" sz="2000" b="1" dirty="0">
                <a:solidFill>
                  <a:srgbClr val="FFD800"/>
                </a:solidFill>
                <a:latin typeface="Roboto Condensed Light" panose="02000000000000000000" pitchFamily="2" charset="0"/>
                <a:ea typeface="Roboto Condensed Light" panose="02000000000000000000" pitchFamily="2" charset="0"/>
              </a:rPr>
              <a:t> в </a:t>
            </a:r>
            <a:r>
              <a:rPr lang="ru-RU" sz="2000" b="1" dirty="0" err="1">
                <a:solidFill>
                  <a:srgbClr val="FFD800"/>
                </a:solidFill>
                <a:latin typeface="Roboto Condensed Light" panose="02000000000000000000" pitchFamily="2" charset="0"/>
                <a:ea typeface="Roboto Condensed Light" panose="02000000000000000000" pitchFamily="2" charset="0"/>
              </a:rPr>
              <a:t>оренду</a:t>
            </a:r>
            <a:r>
              <a:rPr lang="ru-RU" sz="2000" b="1" dirty="0">
                <a:solidFill>
                  <a:srgbClr val="FFD800"/>
                </a:solidFill>
                <a:latin typeface="Roboto Condensed Light" panose="02000000000000000000" pitchFamily="2" charset="0"/>
                <a:ea typeface="Roboto Condensed Light" panose="02000000000000000000" pitchFamily="2" charset="0"/>
              </a:rPr>
              <a:t> для </a:t>
            </a:r>
            <a:r>
              <a:rPr lang="ru-RU" sz="2000" b="1" dirty="0" err="1">
                <a:solidFill>
                  <a:srgbClr val="FFD800"/>
                </a:solidFill>
                <a:latin typeface="Roboto Condensed Light" panose="02000000000000000000" pitchFamily="2" charset="0"/>
                <a:ea typeface="Roboto Condensed Light" panose="02000000000000000000" pitchFamily="2" charset="0"/>
              </a:rPr>
              <a:t>будівництва</a:t>
            </a:r>
            <a:r>
              <a:rPr lang="ru-RU" sz="2000" b="1" dirty="0">
                <a:solidFill>
                  <a:srgbClr val="FFD800"/>
                </a:solidFill>
                <a:latin typeface="Roboto Condensed Light" panose="02000000000000000000" pitchFamily="2" charset="0"/>
                <a:ea typeface="Roboto Condensed Light" panose="02000000000000000000" pitchFamily="2" charset="0"/>
              </a:rPr>
              <a:t> та </a:t>
            </a:r>
            <a:r>
              <a:rPr lang="ru-RU" sz="2000" b="1" dirty="0" err="1">
                <a:solidFill>
                  <a:srgbClr val="FFD800"/>
                </a:solidFill>
                <a:latin typeface="Roboto Condensed Light" panose="02000000000000000000" pitchFamily="2" charset="0"/>
                <a:ea typeface="Roboto Condensed Light" panose="02000000000000000000" pitchFamily="2" charset="0"/>
              </a:rPr>
              <a:t>обслуговування</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житлового</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будинку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господарських</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будівель</a:t>
            </a:r>
            <a:r>
              <a:rPr lang="ru-RU" sz="2000" b="1" dirty="0">
                <a:solidFill>
                  <a:srgbClr val="FFD800"/>
                </a:solidFill>
                <a:latin typeface="Roboto Condensed Light" panose="02000000000000000000" pitchFamily="2" charset="0"/>
                <a:ea typeface="Roboto Condensed Light" panose="02000000000000000000" pitchFamily="2" charset="0"/>
              </a:rPr>
              <a:t> і </a:t>
            </a:r>
            <a:r>
              <a:rPr lang="ru-RU" sz="2000" b="1" dirty="0" err="1">
                <a:solidFill>
                  <a:srgbClr val="FFD800"/>
                </a:solidFill>
                <a:latin typeface="Roboto Condensed Light" panose="02000000000000000000" pitchFamily="2" charset="0"/>
                <a:ea typeface="Roboto Condensed Light" panose="02000000000000000000" pitchFamily="2" charset="0"/>
              </a:rPr>
              <a:t>споруд</a:t>
            </a:r>
            <a:r>
              <a:rPr lang="ru-RU" sz="2000" b="1" dirty="0">
                <a:solidFill>
                  <a:srgbClr val="FFD800"/>
                </a:solidFill>
                <a:latin typeface="Roboto Condensed Light" panose="02000000000000000000" pitchFamily="2" charset="0"/>
                <a:ea typeface="Roboto Condensed Light" panose="02000000000000000000" pitchFamily="2" charset="0"/>
              </a:rPr>
              <a:t> є </a:t>
            </a:r>
            <a:r>
              <a:rPr lang="ru-RU" sz="2000" b="1" dirty="0" err="1">
                <a:solidFill>
                  <a:srgbClr val="FFD800"/>
                </a:solidFill>
                <a:latin typeface="Roboto Condensed Light" panose="02000000000000000000" pitchFamily="2" charset="0"/>
                <a:ea typeface="Roboto Condensed Light" panose="02000000000000000000" pitchFamily="2" charset="0"/>
              </a:rPr>
              <a:t>неможливим</a:t>
            </a:r>
            <a:r>
              <a:rPr lang="ru-RU" sz="2000" b="1" dirty="0">
                <a:solidFill>
                  <a:srgbClr val="FFD800"/>
                </a:solidFill>
                <a:latin typeface="Roboto Condensed Light" panose="02000000000000000000" pitchFamily="2" charset="0"/>
                <a:ea typeface="Roboto Condensed Light" panose="02000000000000000000" pitchFamily="2" charset="0"/>
              </a:rPr>
              <a:t> в силу </a:t>
            </a:r>
            <a:r>
              <a:rPr lang="ru-RU" sz="2000" b="1" dirty="0" err="1">
                <a:solidFill>
                  <a:srgbClr val="FFD800"/>
                </a:solidFill>
                <a:latin typeface="Roboto Condensed Light" panose="02000000000000000000" pitchFamily="2" charset="0"/>
                <a:ea typeface="Roboto Condensed Light" panose="02000000000000000000" pitchFamily="2" charset="0"/>
              </a:rPr>
              <a:t>імперативних</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вимог</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законодавства</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України</a:t>
            </a:r>
            <a:endParaRPr lang="uk-UA" sz="2000" b="1" dirty="0" smtClean="0">
              <a:solidFill>
                <a:srgbClr val="FFD800"/>
              </a:solidFill>
              <a:latin typeface="Roboto Condensed Light" panose="02000000000000000000" pitchFamily="2" charset="0"/>
              <a:ea typeface="Roboto Condensed Light" panose="02000000000000000000" pitchFamily="2" charset="0"/>
            </a:endParaRP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28 </a:t>
            </a:r>
            <a:r>
              <a:rPr lang="ru-RU" i="1" dirty="0" err="1">
                <a:solidFill>
                  <a:srgbClr val="38B6AB"/>
                </a:solidFill>
                <a:latin typeface="Roboto Condensed Light" panose="02000000000000000000" pitchFamily="2" charset="0"/>
                <a:ea typeface="Roboto Condensed Light" panose="02000000000000000000" pitchFamily="2" charset="0"/>
              </a:rPr>
              <a:t>вересня</a:t>
            </a:r>
            <a:r>
              <a:rPr lang="ru-RU" i="1" dirty="0">
                <a:solidFill>
                  <a:srgbClr val="38B6AB"/>
                </a:solidFill>
                <a:latin typeface="Roboto Condensed Light" panose="02000000000000000000" pitchFamily="2" charset="0"/>
                <a:ea typeface="Roboto Condensed Light" panose="02000000000000000000" pitchFamily="2" charset="0"/>
              </a:rPr>
              <a:t>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483/448/20</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
        <p:nvSpPr>
          <p:cNvPr id="7" name="TextBox 6"/>
          <p:cNvSpPr txBox="1"/>
          <p:nvPr/>
        </p:nvSpPr>
        <p:spPr>
          <a:xfrm>
            <a:off x="233569" y="136283"/>
            <a:ext cx="11640905"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Використання земельної ділянки, що належить </a:t>
            </a:r>
            <a:r>
              <a:rPr lang="ru-RU" sz="2400" b="1" dirty="0">
                <a:solidFill>
                  <a:schemeClr val="bg1"/>
                </a:solidFill>
                <a:latin typeface="Roboto Condensed Light" panose="02000000000000000000" pitchFamily="2" charset="0"/>
                <a:ea typeface="Roboto Condensed Light" panose="02000000000000000000" pitchFamily="2" charset="0"/>
              </a:rPr>
              <a:t>до земель водного та природно-</a:t>
            </a:r>
            <a:r>
              <a:rPr lang="ru-RU" sz="2400" b="1" dirty="0" err="1">
                <a:solidFill>
                  <a:schemeClr val="bg1"/>
                </a:solidFill>
                <a:latin typeface="Roboto Condensed Light" panose="02000000000000000000" pitchFamily="2" charset="0"/>
                <a:ea typeface="Roboto Condensed Light" panose="02000000000000000000" pitchFamily="2" charset="0"/>
              </a:rPr>
              <a:t>заповідного</a:t>
            </a:r>
            <a:r>
              <a:rPr lang="ru-RU" sz="2400" b="1" dirty="0">
                <a:solidFill>
                  <a:schemeClr val="bg1"/>
                </a:solidFill>
                <a:latin typeface="Roboto Condensed Light" panose="02000000000000000000" pitchFamily="2" charset="0"/>
                <a:ea typeface="Roboto Condensed Light" panose="02000000000000000000" pitchFamily="2" charset="0"/>
              </a:rPr>
              <a:t> фонду</a:t>
            </a:r>
            <a:r>
              <a:rPr lang="uk-UA" sz="2400" b="1" dirty="0" smtClean="0">
                <a:solidFill>
                  <a:schemeClr val="bg1"/>
                </a:solidFill>
                <a:latin typeface="Roboto Condensed Light" panose="02000000000000000000" pitchFamily="2" charset="0"/>
                <a:ea typeface="Roboto Condensed Light" panose="02000000000000000000" pitchFamily="2" charset="0"/>
              </a:rPr>
              <a:t>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015079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86193" y="454190"/>
            <a:ext cx="11114724" cy="461665"/>
          </a:xfrm>
          <a:prstGeom prst="rect">
            <a:avLst/>
          </a:prstGeom>
          <a:noFill/>
        </p:spPr>
        <p:txBody>
          <a:bodyPr wrap="square" rtlCol="0">
            <a:spAutoFit/>
          </a:bodyPr>
          <a:lstStyle/>
          <a:p>
            <a:r>
              <a:rPr lang="uk-UA" sz="2400" b="1" dirty="0" smtClean="0">
                <a:solidFill>
                  <a:schemeClr val="bg1"/>
                </a:solidFill>
                <a:latin typeface="Roboto Condensed Light" panose="02000000000000000000" pitchFamily="2" charset="0"/>
                <a:ea typeface="Roboto Condensed Light" panose="02000000000000000000" pitchFamily="2" charset="0"/>
              </a:rPr>
              <a:t>Право органів </a:t>
            </a:r>
            <a:r>
              <a:rPr lang="uk-UA" sz="2400" b="1" dirty="0" err="1" smtClean="0">
                <a:solidFill>
                  <a:schemeClr val="bg1"/>
                </a:solidFill>
                <a:latin typeface="Roboto Condensed Light" panose="02000000000000000000" pitchFamily="2" charset="0"/>
                <a:ea typeface="Roboto Condensed Light" panose="02000000000000000000" pitchFamily="2" charset="0"/>
              </a:rPr>
              <a:t>Держгеокадастру</a:t>
            </a:r>
            <a:r>
              <a:rPr lang="uk-UA" sz="2400" b="1" dirty="0" smtClean="0">
                <a:solidFill>
                  <a:schemeClr val="bg1"/>
                </a:solidFill>
                <a:latin typeface="Roboto Condensed Light" panose="02000000000000000000" pitchFamily="2" charset="0"/>
                <a:ea typeface="Roboto Condensed Light" panose="02000000000000000000" pitchFamily="2" charset="0"/>
              </a:rPr>
              <a:t> на звернення до суду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86194" y="1344496"/>
            <a:ext cx="10941165" cy="4078039"/>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Органи</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Держгеокадастру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можуть</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звертатися</a:t>
            </a:r>
            <a:r>
              <a:rPr lang="ru-RU" sz="2000" dirty="0">
                <a:solidFill>
                  <a:srgbClr val="FFD800"/>
                </a:solidFill>
                <a:latin typeface="Roboto Condensed Light" panose="02000000000000000000" pitchFamily="2" charset="0"/>
                <a:ea typeface="Roboto Condensed Light" panose="02000000000000000000" pitchFamily="2" charset="0"/>
              </a:rPr>
              <a:t> до суду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якщо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необхідно</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здійснення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їхніх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повноважень</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нагляду</a:t>
            </a:r>
            <a:r>
              <a:rPr lang="ru-RU" sz="2000" dirty="0">
                <a:solidFill>
                  <a:schemeClr val="bg1"/>
                </a:solidFill>
                <a:latin typeface="Roboto Condensed Light" panose="02000000000000000000" pitchFamily="2" charset="0"/>
                <a:ea typeface="Roboto Condensed Light" panose="02000000000000000000" pitchFamily="2" charset="0"/>
              </a:rPr>
              <a:t> (контролю) за </a:t>
            </a:r>
            <a:r>
              <a:rPr lang="ru-RU" sz="2000" dirty="0" err="1">
                <a:solidFill>
                  <a:schemeClr val="bg1"/>
                </a:solidFill>
                <a:latin typeface="Roboto Condensed Light" panose="02000000000000000000" pitchFamily="2" charset="0"/>
                <a:ea typeface="Roboto Condensed Light" panose="02000000000000000000" pitchFamily="2" charset="0"/>
              </a:rPr>
              <a:t>дотриманням</a:t>
            </a:r>
            <a:r>
              <a:rPr lang="ru-RU" sz="2000" dirty="0">
                <a:solidFill>
                  <a:schemeClr val="bg1"/>
                </a:solidFill>
                <a:latin typeface="Roboto Condensed Light" panose="02000000000000000000" pitchFamily="2" charset="0"/>
                <a:ea typeface="Roboto Condensed Light" panose="02000000000000000000" pitchFamily="2" charset="0"/>
              </a:rPr>
              <a:t> земельного </a:t>
            </a:r>
            <a:r>
              <a:rPr lang="ru-RU" sz="2000" dirty="0" err="1">
                <a:solidFill>
                  <a:schemeClr val="bg1"/>
                </a:solidFill>
                <a:latin typeface="Roboto Condensed Light" panose="02000000000000000000" pitchFamily="2" charset="0"/>
                <a:ea typeface="Roboto Condensed Light" panose="02000000000000000000" pitchFamily="2" charset="0"/>
              </a:rPr>
              <a:t>законодавства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використанням</a:t>
            </a:r>
            <a:r>
              <a:rPr lang="ru-RU" sz="2000" dirty="0">
                <a:solidFill>
                  <a:schemeClr val="bg1"/>
                </a:solidFill>
                <a:latin typeface="Roboto Condensed Light" panose="02000000000000000000" pitchFamily="2" charset="0"/>
                <a:ea typeface="Roboto Condensed Light" panose="02000000000000000000" pitchFamily="2" charset="0"/>
              </a:rPr>
              <a:t> та </a:t>
            </a:r>
            <a:r>
              <a:rPr lang="ru-RU" sz="2000" dirty="0" err="1">
                <a:solidFill>
                  <a:schemeClr val="bg1"/>
                </a:solidFill>
                <a:latin typeface="Roboto Condensed Light" panose="02000000000000000000" pitchFamily="2" charset="0"/>
                <a:ea typeface="Roboto Condensed Light" panose="02000000000000000000" pitchFamily="2" charset="0"/>
              </a:rPr>
              <a:t>охороною</a:t>
            </a:r>
            <a:r>
              <a:rPr lang="ru-RU" sz="2000" dirty="0">
                <a:solidFill>
                  <a:schemeClr val="bg1"/>
                </a:solidFill>
                <a:latin typeface="Roboto Condensed Light" panose="02000000000000000000" pitchFamily="2" charset="0"/>
                <a:ea typeface="Roboto Condensed Light" panose="02000000000000000000" pitchFamily="2" charset="0"/>
              </a:rPr>
              <a:t> земель </a:t>
            </a:r>
            <a:r>
              <a:rPr lang="ru-RU" sz="2000" dirty="0" err="1">
                <a:solidFill>
                  <a:schemeClr val="bg1"/>
                </a:solidFill>
                <a:latin typeface="Roboto Condensed Light" panose="02000000000000000000" pitchFamily="2" charset="0"/>
                <a:ea typeface="Roboto Condensed Light" panose="02000000000000000000" pitchFamily="2" charset="0"/>
              </a:rPr>
              <a:t>усіх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категорій</a:t>
            </a:r>
            <a:r>
              <a:rPr lang="ru-RU" sz="2000" dirty="0">
                <a:solidFill>
                  <a:schemeClr val="bg1"/>
                </a:solidFill>
                <a:latin typeface="Roboto Condensed Light" panose="02000000000000000000" pitchFamily="2" charset="0"/>
                <a:ea typeface="Roboto Condensed Light" panose="02000000000000000000" pitchFamily="2" charset="0"/>
              </a:rPr>
              <a:t> і форм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a:solidFill>
                  <a:srgbClr val="FFD800"/>
                </a:solidFill>
                <a:latin typeface="Roboto Condensed Light" panose="02000000000000000000" pitchFamily="2" charset="0"/>
                <a:ea typeface="Roboto Condensed Light" panose="02000000000000000000" pitchFamily="2" charset="0"/>
              </a:rPr>
              <a:t>в тих </a:t>
            </a:r>
            <a:r>
              <a:rPr lang="ru-RU" sz="2000" dirty="0" err="1">
                <a:solidFill>
                  <a:srgbClr val="FFD800"/>
                </a:solidFill>
                <a:latin typeface="Roboto Condensed Light" panose="02000000000000000000" pitchFamily="2" charset="0"/>
                <a:ea typeface="Roboto Condensed Light" panose="02000000000000000000" pitchFamily="2" charset="0"/>
              </a:rPr>
              <a:t>випадках</a:t>
            </a:r>
            <a:r>
              <a:rPr lang="ru-RU" sz="2000" dirty="0">
                <a:solidFill>
                  <a:srgbClr val="FFD800"/>
                </a:solidFill>
                <a:latin typeface="Roboto Condensed Light" panose="02000000000000000000" pitchFamily="2" charset="0"/>
                <a:ea typeface="Roboto Condensed Light" panose="02000000000000000000" pitchFamily="2" charset="0"/>
              </a:rPr>
              <a:t>, коли </a:t>
            </a:r>
            <a:r>
              <a:rPr lang="ru-RU" sz="2000" dirty="0" err="1">
                <a:solidFill>
                  <a:srgbClr val="FFD800"/>
                </a:solidFill>
                <a:latin typeface="Roboto Condensed Light" panose="02000000000000000000" pitchFamily="2" charset="0"/>
                <a:ea typeface="Roboto Condensed Light" panose="02000000000000000000" pitchFamily="2" charset="0"/>
              </a:rPr>
              <a:t>це</a:t>
            </a:r>
            <a:r>
              <a:rPr lang="ru-RU" sz="2000" dirty="0">
                <a:solidFill>
                  <a:srgbClr val="FFD800"/>
                </a:solidFill>
                <a:latin typeface="Roboto Condensed Light" panose="02000000000000000000" pitchFamily="2" charset="0"/>
                <a:ea typeface="Roboto Condensed Light" panose="02000000000000000000" pitchFamily="2" charset="0"/>
              </a:rPr>
              <a:t> прямо </a:t>
            </a:r>
            <a:r>
              <a:rPr lang="ru-RU" sz="2000" dirty="0" err="1">
                <a:solidFill>
                  <a:srgbClr val="FFD800"/>
                </a:solidFill>
                <a:latin typeface="Roboto Condensed Light" panose="02000000000000000000" pitchFamily="2" charset="0"/>
                <a:ea typeface="Roboto Condensed Light" panose="02000000000000000000" pitchFamily="2" charset="0"/>
              </a:rPr>
              <a:t>визначено</a:t>
            </a:r>
            <a:r>
              <a:rPr lang="ru-RU" sz="2000" dirty="0">
                <a:solidFill>
                  <a:srgbClr val="FFD800"/>
                </a:solidFill>
                <a:latin typeface="Roboto Condensed Light" panose="02000000000000000000" pitchFamily="2" charset="0"/>
                <a:ea typeface="Roboto Condensed Light" panose="02000000000000000000" pitchFamily="2" charset="0"/>
              </a:rPr>
              <a:t> у </a:t>
            </a:r>
            <a:r>
              <a:rPr lang="ru-RU" sz="2000" dirty="0" err="1">
                <a:solidFill>
                  <a:srgbClr val="FFD800"/>
                </a:solidFill>
                <a:latin typeface="Roboto Condensed Light" panose="02000000000000000000" pitchFamily="2" charset="0"/>
                <a:ea typeface="Roboto Condensed Light" panose="02000000000000000000" pitchFamily="2" charset="0"/>
              </a:rPr>
              <a:t>відповідних</a:t>
            </a:r>
            <a:r>
              <a:rPr lang="ru-RU" sz="2000"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нормативноправових</a:t>
            </a:r>
            <a:r>
              <a:rPr lang="ru-RU" sz="2000" dirty="0">
                <a:solidFill>
                  <a:srgbClr val="FFD800"/>
                </a:solidFill>
                <a:latin typeface="Roboto Condensed Light" panose="02000000000000000000" pitchFamily="2" charset="0"/>
                <a:ea typeface="Roboto Condensed Light" panose="02000000000000000000" pitchFamily="2" charset="0"/>
              </a:rPr>
              <a:t> актах </a:t>
            </a:r>
            <a:r>
              <a:rPr lang="ru-RU" sz="2000" dirty="0">
                <a:solidFill>
                  <a:schemeClr val="bg1"/>
                </a:solidFill>
                <a:latin typeface="Roboto Condensed Light" panose="02000000000000000000" pitchFamily="2" charset="0"/>
                <a:ea typeface="Roboto Condensed Light" panose="02000000000000000000" pitchFamily="2" charset="0"/>
              </a:rPr>
              <a:t>(</a:t>
            </a:r>
            <a:r>
              <a:rPr lang="ru-RU" sz="2000" dirty="0" err="1">
                <a:solidFill>
                  <a:schemeClr val="bg1"/>
                </a:solidFill>
                <a:latin typeface="Roboto Condensed Light" panose="02000000000000000000" pitchFamily="2" charset="0"/>
                <a:ea typeface="Roboto Condensed Light" panose="02000000000000000000" pitchFamily="2" charset="0"/>
              </a:rPr>
              <a:t>зокрема</a:t>
            </a:r>
            <a:r>
              <a:rPr lang="ru-RU" sz="2000" dirty="0">
                <a:solidFill>
                  <a:schemeClr val="bg1"/>
                </a:solidFill>
                <a:latin typeface="Roboto Condensed Light" panose="02000000000000000000" pitchFamily="2" charset="0"/>
                <a:ea typeface="Roboto Condensed Light" panose="02000000000000000000" pitchFamily="2" charset="0"/>
              </a:rPr>
              <a:t>, з </a:t>
            </a:r>
            <a:r>
              <a:rPr lang="ru-RU" sz="2000" dirty="0" err="1">
                <a:solidFill>
                  <a:schemeClr val="bg1"/>
                </a:solidFill>
                <a:latin typeface="Roboto Condensed Light" panose="02000000000000000000" pitchFamily="2" charset="0"/>
                <a:ea typeface="Roboto Condensed Light" panose="02000000000000000000" pitchFamily="2" charset="0"/>
              </a:rPr>
              <a:t>позовами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щодо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відшкодування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втрат</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сільськогосподарського</a:t>
            </a:r>
            <a:r>
              <a:rPr lang="ru-RU" sz="2000" dirty="0">
                <a:solidFill>
                  <a:schemeClr val="bg1"/>
                </a:solidFill>
                <a:latin typeface="Roboto Condensed Light" panose="02000000000000000000" pitchFamily="2" charset="0"/>
                <a:ea typeface="Roboto Condensed Light" panose="02000000000000000000" pitchFamily="2" charset="0"/>
              </a:rPr>
              <a:t> і </a:t>
            </a:r>
            <a:r>
              <a:rPr lang="ru-RU" sz="2000" dirty="0" err="1">
                <a:solidFill>
                  <a:schemeClr val="bg1"/>
                </a:solidFill>
                <a:latin typeface="Roboto Condensed Light" panose="02000000000000000000" pitchFamily="2" charset="0"/>
                <a:ea typeface="Roboto Condensed Light" panose="02000000000000000000" pitchFamily="2" charset="0"/>
              </a:rPr>
              <a:t>лісогосподарського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виробництва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повернення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самовільно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зайнятих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тимчасово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зайнятих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земельних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ділянок</a:t>
            </a:r>
            <a:r>
              <a:rPr lang="ru-RU" sz="2000" dirty="0">
                <a:solidFill>
                  <a:schemeClr val="bg1"/>
                </a:solidFill>
                <a:latin typeface="Roboto Condensed Light" panose="02000000000000000000" pitchFamily="2" charset="0"/>
                <a:ea typeface="Roboto Condensed Light" panose="02000000000000000000" pitchFamily="2" charset="0"/>
              </a:rPr>
              <a:t>, строк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якими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закінчився</a:t>
            </a:r>
            <a:r>
              <a:rPr lang="ru-RU" sz="2000" dirty="0">
                <a:solidFill>
                  <a:schemeClr val="bg1"/>
                </a:solidFill>
                <a:latin typeface="Roboto Condensed Light" panose="02000000000000000000" pitchFamily="2" charset="0"/>
                <a:ea typeface="Roboto Condensed Light" panose="02000000000000000000" pitchFamily="2" charset="0"/>
              </a:rPr>
              <a:t>).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Органи</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Держгеокадастру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a:solidFill>
                  <a:srgbClr val="FFD800"/>
                </a:solidFill>
                <a:latin typeface="Roboto Condensed Light" panose="02000000000000000000" pitchFamily="2" charset="0"/>
                <a:ea typeface="Roboto Condensed Light" panose="02000000000000000000" pitchFamily="2" charset="0"/>
              </a:rPr>
              <a:t>не </a:t>
            </a:r>
            <a:r>
              <a:rPr lang="ru-RU" sz="2000" dirty="0" err="1">
                <a:solidFill>
                  <a:srgbClr val="FFD800"/>
                </a:solidFill>
                <a:latin typeface="Roboto Condensed Light" panose="02000000000000000000" pitchFamily="2" charset="0"/>
                <a:ea typeface="Roboto Condensed Light" panose="02000000000000000000" pitchFamily="2" charset="0"/>
              </a:rPr>
              <a:t>мають</a:t>
            </a:r>
            <a:r>
              <a:rPr lang="ru-RU" sz="2000"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повноважень</a:t>
            </a:r>
            <a:r>
              <a:rPr lang="ru-RU" sz="2000"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звертатися</a:t>
            </a:r>
            <a:r>
              <a:rPr lang="ru-RU" sz="2000" dirty="0">
                <a:solidFill>
                  <a:srgbClr val="FFD800"/>
                </a:solidFill>
                <a:latin typeface="Roboto Condensed Light" panose="02000000000000000000" pitchFamily="2" charset="0"/>
                <a:ea typeface="Roboto Condensed Light" panose="02000000000000000000" pitchFamily="2" charset="0"/>
              </a:rPr>
              <a:t> з </a:t>
            </a:r>
            <a:r>
              <a:rPr lang="ru-RU" sz="2000" dirty="0" err="1">
                <a:solidFill>
                  <a:srgbClr val="FFD800"/>
                </a:solidFill>
                <a:latin typeface="Roboto Condensed Light" panose="02000000000000000000" pitchFamily="2" charset="0"/>
                <a:ea typeface="Roboto Condensed Light" panose="02000000000000000000" pitchFamily="2" charset="0"/>
              </a:rPr>
              <a:t>позовом</a:t>
            </a:r>
            <a:r>
              <a:rPr lang="ru-RU" sz="2000" dirty="0">
                <a:solidFill>
                  <a:srgbClr val="FFD800"/>
                </a:solidFill>
                <a:latin typeface="Roboto Condensed Light" panose="02000000000000000000" pitchFamily="2" charset="0"/>
                <a:ea typeface="Roboto Condensed Light" panose="02000000000000000000" pitchFamily="2" charset="0"/>
              </a:rPr>
              <a:t> до суду про </a:t>
            </a:r>
            <a:r>
              <a:rPr lang="ru-RU" sz="2000" dirty="0" err="1">
                <a:solidFill>
                  <a:srgbClr val="FFD800"/>
                </a:solidFill>
                <a:latin typeface="Roboto Condensed Light" panose="02000000000000000000" pitchFamily="2" charset="0"/>
                <a:ea typeface="Roboto Condensed Light" panose="02000000000000000000" pitchFamily="2" charset="0"/>
              </a:rPr>
              <a:t>визнання</a:t>
            </a:r>
            <a:r>
              <a:rPr lang="ru-RU" sz="2000"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незаконним</a:t>
            </a:r>
            <a:r>
              <a:rPr lang="ru-RU" sz="2000" dirty="0">
                <a:solidFill>
                  <a:srgbClr val="FFD800"/>
                </a:solidFill>
                <a:latin typeface="Roboto Condensed Light" panose="02000000000000000000" pitchFamily="2" charset="0"/>
                <a:ea typeface="Roboto Condensed Light" panose="02000000000000000000" pitchFamily="2" charset="0"/>
              </a:rPr>
              <a:t> та </a:t>
            </a:r>
            <a:r>
              <a:rPr lang="ru-RU" sz="2000" dirty="0" err="1">
                <a:solidFill>
                  <a:srgbClr val="FFD800"/>
                </a:solidFill>
                <a:latin typeface="Roboto Condensed Light" panose="02000000000000000000" pitchFamily="2" charset="0"/>
                <a:ea typeface="Roboto Condensed Light" panose="02000000000000000000" pitchFamily="2" charset="0"/>
              </a:rPr>
              <a:t>скасування</a:t>
            </a:r>
            <a:r>
              <a:rPr lang="ru-RU" sz="2000" dirty="0">
                <a:solidFill>
                  <a:srgbClr val="FFD800"/>
                </a:solidFill>
                <a:latin typeface="Roboto Condensed Light" panose="02000000000000000000" pitchFamily="2" charset="0"/>
                <a:ea typeface="Roboto Condensed Light" panose="02000000000000000000" pitchFamily="2" charset="0"/>
              </a:rPr>
              <a:t> </a:t>
            </a:r>
            <a:r>
              <a:rPr lang="ru-RU" sz="2000" dirty="0" err="1">
                <a:solidFill>
                  <a:srgbClr val="FFD800"/>
                </a:solidFill>
                <a:latin typeface="Roboto Condensed Light" panose="02000000000000000000" pitchFamily="2" charset="0"/>
                <a:ea typeface="Roboto Condensed Light" panose="02000000000000000000" pitchFamily="2" charset="0"/>
              </a:rPr>
              <a:t>рішення</a:t>
            </a:r>
            <a:r>
              <a:rPr lang="ru-RU" sz="2000" dirty="0">
                <a:solidFill>
                  <a:srgbClr val="FFD800"/>
                </a:solidFill>
                <a:latin typeface="Roboto Condensed Light" panose="02000000000000000000" pitchFamily="2" charset="0"/>
                <a:ea typeface="Roboto Condensed Light" panose="02000000000000000000" pitchFamily="2" charset="0"/>
              </a:rPr>
              <a:t> органу </a:t>
            </a:r>
            <a:r>
              <a:rPr lang="ru-RU" sz="2000" dirty="0" err="1" smtClean="0">
                <a:solidFill>
                  <a:srgbClr val="FFD800"/>
                </a:solidFill>
                <a:latin typeface="Roboto Condensed Light" panose="02000000000000000000" pitchFamily="2" charset="0"/>
                <a:ea typeface="Roboto Condensed Light" panose="02000000000000000000" pitchFamily="2" charset="0"/>
              </a:rPr>
              <a:t>місцевого</a:t>
            </a:r>
            <a:r>
              <a:rPr lang="ru-RU" sz="2000" dirty="0" smtClean="0">
                <a:solidFill>
                  <a:srgbClr val="FFD800"/>
                </a:solidFill>
                <a:latin typeface="Roboto Condensed Light" panose="02000000000000000000" pitchFamily="2" charset="0"/>
                <a:ea typeface="Roboto Condensed Light" panose="02000000000000000000" pitchFamily="2" charset="0"/>
              </a:rPr>
              <a:t> </a:t>
            </a:r>
            <a:r>
              <a:rPr lang="uk-UA" sz="2000" dirty="0">
                <a:solidFill>
                  <a:srgbClr val="FFD800"/>
                </a:solidFill>
                <a:latin typeface="Roboto Condensed Light" panose="02000000000000000000" pitchFamily="2" charset="0"/>
                <a:ea typeface="Roboto Condensed Light" panose="02000000000000000000" pitchFamily="2" charset="0"/>
              </a:rPr>
              <a:t>самоврядування щодо зміни цільового призначення земельної ділянки</a:t>
            </a:r>
            <a:r>
              <a:rPr lang="uk-UA" sz="2000" dirty="0">
                <a:solidFill>
                  <a:schemeClr val="bg1"/>
                </a:solidFill>
                <a:latin typeface="Roboto Condensed Light" panose="02000000000000000000" pitchFamily="2" charset="0"/>
                <a:ea typeface="Roboto Condensed Light" panose="02000000000000000000" pitchFamily="2" charset="0"/>
              </a:rPr>
              <a:t>, міська рада є відповідачем, а тому статусом позивача має наділятися прокурор. </a:t>
            </a:r>
            <a:endParaRPr lang="uk-UA" sz="2000" dirty="0" smtClean="0">
              <a:solidFill>
                <a:schemeClr val="bg1"/>
              </a:solidFill>
              <a:latin typeface="Roboto Condensed Light" panose="02000000000000000000" pitchFamily="2" charset="0"/>
              <a:ea typeface="Roboto Condensed Light" panose="02000000000000000000" pitchFamily="2" charset="0"/>
            </a:endParaRP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dirty="0" smtClean="0">
                <a:solidFill>
                  <a:schemeClr val="bg1"/>
                </a:solidFill>
                <a:latin typeface="Roboto Condensed Light" panose="02000000000000000000" pitchFamily="2" charset="0"/>
                <a:ea typeface="Roboto Condensed Light" panose="02000000000000000000" pitchFamily="2" charset="0"/>
              </a:rPr>
              <a:t> 					</a:t>
            </a:r>
            <a:r>
              <a:rPr lang="uk-UA" i="1" dirty="0" smtClean="0">
                <a:solidFill>
                  <a:srgbClr val="38B6AB"/>
                </a:solidFill>
                <a:latin typeface="Roboto Condensed Light" panose="02000000000000000000" pitchFamily="2" charset="0"/>
                <a:ea typeface="Roboto Condensed Light" panose="02000000000000000000" pitchFamily="2" charset="0"/>
              </a:rPr>
              <a:t>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від 11 червня 2024 року у справі № </a:t>
            </a:r>
            <a:r>
              <a:rPr lang="uk-UA" i="1" dirty="0" smtClean="0">
                <a:solidFill>
                  <a:srgbClr val="38B6AB"/>
                </a:solidFill>
                <a:latin typeface="Roboto Condensed Light" panose="02000000000000000000" pitchFamily="2" charset="0"/>
                <a:ea typeface="Roboto Condensed Light" panose="02000000000000000000" pitchFamily="2" charset="0"/>
              </a:rPr>
              <a:t>925/1133/18</a:t>
            </a:r>
            <a:r>
              <a:rPr lang="uk-UA" dirty="0" smtClean="0">
                <a:solidFill>
                  <a:schemeClr val="bg1"/>
                </a:solidFill>
                <a:latin typeface="Roboto Condensed Light" panose="02000000000000000000" pitchFamily="2" charset="0"/>
                <a:ea typeface="Roboto Condensed Light" panose="02000000000000000000" pitchFamily="2" charset="0"/>
              </a:rPr>
              <a:t/>
            </a:r>
            <a:br>
              <a:rPr lang="uk-UA" dirty="0" smtClean="0">
                <a:solidFill>
                  <a:schemeClr val="bg1"/>
                </a:solidFill>
                <a:latin typeface="Roboto Condensed Light" panose="02000000000000000000" pitchFamily="2" charset="0"/>
                <a:ea typeface="Roboto Condensed Light" panose="02000000000000000000" pitchFamily="2" charset="0"/>
              </a:rPr>
            </a:br>
            <a:endParaRPr lang="uk-UA" dirty="0" smtClean="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2899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231903"/>
            <a:ext cx="11390153" cy="1200329"/>
          </a:xfrm>
          <a:prstGeom prst="rect">
            <a:avLst/>
          </a:prstGeom>
          <a:noFill/>
        </p:spPr>
        <p:txBody>
          <a:bodyPr wrap="square" rtlCol="0">
            <a:spAutoFit/>
          </a:bodyPr>
          <a:lstStyle/>
          <a:p>
            <a:pPr algn="just"/>
            <a:r>
              <a:rPr lang="ru-RU" sz="2400" b="1" dirty="0">
                <a:solidFill>
                  <a:schemeClr val="bg1"/>
                </a:solidFill>
                <a:latin typeface="Roboto Condensed Light" panose="02000000000000000000" pitchFamily="2" charset="0"/>
                <a:ea typeface="Roboto Condensed Light" panose="02000000000000000000" pitchFamily="2" charset="0"/>
              </a:rPr>
              <a:t>Закон </a:t>
            </a:r>
            <a:r>
              <a:rPr lang="ru-RU" sz="2400" b="1" dirty="0" err="1">
                <a:solidFill>
                  <a:schemeClr val="bg1"/>
                </a:solidFill>
                <a:latin typeface="Roboto Condensed Light" panose="02000000000000000000" pitchFamily="2" charset="0"/>
                <a:ea typeface="Roboto Condensed Light" panose="02000000000000000000" pitchFamily="2" charset="0"/>
              </a:rPr>
              <a:t>України</a:t>
            </a:r>
            <a:r>
              <a:rPr lang="ru-RU" sz="2400" b="1" dirty="0">
                <a:solidFill>
                  <a:schemeClr val="bg1"/>
                </a:solidFill>
                <a:latin typeface="Roboto Condensed Light" panose="02000000000000000000" pitchFamily="2" charset="0"/>
                <a:ea typeface="Roboto Condensed Light" panose="02000000000000000000" pitchFamily="2" charset="0"/>
              </a:rPr>
              <a:t> "Про </a:t>
            </a:r>
            <a:r>
              <a:rPr lang="ru-RU" sz="2400" b="1" dirty="0" err="1">
                <a:solidFill>
                  <a:schemeClr val="bg1"/>
                </a:solidFill>
                <a:latin typeface="Roboto Condensed Light" panose="02000000000000000000" pitchFamily="2" charset="0"/>
                <a:ea typeface="Roboto Condensed Light" panose="02000000000000000000" pitchFamily="2" charset="0"/>
              </a:rPr>
              <a:t>внесення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змін</a:t>
            </a:r>
            <a:r>
              <a:rPr lang="ru-RU" sz="2400" b="1" dirty="0">
                <a:solidFill>
                  <a:schemeClr val="bg1"/>
                </a:solidFill>
                <a:latin typeface="Roboto Condensed Light" panose="02000000000000000000" pitchFamily="2" charset="0"/>
                <a:ea typeface="Roboto Condensed Light" panose="02000000000000000000" pitchFamily="2" charset="0"/>
              </a:rPr>
              <a:t> до </a:t>
            </a:r>
            <a:r>
              <a:rPr lang="ru-RU" sz="2400" b="1" dirty="0" err="1">
                <a:solidFill>
                  <a:schemeClr val="bg1"/>
                </a:solidFill>
                <a:latin typeface="Roboto Condensed Light" panose="02000000000000000000" pitchFamily="2" charset="0"/>
                <a:ea typeface="Roboto Condensed Light" panose="02000000000000000000" pitchFamily="2" charset="0"/>
              </a:rPr>
              <a:t>Цивільного</a:t>
            </a:r>
            <a:r>
              <a:rPr lang="ru-RU" sz="2400" b="1" dirty="0">
                <a:solidFill>
                  <a:schemeClr val="bg1"/>
                </a:solidFill>
                <a:latin typeface="Roboto Condensed Light" panose="02000000000000000000" pitchFamily="2" charset="0"/>
                <a:ea typeface="Roboto Condensed Light" panose="02000000000000000000" pitchFamily="2" charset="0"/>
              </a:rPr>
              <a:t> кодексу </a:t>
            </a:r>
            <a:r>
              <a:rPr lang="ru-RU" sz="2400" b="1" dirty="0" err="1">
                <a:solidFill>
                  <a:schemeClr val="bg1"/>
                </a:solidFill>
                <a:latin typeface="Roboto Condensed Light" panose="02000000000000000000" pitchFamily="2" charset="0"/>
                <a:ea typeface="Roboto Condensed Light" panose="02000000000000000000" pitchFamily="2" charset="0"/>
              </a:rPr>
              <a:t>України</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щодо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посилення</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захисту</a:t>
            </a:r>
            <a:r>
              <a:rPr lang="ru-RU" sz="2400" b="1" dirty="0">
                <a:solidFill>
                  <a:schemeClr val="bg1"/>
                </a:solidFill>
                <a:latin typeface="Roboto Condensed Light" panose="02000000000000000000" pitchFamily="2" charset="0"/>
                <a:ea typeface="Roboto Condensed Light" panose="02000000000000000000" pitchFamily="2" charset="0"/>
              </a:rPr>
              <a:t> прав </a:t>
            </a:r>
            <a:r>
              <a:rPr lang="ru-RU" sz="2400" b="1" dirty="0" err="1">
                <a:solidFill>
                  <a:schemeClr val="bg1"/>
                </a:solidFill>
                <a:latin typeface="Roboto Condensed Light" panose="02000000000000000000" pitchFamily="2" charset="0"/>
                <a:ea typeface="Roboto Condensed Light" panose="02000000000000000000" pitchFamily="2" charset="0"/>
              </a:rPr>
              <a:t>добросовісного</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err="1">
                <a:solidFill>
                  <a:schemeClr val="bg1"/>
                </a:solidFill>
                <a:latin typeface="Roboto Condensed Light" panose="02000000000000000000" pitchFamily="2" charset="0"/>
                <a:ea typeface="Roboto Condensed Light" panose="02000000000000000000" pitchFamily="2" charset="0"/>
              </a:rPr>
              <a:t>набувача</a:t>
            </a:r>
            <a:r>
              <a:rPr lang="ru-RU" sz="2400" b="1" dirty="0">
                <a:solidFill>
                  <a:schemeClr val="bg1"/>
                </a:solidFill>
                <a:latin typeface="Roboto Condensed Light" panose="02000000000000000000" pitchFamily="2" charset="0"/>
                <a:ea typeface="Roboto Condensed Light" panose="02000000000000000000" pitchFamily="2" charset="0"/>
              </a:rPr>
              <a:t>" </a:t>
            </a:r>
            <a:r>
              <a:rPr lang="ru-RU" sz="2400" b="1" dirty="0" smtClean="0">
                <a:solidFill>
                  <a:schemeClr val="bg1"/>
                </a:solidFill>
                <a:latin typeface="Roboto Condensed Light" panose="02000000000000000000" pitchFamily="2" charset="0"/>
                <a:ea typeface="Roboto Condensed Light" panose="02000000000000000000" pitchFamily="2" charset="0"/>
              </a:rPr>
              <a:t> </a:t>
            </a:r>
          </a:p>
          <a:p>
            <a:pPr algn="just"/>
            <a:r>
              <a:rPr lang="ru-RU" sz="1400" i="1" dirty="0" smtClean="0">
                <a:solidFill>
                  <a:schemeClr val="bg1"/>
                </a:solidFill>
                <a:latin typeface="Roboto Condensed Light" panose="02000000000000000000" pitchFamily="2" charset="0"/>
                <a:ea typeface="Roboto Condensed Light" panose="02000000000000000000" pitchFamily="2" charset="0"/>
              </a:rPr>
              <a:t>* (12 </a:t>
            </a:r>
            <a:r>
              <a:rPr lang="ru-RU" sz="1400" i="1" dirty="0" err="1" smtClean="0">
                <a:solidFill>
                  <a:schemeClr val="bg1"/>
                </a:solidFill>
                <a:latin typeface="Roboto Condensed Light" panose="02000000000000000000" pitchFamily="2" charset="0"/>
                <a:ea typeface="Roboto Condensed Light" panose="02000000000000000000" pitchFamily="2" charset="0"/>
              </a:rPr>
              <a:t>березня</a:t>
            </a:r>
            <a:r>
              <a:rPr lang="ru-RU" sz="1400" i="1" dirty="0" smtClean="0">
                <a:solidFill>
                  <a:schemeClr val="bg1"/>
                </a:solidFill>
                <a:latin typeface="Roboto Condensed Light" panose="02000000000000000000" pitchFamily="2" charset="0"/>
                <a:ea typeface="Roboto Condensed Light" panose="02000000000000000000" pitchFamily="2" charset="0"/>
              </a:rPr>
              <a:t> 2025 року </a:t>
            </a:r>
            <a:r>
              <a:rPr lang="ru-RU" sz="1400" i="1" dirty="0" err="1" smtClean="0">
                <a:solidFill>
                  <a:schemeClr val="bg1"/>
                </a:solidFill>
                <a:latin typeface="Roboto Condensed Light" panose="02000000000000000000" pitchFamily="2" charset="0"/>
                <a:ea typeface="Roboto Condensed Light" panose="02000000000000000000" pitchFamily="2" charset="0"/>
              </a:rPr>
              <a:t>Верховна</a:t>
            </a:r>
            <a:r>
              <a:rPr lang="ru-RU" sz="1400" i="1" dirty="0" smtClean="0">
                <a:solidFill>
                  <a:schemeClr val="bg1"/>
                </a:solidFill>
                <a:latin typeface="Roboto Condensed Light" panose="02000000000000000000" pitchFamily="2" charset="0"/>
                <a:ea typeface="Roboto Condensed Light" panose="02000000000000000000" pitchFamily="2" charset="0"/>
              </a:rPr>
              <a:t> Рада </a:t>
            </a:r>
            <a:r>
              <a:rPr lang="ru-RU" sz="1400" i="1" dirty="0" err="1" smtClean="0">
                <a:solidFill>
                  <a:schemeClr val="bg1"/>
                </a:solidFill>
                <a:latin typeface="Roboto Condensed Light" panose="02000000000000000000" pitchFamily="2" charset="0"/>
                <a:ea typeface="Roboto Condensed Light" panose="02000000000000000000" pitchFamily="2" charset="0"/>
              </a:rPr>
              <a:t>України</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err="1">
                <a:solidFill>
                  <a:schemeClr val="bg1"/>
                </a:solidFill>
                <a:latin typeface="Roboto Condensed Light" panose="02000000000000000000" pitchFamily="2" charset="0"/>
                <a:ea typeface="Roboto Condensed Light" panose="02000000000000000000" pitchFamily="2" charset="0"/>
              </a:rPr>
              <a:t>прийняла</a:t>
            </a:r>
            <a:r>
              <a:rPr lang="ru-RU" sz="1400" i="1" dirty="0">
                <a:solidFill>
                  <a:schemeClr val="bg1"/>
                </a:solidFill>
                <a:latin typeface="Roboto Condensed Light" panose="02000000000000000000" pitchFamily="2" charset="0"/>
                <a:ea typeface="Roboto Condensed Light" panose="02000000000000000000" pitchFamily="2" charset="0"/>
              </a:rPr>
              <a:t> в </a:t>
            </a:r>
            <a:r>
              <a:rPr lang="ru-RU" sz="1400" i="1" dirty="0" err="1">
                <a:solidFill>
                  <a:schemeClr val="bg1"/>
                </a:solidFill>
                <a:latin typeface="Roboto Condensed Light" panose="02000000000000000000" pitchFamily="2" charset="0"/>
                <a:ea typeface="Roboto Condensed Light" panose="02000000000000000000" pitchFamily="2" charset="0"/>
              </a:rPr>
              <a:t>цілому</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err="1" smtClean="0">
                <a:solidFill>
                  <a:schemeClr val="bg1"/>
                </a:solidFill>
                <a:latin typeface="Roboto Condensed Light" panose="02000000000000000000" pitchFamily="2" charset="0"/>
                <a:ea typeface="Roboto Condensed Light" panose="02000000000000000000" pitchFamily="2" charset="0"/>
              </a:rPr>
              <a:t>проєкт</a:t>
            </a:r>
            <a:r>
              <a:rPr lang="ru-RU" sz="1400" i="1" dirty="0">
                <a:solidFill>
                  <a:schemeClr val="bg1"/>
                </a:solidFill>
                <a:latin typeface="Roboto Condensed Light" panose="02000000000000000000" pitchFamily="2" charset="0"/>
                <a:ea typeface="Roboto Condensed Light" panose="02000000000000000000" pitchFamily="2" charset="0"/>
              </a:rPr>
              <a:t>; </a:t>
            </a:r>
            <a:r>
              <a:rPr lang="ru-RU" sz="1400" i="1" dirty="0" smtClean="0">
                <a:solidFill>
                  <a:schemeClr val="bg1"/>
                </a:solidFill>
                <a:latin typeface="Roboto Condensed Light" panose="02000000000000000000" pitchFamily="2" charset="0"/>
                <a:ea typeface="Roboto Condensed Light" panose="02000000000000000000" pitchFamily="2" charset="0"/>
              </a:rPr>
              <a:t>17 </a:t>
            </a:r>
            <a:r>
              <a:rPr lang="ru-RU" sz="1400" i="1" dirty="0" err="1" smtClean="0">
                <a:solidFill>
                  <a:schemeClr val="bg1"/>
                </a:solidFill>
                <a:latin typeface="Roboto Condensed Light" panose="02000000000000000000" pitchFamily="2" charset="0"/>
                <a:ea typeface="Roboto Condensed Light" panose="02000000000000000000" pitchFamily="2" charset="0"/>
              </a:rPr>
              <a:t>березня</a:t>
            </a:r>
            <a:r>
              <a:rPr lang="ru-RU" sz="1400" i="1" dirty="0" smtClean="0">
                <a:solidFill>
                  <a:schemeClr val="bg1"/>
                </a:solidFill>
                <a:latin typeface="Roboto Condensed Light" panose="02000000000000000000" pitchFamily="2" charset="0"/>
                <a:ea typeface="Roboto Condensed Light" panose="02000000000000000000" pitchFamily="2" charset="0"/>
              </a:rPr>
              <a:t> 2025 року направлено на </a:t>
            </a:r>
            <a:r>
              <a:rPr lang="ru-RU" sz="1400" i="1" dirty="0" err="1" smtClean="0">
                <a:solidFill>
                  <a:schemeClr val="bg1"/>
                </a:solidFill>
                <a:latin typeface="Roboto Condensed Light" panose="02000000000000000000" pitchFamily="2" charset="0"/>
                <a:ea typeface="Roboto Condensed Light" panose="02000000000000000000" pitchFamily="2" charset="0"/>
              </a:rPr>
              <a:t>підпсис</a:t>
            </a:r>
            <a:r>
              <a:rPr lang="ru-RU" sz="1400" i="1" dirty="0" smtClean="0">
                <a:solidFill>
                  <a:schemeClr val="bg1"/>
                </a:solidFill>
                <a:latin typeface="Roboto Condensed Light" panose="02000000000000000000" pitchFamily="2" charset="0"/>
                <a:ea typeface="Roboto Condensed Light" panose="02000000000000000000" pitchFamily="2" charset="0"/>
              </a:rPr>
              <a:t> Президенту </a:t>
            </a:r>
            <a:r>
              <a:rPr lang="ru-RU" sz="1400" i="1" dirty="0" err="1" smtClean="0">
                <a:solidFill>
                  <a:schemeClr val="bg1"/>
                </a:solidFill>
                <a:latin typeface="Roboto Condensed Light" panose="02000000000000000000" pitchFamily="2" charset="0"/>
                <a:ea typeface="Roboto Condensed Light" panose="02000000000000000000" pitchFamily="2" charset="0"/>
              </a:rPr>
              <a:t>України</a:t>
            </a:r>
            <a:r>
              <a:rPr lang="ru-RU" sz="1400" i="1" dirty="0" smtClean="0">
                <a:solidFill>
                  <a:schemeClr val="bg1"/>
                </a:solidFill>
                <a:latin typeface="Roboto Condensed Light" panose="02000000000000000000" pitchFamily="2" charset="0"/>
                <a:ea typeface="Roboto Condensed Light" panose="02000000000000000000" pitchFamily="2" charset="0"/>
              </a:rPr>
              <a:t>)</a:t>
            </a:r>
            <a:r>
              <a:rPr lang="ru-RU" sz="2400" b="1" i="1" dirty="0" smtClean="0">
                <a:solidFill>
                  <a:schemeClr val="bg1"/>
                </a:solidFill>
                <a:latin typeface="Roboto Condensed Light" panose="02000000000000000000" pitchFamily="2" charset="0"/>
                <a:ea typeface="Roboto Condensed Light" panose="02000000000000000000" pitchFamily="2" charset="0"/>
              </a:rPr>
              <a:t> </a:t>
            </a:r>
            <a:endParaRPr lang="uk-UA" sz="2400" b="1" i="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334550" y="1544819"/>
            <a:ext cx="11294144" cy="4170372"/>
          </a:xfrm>
          <a:prstGeom prst="rect">
            <a:avLst/>
          </a:prstGeom>
          <a:noFill/>
        </p:spPr>
        <p:txBody>
          <a:bodyPr wrap="square" rtlCol="0">
            <a:spAutoFit/>
          </a:bodyPr>
          <a:lstStyle/>
          <a:p>
            <a:pPr algn="just">
              <a:spcBef>
                <a:spcPts val="600"/>
              </a:spcBef>
            </a:pPr>
            <a:r>
              <a:rPr lang="ru-RU" sz="2000" b="1" u="sng" dirty="0" err="1">
                <a:solidFill>
                  <a:schemeClr val="bg1"/>
                </a:solidFill>
                <a:latin typeface="Roboto Condensed Light" panose="02000000000000000000" pitchFamily="2" charset="0"/>
                <a:ea typeface="Roboto Condensed Light" panose="02000000000000000000" pitchFamily="2" charset="0"/>
              </a:rPr>
              <a:t>Добросовісний</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набувач</a:t>
            </a:r>
            <a:r>
              <a:rPr lang="ru-RU" sz="2000" b="1" u="sng" dirty="0">
                <a:solidFill>
                  <a:schemeClr val="bg1"/>
                </a:solidFill>
                <a:latin typeface="Roboto Condensed Light" panose="02000000000000000000" pitchFamily="2" charset="0"/>
                <a:ea typeface="Roboto Condensed Light" panose="02000000000000000000" pitchFamily="2" charset="0"/>
              </a:rPr>
              <a:t> в </a:t>
            </a:r>
            <a:r>
              <a:rPr lang="ru-RU" sz="2000" b="1" u="sng" dirty="0" err="1">
                <a:solidFill>
                  <a:schemeClr val="bg1"/>
                </a:solidFill>
                <a:latin typeface="Roboto Condensed Light" panose="02000000000000000000" pitchFamily="2" charset="0"/>
                <a:ea typeface="Roboto Condensed Light" panose="02000000000000000000" pitchFamily="2" charset="0"/>
              </a:rPr>
              <a:t>контексті</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цього</a:t>
            </a:r>
            <a:r>
              <a:rPr lang="ru-RU" sz="2000" b="1" u="sng" dirty="0">
                <a:solidFill>
                  <a:schemeClr val="bg1"/>
                </a:solidFill>
                <a:latin typeface="Roboto Condensed Light" panose="02000000000000000000" pitchFamily="2" charset="0"/>
                <a:ea typeface="Roboto Condensed Light" panose="02000000000000000000" pitchFamily="2" charset="0"/>
              </a:rPr>
              <a:t> проекту – </a:t>
            </a:r>
            <a:r>
              <a:rPr lang="ru-RU" sz="2000" b="1" u="sng" dirty="0" err="1">
                <a:solidFill>
                  <a:schemeClr val="bg1"/>
                </a:solidFill>
                <a:latin typeface="Roboto Condensed Light" panose="02000000000000000000" pitchFamily="2" charset="0"/>
                <a:ea typeface="Roboto Condensed Light" panose="02000000000000000000" pitchFamily="2" charset="0"/>
              </a:rPr>
              <a:t>це</a:t>
            </a:r>
            <a:r>
              <a:rPr lang="ru-RU" sz="2000" b="1" u="sng" dirty="0">
                <a:solidFill>
                  <a:schemeClr val="bg1"/>
                </a:solidFill>
                <a:latin typeface="Roboto Condensed Light" panose="02000000000000000000" pitchFamily="2" charset="0"/>
                <a:ea typeface="Roboto Condensed Light" panose="02000000000000000000" pitchFamily="2" charset="0"/>
              </a:rPr>
              <a:t> особа, яка </a:t>
            </a:r>
            <a:r>
              <a:rPr lang="ru-RU" sz="2000" b="1" u="sng" dirty="0" err="1">
                <a:solidFill>
                  <a:schemeClr val="bg1"/>
                </a:solidFill>
                <a:latin typeface="Roboto Condensed Light" panose="02000000000000000000" pitchFamily="2" charset="0"/>
                <a:ea typeface="Roboto Condensed Light" panose="02000000000000000000" pitchFamily="2" charset="0"/>
              </a:rPr>
              <a:t>придбала</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майно</a:t>
            </a:r>
            <a:r>
              <a:rPr lang="ru-RU" sz="2000" b="1" u="sng" dirty="0">
                <a:solidFill>
                  <a:schemeClr val="bg1"/>
                </a:solidFill>
                <a:latin typeface="Roboto Condensed Light" panose="02000000000000000000" pitchFamily="2" charset="0"/>
                <a:ea typeface="Roboto Condensed Light" panose="02000000000000000000" pitchFamily="2" charset="0"/>
              </a:rPr>
              <a:t> на </a:t>
            </a:r>
            <a:r>
              <a:rPr lang="ru-RU" sz="2000" b="1" u="sng" dirty="0" err="1">
                <a:solidFill>
                  <a:schemeClr val="bg1"/>
                </a:solidFill>
                <a:latin typeface="Roboto Condensed Light" panose="02000000000000000000" pitchFamily="2" charset="0"/>
                <a:ea typeface="Roboto Condensed Light" panose="02000000000000000000" pitchFamily="2" charset="0"/>
              </a:rPr>
              <a:t>законних</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підставах</a:t>
            </a:r>
            <a:r>
              <a:rPr lang="ru-RU" sz="2000" b="1" u="sng" dirty="0">
                <a:solidFill>
                  <a:schemeClr val="bg1"/>
                </a:solidFill>
                <a:latin typeface="Roboto Condensed Light" panose="02000000000000000000" pitchFamily="2" charset="0"/>
                <a:ea typeface="Roboto Condensed Light" panose="02000000000000000000" pitchFamily="2" charset="0"/>
              </a:rPr>
              <a:t>, не </a:t>
            </a:r>
            <a:r>
              <a:rPr lang="ru-RU" sz="2000" b="1" u="sng" dirty="0" err="1">
                <a:solidFill>
                  <a:schemeClr val="bg1"/>
                </a:solidFill>
                <a:latin typeface="Roboto Condensed Light" panose="02000000000000000000" pitchFamily="2" charset="0"/>
                <a:ea typeface="Roboto Condensed Light" panose="02000000000000000000" pitchFamily="2" charset="0"/>
              </a:rPr>
              <a:t>знаючи</a:t>
            </a:r>
            <a:r>
              <a:rPr lang="ru-RU" sz="2000" b="1" u="sng" dirty="0">
                <a:solidFill>
                  <a:schemeClr val="bg1"/>
                </a:solidFill>
                <a:latin typeface="Roboto Condensed Light" panose="02000000000000000000" pitchFamily="2" charset="0"/>
                <a:ea typeface="Roboto Condensed Light" panose="02000000000000000000" pitchFamily="2" charset="0"/>
              </a:rPr>
              <a:t> і не </a:t>
            </a:r>
            <a:r>
              <a:rPr lang="ru-RU" sz="2000" b="1" u="sng" dirty="0" err="1">
                <a:solidFill>
                  <a:schemeClr val="bg1"/>
                </a:solidFill>
                <a:latin typeface="Roboto Condensed Light" panose="02000000000000000000" pitchFamily="2" charset="0"/>
                <a:ea typeface="Roboto Condensed Light" panose="02000000000000000000" pitchFamily="2" charset="0"/>
              </a:rPr>
              <a:t>маючи</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можливості</a:t>
            </a:r>
            <a:r>
              <a:rPr lang="ru-RU" sz="2000" b="1" u="sng" dirty="0">
                <a:solidFill>
                  <a:schemeClr val="bg1"/>
                </a:solidFill>
                <a:latin typeface="Roboto Condensed Light" panose="02000000000000000000" pitchFamily="2" charset="0"/>
                <a:ea typeface="Roboto Condensed Light" panose="02000000000000000000" pitchFamily="2" charset="0"/>
              </a:rPr>
              <a:t> знати про </a:t>
            </a:r>
            <a:r>
              <a:rPr lang="ru-RU" sz="2000" b="1" u="sng" dirty="0" err="1">
                <a:solidFill>
                  <a:schemeClr val="bg1"/>
                </a:solidFill>
                <a:latin typeface="Roboto Condensed Light" panose="02000000000000000000" pitchFamily="2" charset="0"/>
                <a:ea typeface="Roboto Condensed Light" panose="02000000000000000000" pitchFamily="2" charset="0"/>
              </a:rPr>
              <a:t>його</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обтяження</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чи</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незаконність</a:t>
            </a:r>
            <a:r>
              <a:rPr lang="ru-RU" sz="2000" b="1" u="sng" dirty="0">
                <a:solidFill>
                  <a:schemeClr val="bg1"/>
                </a:solidFill>
                <a:latin typeface="Roboto Condensed Light" panose="02000000000000000000" pitchFamily="2" charset="0"/>
                <a:ea typeface="Roboto Condensed Light" panose="02000000000000000000" pitchFamily="2" charset="0"/>
              </a:rPr>
              <a:t> </a:t>
            </a:r>
            <a:r>
              <a:rPr lang="ru-RU" sz="2000" b="1" u="sng" dirty="0" err="1">
                <a:solidFill>
                  <a:schemeClr val="bg1"/>
                </a:solidFill>
                <a:latin typeface="Roboto Condensed Light" panose="02000000000000000000" pitchFamily="2" charset="0"/>
                <a:ea typeface="Roboto Condensed Light" panose="02000000000000000000" pitchFamily="2" charset="0"/>
              </a:rPr>
              <a:t>відчуження</a:t>
            </a:r>
            <a:r>
              <a:rPr lang="ru-RU" sz="2000" b="1" u="sng"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endParaRPr lang="ru-RU" sz="2000" b="1" u="sng" dirty="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b="1" u="sng" dirty="0" smtClean="0">
                <a:solidFill>
                  <a:srgbClr val="FFD800"/>
                </a:solidFill>
                <a:latin typeface="Roboto Condensed Light" panose="02000000000000000000" pitchFamily="2" charset="0"/>
                <a:ea typeface="Roboto Condensed Light" panose="02000000000000000000" pitchFamily="2" charset="0"/>
              </a:rPr>
              <a:t>Закон </a:t>
            </a:r>
            <a:r>
              <a:rPr lang="ru-RU" sz="2000" b="1" u="sng" dirty="0" err="1">
                <a:solidFill>
                  <a:srgbClr val="FFD800"/>
                </a:solidFill>
                <a:latin typeface="Roboto Condensed Light" panose="02000000000000000000" pitchFamily="2" charset="0"/>
                <a:ea typeface="Roboto Condensed Light" panose="02000000000000000000" pitchFamily="2" charset="0"/>
              </a:rPr>
              <a:t>спрямований</a:t>
            </a:r>
            <a:r>
              <a:rPr lang="ru-RU" sz="2000" b="1" u="sng" dirty="0">
                <a:solidFill>
                  <a:srgbClr val="FFD800"/>
                </a:solidFill>
                <a:latin typeface="Roboto Condensed Light" panose="02000000000000000000" pitchFamily="2" charset="0"/>
                <a:ea typeface="Roboto Condensed Light" panose="02000000000000000000" pitchFamily="2" charset="0"/>
              </a:rPr>
              <a:t> на </a:t>
            </a:r>
            <a:r>
              <a:rPr lang="ru-RU" sz="2000" b="1" u="sng" dirty="0" err="1">
                <a:solidFill>
                  <a:srgbClr val="FFD800"/>
                </a:solidFill>
                <a:latin typeface="Roboto Condensed Light" panose="02000000000000000000" pitchFamily="2" charset="0"/>
                <a:ea typeface="Roboto Condensed Light" panose="02000000000000000000" pitchFamily="2" charset="0"/>
              </a:rPr>
              <a:t>захист</a:t>
            </a:r>
            <a:r>
              <a:rPr lang="ru-RU" sz="2000" b="1" u="sng" dirty="0">
                <a:solidFill>
                  <a:srgbClr val="FFD800"/>
                </a:solidFill>
                <a:latin typeface="Roboto Condensed Light" panose="02000000000000000000" pitchFamily="2" charset="0"/>
                <a:ea typeface="Roboto Condensed Light" panose="02000000000000000000" pitchFamily="2" charset="0"/>
              </a:rPr>
              <a:t> таких </a:t>
            </a:r>
            <a:r>
              <a:rPr lang="ru-RU" sz="2000" b="1" u="sng" dirty="0" err="1">
                <a:solidFill>
                  <a:srgbClr val="FFD800"/>
                </a:solidFill>
                <a:latin typeface="Roboto Condensed Light" panose="02000000000000000000" pitchFamily="2" charset="0"/>
                <a:ea typeface="Roboto Condensed Light" panose="02000000000000000000" pitchFamily="2" charset="0"/>
              </a:rPr>
              <a:t>добросовісних</a:t>
            </a:r>
            <a:r>
              <a:rPr lang="ru-RU" sz="2000" b="1" u="sng" dirty="0">
                <a:solidFill>
                  <a:srgbClr val="FFD800"/>
                </a:solidFill>
                <a:latin typeface="Roboto Condensed Light" panose="02000000000000000000" pitchFamily="2" charset="0"/>
                <a:ea typeface="Roboto Condensed Light" panose="02000000000000000000" pitchFamily="2" charset="0"/>
              </a:rPr>
              <a:t> </a:t>
            </a:r>
            <a:r>
              <a:rPr lang="ru-RU" sz="2000" b="1" u="sng" dirty="0" err="1">
                <a:solidFill>
                  <a:srgbClr val="FFD800"/>
                </a:solidFill>
                <a:latin typeface="Roboto Condensed Light" panose="02000000000000000000" pitchFamily="2" charset="0"/>
                <a:ea typeface="Roboto Condensed Light" panose="02000000000000000000" pitchFamily="2" charset="0"/>
              </a:rPr>
              <a:t>набувачів</a:t>
            </a:r>
            <a:r>
              <a:rPr lang="ru-RU" sz="2000" b="1" u="sng" dirty="0">
                <a:solidFill>
                  <a:srgbClr val="FFD800"/>
                </a:solidFill>
                <a:latin typeface="Roboto Condensed Light" panose="02000000000000000000" pitchFamily="2" charset="0"/>
                <a:ea typeface="Roboto Condensed Light" panose="02000000000000000000" pitchFamily="2" charset="0"/>
              </a:rPr>
              <a:t> шляхом:</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1</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встановлення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чіткої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позовної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давності</a:t>
            </a:r>
            <a:r>
              <a:rPr lang="ru-RU" sz="2000" dirty="0">
                <a:solidFill>
                  <a:schemeClr val="bg1"/>
                </a:solidFill>
                <a:latin typeface="Roboto Condensed Light" panose="02000000000000000000" pitchFamily="2" charset="0"/>
                <a:ea typeface="Roboto Condensed Light" panose="02000000000000000000" pitchFamily="2" charset="0"/>
              </a:rPr>
              <a:t> – </a:t>
            </a:r>
            <a:r>
              <a:rPr lang="ru-RU" sz="2000" b="1" dirty="0" err="1">
                <a:solidFill>
                  <a:schemeClr val="bg1"/>
                </a:solidFill>
                <a:latin typeface="Roboto Condensed Light" panose="02000000000000000000" pitchFamily="2" charset="0"/>
                <a:ea typeface="Roboto Condensed Light" panose="02000000000000000000" pitchFamily="2" charset="0"/>
              </a:rPr>
              <a:t>після</a:t>
            </a:r>
            <a:r>
              <a:rPr lang="ru-RU" sz="2000" b="1" dirty="0">
                <a:solidFill>
                  <a:schemeClr val="bg1"/>
                </a:solidFill>
                <a:latin typeface="Roboto Condensed Light" panose="02000000000000000000" pitchFamily="2" charset="0"/>
                <a:ea typeface="Roboto Condensed Light" panose="02000000000000000000" pitchFamily="2" charset="0"/>
              </a:rPr>
              <a:t> 10 </a:t>
            </a:r>
            <a:r>
              <a:rPr lang="ru-RU" sz="2000" b="1" dirty="0" err="1">
                <a:solidFill>
                  <a:schemeClr val="bg1"/>
                </a:solidFill>
                <a:latin typeface="Roboto Condensed Light" panose="02000000000000000000" pitchFamily="2" charset="0"/>
                <a:ea typeface="Roboto Condensed Light" panose="02000000000000000000" pitchFamily="2" charset="0"/>
              </a:rPr>
              <a:t>років</a:t>
            </a:r>
            <a:r>
              <a:rPr lang="ru-RU" sz="2000" b="1" dirty="0">
                <a:solidFill>
                  <a:schemeClr val="bg1"/>
                </a:solidFill>
                <a:latin typeface="Roboto Condensed Light" panose="02000000000000000000" pitchFamily="2" charset="0"/>
                <a:ea typeface="Roboto Condensed Light" panose="02000000000000000000" pitchFamily="2" charset="0"/>
              </a:rPr>
              <a:t> з моменту </a:t>
            </a:r>
            <a:r>
              <a:rPr lang="ru-RU" sz="2000" b="1" dirty="0" err="1">
                <a:solidFill>
                  <a:schemeClr val="bg1"/>
                </a:solidFill>
                <a:latin typeface="Roboto Condensed Light" panose="02000000000000000000" pitchFamily="2" charset="0"/>
                <a:ea typeface="Roboto Condensed Light" panose="02000000000000000000" pitchFamily="2" charset="0"/>
              </a:rPr>
              <a:t>державної</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реєстрації</a:t>
            </a:r>
            <a:r>
              <a:rPr lang="ru-RU" sz="2000" b="1" dirty="0">
                <a:solidFill>
                  <a:schemeClr val="bg1"/>
                </a:solidFill>
                <a:latin typeface="Roboto Condensed Light" panose="02000000000000000000" pitchFamily="2" charset="0"/>
                <a:ea typeface="Roboto Condensed Light" panose="02000000000000000000" pitchFamily="2" charset="0"/>
              </a:rPr>
              <a:t> права </a:t>
            </a:r>
            <a:r>
              <a:rPr lang="ru-RU" sz="2000" b="1" dirty="0" err="1">
                <a:solidFill>
                  <a:schemeClr val="bg1"/>
                </a:solidFill>
                <a:latin typeface="Roboto Condensed Light" panose="02000000000000000000" pitchFamily="2" charset="0"/>
                <a:ea typeface="Roboto Condensed Light" panose="02000000000000000000" pitchFamily="2" charset="0"/>
              </a:rPr>
              <a:t>власності</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добросовісного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набувача</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майно</a:t>
            </a:r>
            <a:r>
              <a:rPr lang="ru-RU" sz="2000" b="1" dirty="0">
                <a:solidFill>
                  <a:schemeClr val="bg1"/>
                </a:solidFill>
                <a:latin typeface="Roboto Condensed Light" panose="02000000000000000000" pitchFamily="2" charset="0"/>
                <a:ea typeface="Roboto Condensed Light" panose="02000000000000000000" pitchFamily="2" charset="0"/>
              </a:rPr>
              <a:t> не </a:t>
            </a:r>
            <a:r>
              <a:rPr lang="ru-RU" sz="2000" b="1" dirty="0" err="1">
                <a:solidFill>
                  <a:schemeClr val="bg1"/>
                </a:solidFill>
                <a:latin typeface="Roboto Condensed Light" panose="02000000000000000000" pitchFamily="2" charset="0"/>
                <a:ea typeface="Roboto Condensed Light" panose="02000000000000000000" pitchFamily="2" charset="0"/>
              </a:rPr>
              <a:t>може</a:t>
            </a:r>
            <a:r>
              <a:rPr lang="ru-RU" sz="2000" b="1" dirty="0">
                <a:solidFill>
                  <a:schemeClr val="bg1"/>
                </a:solidFill>
                <a:latin typeface="Roboto Condensed Light" panose="02000000000000000000" pitchFamily="2" charset="0"/>
                <a:ea typeface="Roboto Condensed Light" panose="02000000000000000000" pitchFamily="2" charset="0"/>
              </a:rPr>
              <a:t> бути </a:t>
            </a:r>
            <a:r>
              <a:rPr lang="ru-RU" sz="2000" b="1" dirty="0" err="1">
                <a:solidFill>
                  <a:schemeClr val="bg1"/>
                </a:solidFill>
                <a:latin typeface="Roboto Condensed Light" panose="02000000000000000000" pitchFamily="2" charset="0"/>
                <a:ea typeface="Roboto Condensed Light" panose="02000000000000000000" pitchFamily="2" charset="0"/>
              </a:rPr>
              <a:t>витребуване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саме</a:t>
            </a:r>
            <a:r>
              <a:rPr lang="ru-RU" sz="2000" dirty="0">
                <a:solidFill>
                  <a:schemeClr val="bg1"/>
                </a:solidFill>
                <a:latin typeface="Roboto Condensed Light" panose="02000000000000000000" pitchFamily="2" charset="0"/>
                <a:ea typeface="Roboto Condensed Light" panose="02000000000000000000" pitchFamily="2" charset="0"/>
              </a:rPr>
              <a:t> шляхом </a:t>
            </a:r>
            <a:r>
              <a:rPr lang="ru-RU" sz="2000" dirty="0" err="1">
                <a:solidFill>
                  <a:schemeClr val="bg1"/>
                </a:solidFill>
                <a:latin typeface="Roboto Condensed Light" panose="02000000000000000000" pitchFamily="2" charset="0"/>
                <a:ea typeface="Roboto Condensed Light" panose="02000000000000000000" pitchFamily="2" charset="0"/>
              </a:rPr>
              <a:t>порушення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цивільного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провадження</a:t>
            </a:r>
            <a:r>
              <a:rPr lang="ru-RU" sz="2000" dirty="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2</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визначення</a:t>
            </a:r>
            <a:r>
              <a:rPr lang="ru-RU" sz="2000" b="1" dirty="0">
                <a:solidFill>
                  <a:schemeClr val="bg1"/>
                </a:solidFill>
                <a:latin typeface="Roboto Condensed Light" panose="02000000000000000000" pitchFamily="2" charset="0"/>
                <a:ea typeface="Roboto Condensed Light" panose="02000000000000000000" pitchFamily="2" charset="0"/>
              </a:rPr>
              <a:t> початку </a:t>
            </a:r>
            <a:r>
              <a:rPr lang="ru-RU" sz="2000" b="1" dirty="0" err="1">
                <a:solidFill>
                  <a:schemeClr val="bg1"/>
                </a:solidFill>
                <a:latin typeface="Roboto Condensed Light" panose="02000000000000000000" pitchFamily="2" charset="0"/>
                <a:ea typeface="Roboto Condensed Light" panose="02000000000000000000" pitchFamily="2" charset="0"/>
              </a:rPr>
              <a:t>перебігу</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позовної</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давності</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цей</a:t>
            </a:r>
            <a:r>
              <a:rPr lang="ru-RU" sz="2000" dirty="0">
                <a:solidFill>
                  <a:schemeClr val="bg1"/>
                </a:solidFill>
                <a:latin typeface="Roboto Condensed Light" panose="02000000000000000000" pitchFamily="2" charset="0"/>
                <a:ea typeface="Roboto Condensed Light" panose="02000000000000000000" pitchFamily="2" charset="0"/>
              </a:rPr>
              <a:t> момент </a:t>
            </a:r>
            <a:r>
              <a:rPr lang="ru-RU" sz="2000" dirty="0" err="1">
                <a:solidFill>
                  <a:schemeClr val="bg1"/>
                </a:solidFill>
                <a:latin typeface="Roboto Condensed Light" panose="02000000000000000000" pitchFamily="2" charset="0"/>
                <a:ea typeface="Roboto Condensed Light" panose="02000000000000000000" pitchFamily="2" charset="0"/>
              </a:rPr>
              <a:t>чітко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прив’язується</a:t>
            </a:r>
            <a:r>
              <a:rPr lang="ru-RU" sz="2000" dirty="0">
                <a:solidFill>
                  <a:schemeClr val="bg1"/>
                </a:solidFill>
                <a:latin typeface="Roboto Condensed Light" panose="02000000000000000000" pitchFamily="2" charset="0"/>
                <a:ea typeface="Roboto Condensed Light" panose="02000000000000000000" pitchFamily="2" charset="0"/>
              </a:rPr>
              <a:t> до </a:t>
            </a:r>
            <a:r>
              <a:rPr lang="ru-RU" sz="2000" dirty="0" err="1">
                <a:solidFill>
                  <a:schemeClr val="bg1"/>
                </a:solidFill>
                <a:latin typeface="Roboto Condensed Light" panose="02000000000000000000" pitchFamily="2" charset="0"/>
                <a:ea typeface="Roboto Condensed Light" panose="02000000000000000000" pitchFamily="2" charset="0"/>
              </a:rPr>
              <a:t>дати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державної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реєстрації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що</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забезпечує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юридичну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визначеність</a:t>
            </a:r>
            <a:r>
              <a:rPr lang="ru-RU" sz="2000" dirty="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3</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забезпечення</a:t>
            </a:r>
            <a:r>
              <a:rPr lang="ru-RU" sz="2000" b="1" dirty="0">
                <a:solidFill>
                  <a:schemeClr val="bg1"/>
                </a:solidFill>
                <a:latin typeface="Roboto Condensed Light" panose="02000000000000000000" pitchFamily="2" charset="0"/>
                <a:ea typeface="Roboto Condensed Light" panose="02000000000000000000" pitchFamily="2" charset="0"/>
              </a:rPr>
              <a:t> права </a:t>
            </a:r>
            <a:r>
              <a:rPr lang="ru-RU" sz="2000" b="1" dirty="0" err="1">
                <a:solidFill>
                  <a:schemeClr val="bg1"/>
                </a:solidFill>
                <a:latin typeface="Roboto Condensed Light" panose="02000000000000000000" pitchFamily="2" charset="0"/>
                <a:ea typeface="Roboto Condensed Light" panose="02000000000000000000" pitchFamily="2" charset="0"/>
              </a:rPr>
              <a:t>добросовісного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набувача</a:t>
            </a:r>
            <a:r>
              <a:rPr lang="ru-RU" sz="2000" b="1" dirty="0">
                <a:solidFill>
                  <a:schemeClr val="bg1"/>
                </a:solidFill>
                <a:latin typeface="Roboto Condensed Light" panose="02000000000000000000" pitchFamily="2" charset="0"/>
                <a:ea typeface="Roboto Condensed Light" panose="02000000000000000000" pitchFamily="2" charset="0"/>
              </a:rPr>
              <a:t> на </a:t>
            </a:r>
            <a:r>
              <a:rPr lang="ru-RU" sz="2000" b="1" dirty="0" err="1">
                <a:solidFill>
                  <a:schemeClr val="bg1"/>
                </a:solidFill>
                <a:latin typeface="Roboto Condensed Light" panose="02000000000000000000" pitchFamily="2" charset="0"/>
                <a:ea typeface="Roboto Condensed Light" panose="02000000000000000000" pitchFamily="2" charset="0"/>
              </a:rPr>
              <a:t>компенсацію</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вартості</a:t>
            </a:r>
            <a:r>
              <a:rPr lang="ru-RU" sz="2000" b="1" dirty="0">
                <a:solidFill>
                  <a:schemeClr val="bg1"/>
                </a:solidFill>
                <a:latin typeface="Roboto Condensed Light" panose="02000000000000000000" pitchFamily="2" charset="0"/>
                <a:ea typeface="Roboto Condensed Light" panose="02000000000000000000" pitchFamily="2" charset="0"/>
              </a:rPr>
              <a:t> майна у </a:t>
            </a:r>
            <a:r>
              <a:rPr lang="ru-RU" sz="2000" b="1" dirty="0" err="1">
                <a:solidFill>
                  <a:schemeClr val="bg1"/>
                </a:solidFill>
                <a:latin typeface="Roboto Condensed Light" panose="02000000000000000000" pitchFamily="2" charset="0"/>
                <a:ea typeface="Roboto Condensed Light" panose="02000000000000000000" pitchFamily="2" charset="0"/>
              </a:rPr>
              <a:t>випадку</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його</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chemeClr val="bg1"/>
                </a:solidFill>
                <a:latin typeface="Roboto Condensed Light" panose="02000000000000000000" pitchFamily="2" charset="0"/>
                <a:ea typeface="Roboto Condensed Light" panose="02000000000000000000" pitchFamily="2" charset="0"/>
              </a:rPr>
              <a:t>витребування</a:t>
            </a:r>
            <a:r>
              <a:rPr lang="ru-RU" sz="2000" b="1" dirty="0">
                <a:solidFill>
                  <a:schemeClr val="bg1"/>
                </a:solidFill>
                <a:latin typeface="Roboto Condensed Light" panose="02000000000000000000" pitchFamily="2" charset="0"/>
                <a:ea typeface="Roboto Condensed Light" panose="02000000000000000000" pitchFamily="2" charset="0"/>
              </a:rPr>
              <a:t> </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це</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спрямоване</a:t>
            </a:r>
            <a:r>
              <a:rPr lang="ru-RU" sz="2000" dirty="0">
                <a:solidFill>
                  <a:schemeClr val="bg1"/>
                </a:solidFill>
                <a:latin typeface="Roboto Condensed Light" panose="02000000000000000000" pitchFamily="2" charset="0"/>
                <a:ea typeface="Roboto Condensed Light" panose="02000000000000000000" pitchFamily="2" charset="0"/>
              </a:rPr>
              <a:t> на </a:t>
            </a:r>
            <a:r>
              <a:rPr lang="ru-RU" sz="2000" dirty="0" err="1">
                <a:solidFill>
                  <a:schemeClr val="bg1"/>
                </a:solidFill>
                <a:latin typeface="Roboto Condensed Light" panose="02000000000000000000" pitchFamily="2" charset="0"/>
                <a:ea typeface="Roboto Condensed Light" panose="02000000000000000000" pitchFamily="2" charset="0"/>
              </a:rPr>
              <a:t>захист</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осіб</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які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втратили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майно</a:t>
            </a:r>
            <a:r>
              <a:rPr lang="ru-RU" sz="2000" dirty="0">
                <a:solidFill>
                  <a:schemeClr val="bg1"/>
                </a:solidFill>
                <a:latin typeface="Roboto Condensed Light" panose="02000000000000000000" pitchFamily="2" charset="0"/>
                <a:ea typeface="Roboto Condensed Light" panose="02000000000000000000" pitchFamily="2" charset="0"/>
              </a:rPr>
              <a:t> не з </a:t>
            </a:r>
            <a:r>
              <a:rPr lang="ru-RU" sz="2000" dirty="0" err="1">
                <a:solidFill>
                  <a:schemeClr val="bg1"/>
                </a:solidFill>
                <a:latin typeface="Roboto Condensed Light" panose="02000000000000000000" pitchFamily="2" charset="0"/>
                <a:ea typeface="Roboto Condensed Light" panose="02000000000000000000" pitchFamily="2" charset="0"/>
              </a:rPr>
              <a:t>власної</a:t>
            </a:r>
            <a:r>
              <a:rPr lang="ru-RU" sz="2000" dirty="0">
                <a:solidFill>
                  <a:schemeClr val="bg1"/>
                </a:solidFill>
                <a:latin typeface="Roboto Condensed Light" panose="02000000000000000000" pitchFamily="2" charset="0"/>
                <a:ea typeface="Roboto Condensed Light" panose="02000000000000000000" pitchFamily="2" charset="0"/>
              </a:rPr>
              <a:t> вини, а через </a:t>
            </a:r>
            <a:r>
              <a:rPr lang="ru-RU" sz="2000" dirty="0" err="1">
                <a:solidFill>
                  <a:schemeClr val="bg1"/>
                </a:solidFill>
                <a:latin typeface="Roboto Condensed Light" panose="02000000000000000000" pitchFamily="2" charset="0"/>
                <a:ea typeface="Roboto Condensed Light" panose="02000000000000000000" pitchFamily="2" charset="0"/>
              </a:rPr>
              <a:t>незаконні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попередніх</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власників</a:t>
            </a:r>
            <a:r>
              <a:rPr lang="ru-RU" sz="2000" dirty="0">
                <a:solidFill>
                  <a:schemeClr val="bg1"/>
                </a:solidFill>
                <a:latin typeface="Roboto Condensed Light" panose="02000000000000000000" pitchFamily="2" charset="0"/>
                <a:ea typeface="Roboto Condensed Light" panose="02000000000000000000" pitchFamily="2" charset="0"/>
              </a:rPr>
              <a:t>.</a:t>
            </a:r>
            <a:endParaRPr lang="uk-UA" i="1" dirty="0" smtClean="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60058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367393"/>
            <a:ext cx="10774719"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Належний відповідач у справі про визнання укладеним договору купівлі-продажу </a:t>
            </a:r>
            <a:r>
              <a:rPr lang="uk-UA" sz="2400" b="1" dirty="0">
                <a:solidFill>
                  <a:schemeClr val="bg1"/>
                </a:solidFill>
                <a:latin typeface="Roboto Condensed Light" panose="02000000000000000000" pitchFamily="2" charset="0"/>
                <a:ea typeface="Roboto Condensed Light" panose="02000000000000000000" pitchFamily="2" charset="0"/>
              </a:rPr>
              <a:t>земельної ділянки комунальної власності</a:t>
            </a:r>
            <a:r>
              <a:rPr lang="uk-UA" sz="2400" b="1" dirty="0" smtClean="0">
                <a:solidFill>
                  <a:schemeClr val="bg1"/>
                </a:solidFill>
                <a:latin typeface="Roboto Condensed Light" panose="02000000000000000000" pitchFamily="2" charset="0"/>
                <a:ea typeface="Roboto Condensed Light" panose="02000000000000000000" pitchFamily="2" charset="0"/>
              </a:rPr>
              <a:t> </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61975" y="1838640"/>
            <a:ext cx="10886686" cy="3693319"/>
          </a:xfrm>
          <a:prstGeom prst="rect">
            <a:avLst/>
          </a:prstGeom>
          <a:noFill/>
        </p:spPr>
        <p:txBody>
          <a:bodyPr wrap="square" rtlCol="0">
            <a:spAutoFit/>
          </a:bodyPr>
          <a:lstStyle/>
          <a:p>
            <a:pPr algn="just">
              <a:spcBef>
                <a:spcPts val="600"/>
              </a:spcBef>
            </a:pPr>
            <a:r>
              <a:rPr lang="uk-UA" sz="2000" dirty="0">
                <a:solidFill>
                  <a:schemeClr val="bg1"/>
                </a:solidFill>
                <a:latin typeface="Roboto Condensed Light" panose="02000000000000000000" pitchFamily="2" charset="0"/>
                <a:ea typeface="Roboto Condensed Light" panose="02000000000000000000" pitchFamily="2" charset="0"/>
              </a:rPr>
              <a:t>Системний аналіз положень </a:t>
            </a:r>
            <a:r>
              <a:rPr lang="uk-UA" sz="2000" dirty="0" smtClean="0">
                <a:solidFill>
                  <a:schemeClr val="bg1"/>
                </a:solidFill>
                <a:latin typeface="Roboto Condensed Light" panose="02000000000000000000" pitchFamily="2" charset="0"/>
                <a:ea typeface="Roboto Condensed Light" panose="02000000000000000000" pitchFamily="2" charset="0"/>
              </a:rPr>
              <a:t>статей </a:t>
            </a:r>
            <a:r>
              <a:rPr lang="uk-UA" sz="2000" dirty="0">
                <a:solidFill>
                  <a:schemeClr val="bg1"/>
                </a:solidFill>
                <a:latin typeface="Roboto Condensed Light" panose="02000000000000000000" pitchFamily="2" charset="0"/>
                <a:ea typeface="Roboto Condensed Light" panose="02000000000000000000" pitchFamily="2" charset="0"/>
              </a:rPr>
              <a:t>317, 655, 658 </a:t>
            </a:r>
            <a:r>
              <a:rPr lang="uk-UA" sz="2000" dirty="0" smtClean="0">
                <a:solidFill>
                  <a:schemeClr val="bg1"/>
                </a:solidFill>
                <a:latin typeface="Roboto Condensed Light" panose="02000000000000000000" pitchFamily="2" charset="0"/>
                <a:ea typeface="Roboto Condensed Light" panose="02000000000000000000" pitchFamily="2" charset="0"/>
              </a:rPr>
              <a:t>Цивільного кодексу України </a:t>
            </a:r>
            <a:r>
              <a:rPr lang="uk-UA" sz="2000" dirty="0">
                <a:solidFill>
                  <a:schemeClr val="bg1"/>
                </a:solidFill>
                <a:latin typeface="Roboto Condensed Light" panose="02000000000000000000" pitchFamily="2" charset="0"/>
                <a:ea typeface="Roboto Condensed Light" panose="02000000000000000000" pitchFamily="2" charset="0"/>
              </a:rPr>
              <a:t>у взаємозв`язку зі </a:t>
            </a:r>
            <a:r>
              <a:rPr lang="uk-UA" sz="2000" dirty="0" smtClean="0">
                <a:solidFill>
                  <a:schemeClr val="bg1"/>
                </a:solidFill>
                <a:latin typeface="Roboto Condensed Light" panose="02000000000000000000" pitchFamily="2" charset="0"/>
                <a:ea typeface="Roboto Condensed Light" panose="02000000000000000000" pitchFamily="2" charset="0"/>
              </a:rPr>
              <a:t>статтями </a:t>
            </a:r>
            <a:r>
              <a:rPr lang="uk-UA" sz="2000" dirty="0">
                <a:solidFill>
                  <a:schemeClr val="bg1"/>
                </a:solidFill>
                <a:latin typeface="Roboto Condensed Light" panose="02000000000000000000" pitchFamily="2" charset="0"/>
                <a:ea typeface="Roboto Condensed Light" panose="02000000000000000000" pitchFamily="2" charset="0"/>
              </a:rPr>
              <a:t>12, 80 </a:t>
            </a:r>
            <a:r>
              <a:rPr lang="uk-UA" sz="2000" dirty="0" smtClean="0">
                <a:solidFill>
                  <a:schemeClr val="bg1"/>
                </a:solidFill>
                <a:latin typeface="Roboto Condensed Light" panose="02000000000000000000" pitchFamily="2" charset="0"/>
                <a:ea typeface="Roboto Condensed Light" panose="02000000000000000000" pitchFamily="2" charset="0"/>
              </a:rPr>
              <a:t>Земельного кодексу України</a:t>
            </a:r>
            <a:r>
              <a:rPr lang="uk-UA" sz="2000" dirty="0">
                <a:solidFill>
                  <a:schemeClr val="bg1"/>
                </a:solidFill>
                <a:latin typeface="Roboto Condensed Light" panose="02000000000000000000" pitchFamily="2" charset="0"/>
                <a:ea typeface="Roboto Condensed Light" panose="02000000000000000000" pitchFamily="2" charset="0"/>
              </a:rPr>
              <a:t>, а також </a:t>
            </a:r>
            <a:r>
              <a:rPr lang="uk-UA" sz="2000" dirty="0" smtClean="0">
                <a:solidFill>
                  <a:schemeClr val="bg1"/>
                </a:solidFill>
                <a:latin typeface="Roboto Condensed Light" panose="02000000000000000000" pitchFamily="2" charset="0"/>
                <a:ea typeface="Roboto Condensed Light" panose="02000000000000000000" pitchFamily="2" charset="0"/>
              </a:rPr>
              <a:t>статей </a:t>
            </a:r>
            <a:r>
              <a:rPr lang="uk-UA" sz="2000" dirty="0">
                <a:solidFill>
                  <a:schemeClr val="bg1"/>
                </a:solidFill>
                <a:latin typeface="Roboto Condensed Light" panose="02000000000000000000" pitchFamily="2" charset="0"/>
                <a:ea typeface="Roboto Condensed Light" panose="02000000000000000000" pitchFamily="2" charset="0"/>
              </a:rPr>
              <a:t>45, 56 </a:t>
            </a:r>
            <a:r>
              <a:rPr lang="uk-UA" sz="2000" dirty="0" smtClean="0">
                <a:solidFill>
                  <a:schemeClr val="bg1"/>
                </a:solidFill>
                <a:latin typeface="Roboto Condensed Light" panose="02000000000000000000" pitchFamily="2" charset="0"/>
                <a:ea typeface="Roboto Condensed Light" panose="02000000000000000000" pitchFamily="2" charset="0"/>
              </a:rPr>
              <a:t>Господарського процесуального кодексу України </a:t>
            </a:r>
            <a:r>
              <a:rPr lang="uk-UA" sz="2000" dirty="0">
                <a:solidFill>
                  <a:schemeClr val="bg1"/>
                </a:solidFill>
                <a:latin typeface="Roboto Condensed Light" panose="02000000000000000000" pitchFamily="2" charset="0"/>
                <a:ea typeface="Roboto Condensed Light" panose="02000000000000000000" pitchFamily="2" charset="0"/>
              </a:rPr>
              <a:t>свідчить про те, що </a:t>
            </a:r>
            <a:r>
              <a:rPr lang="uk-UA" sz="2000" dirty="0">
                <a:solidFill>
                  <a:srgbClr val="FFD800"/>
                </a:solidFill>
                <a:latin typeface="Roboto Condensed Light" panose="02000000000000000000" pitchFamily="2" charset="0"/>
                <a:ea typeface="Roboto Condensed Light" panose="02000000000000000000" pitchFamily="2" charset="0"/>
              </a:rPr>
              <a:t>належним відповідачем у справі за позовом покупця про визнання укладеним договору купівлі-продажу земельної ділянки комунальної власності </a:t>
            </a:r>
            <a:r>
              <a:rPr lang="uk-UA" sz="2000" dirty="0">
                <a:solidFill>
                  <a:schemeClr val="bg1"/>
                </a:solidFill>
                <a:latin typeface="Roboto Condensed Light" panose="02000000000000000000" pitchFamily="2" charset="0"/>
                <a:ea typeface="Roboto Condensed Light" panose="02000000000000000000" pitchFamily="2" charset="0"/>
              </a:rPr>
              <a:t>в порядку статей 127, 128 ЗК України є </a:t>
            </a:r>
            <a:r>
              <a:rPr lang="uk-UA" sz="2000" dirty="0">
                <a:solidFill>
                  <a:srgbClr val="FFD800"/>
                </a:solidFill>
                <a:latin typeface="Roboto Condensed Light" panose="02000000000000000000" pitchFamily="2" charset="0"/>
                <a:ea typeface="Roboto Condensed Light" panose="02000000000000000000" pitchFamily="2" charset="0"/>
              </a:rPr>
              <a:t>орган місцевого самоврядування</a:t>
            </a:r>
            <a:r>
              <a:rPr lang="uk-UA" sz="2000" dirty="0">
                <a:solidFill>
                  <a:schemeClr val="bg1"/>
                </a:solidFill>
                <a:latin typeface="Roboto Condensed Light" panose="02000000000000000000" pitchFamily="2" charset="0"/>
                <a:ea typeface="Roboto Condensed Light" panose="02000000000000000000" pitchFamily="2" charset="0"/>
              </a:rPr>
              <a:t>, що здійснює від імені територіальної громади правомочності власника цієї земельної ділянки відповідно до закону, в тому числі </a:t>
            </a:r>
            <a:r>
              <a:rPr lang="uk-UA" sz="2000" i="1" dirty="0">
                <a:solidFill>
                  <a:srgbClr val="FFD800"/>
                </a:solidFill>
                <a:latin typeface="Roboto Condensed Light" panose="02000000000000000000" pitchFamily="2" charset="0"/>
                <a:ea typeface="Roboto Condensed Light" panose="02000000000000000000" pitchFamily="2" charset="0"/>
              </a:rPr>
              <a:t>навіть у випадку прийняття ним рішення про уповноваження виконавчого органу на укладання договору</a:t>
            </a:r>
            <a:r>
              <a:rPr lang="uk-UA" sz="2000" dirty="0">
                <a:solidFill>
                  <a:schemeClr val="bg1"/>
                </a:solidFill>
                <a:latin typeface="Roboto Condensed Light" panose="02000000000000000000" pitchFamily="2" charset="0"/>
                <a:ea typeface="Roboto Condensed Light" panose="02000000000000000000" pitchFamily="2" charset="0"/>
              </a:rPr>
              <a:t>, адже в силу такого уповноваження виконавчий орган не набуває </a:t>
            </a:r>
            <a:r>
              <a:rPr lang="uk-UA" sz="2000" dirty="0" err="1">
                <a:solidFill>
                  <a:schemeClr val="bg1"/>
                </a:solidFill>
                <a:latin typeface="Roboto Condensed Light" panose="02000000000000000000" pitchFamily="2" charset="0"/>
                <a:ea typeface="Roboto Condensed Light" panose="02000000000000000000" pitchFamily="2" charset="0"/>
              </a:rPr>
              <a:t>правомочностей</a:t>
            </a:r>
            <a:r>
              <a:rPr lang="uk-UA" sz="2000" dirty="0">
                <a:solidFill>
                  <a:schemeClr val="bg1"/>
                </a:solidFill>
                <a:latin typeface="Roboto Condensed Light" panose="02000000000000000000" pitchFamily="2" charset="0"/>
                <a:ea typeface="Roboto Condensed Light" panose="02000000000000000000" pitchFamily="2" charset="0"/>
              </a:rPr>
              <a:t> власника такої земельної ділянки</a:t>
            </a:r>
            <a:r>
              <a:rPr lang="uk-UA" sz="2000" dirty="0" smtClean="0">
                <a:solidFill>
                  <a:schemeClr val="bg1"/>
                </a:solidFill>
                <a:latin typeface="Roboto Condensed Light" panose="02000000000000000000" pitchFamily="2" charset="0"/>
                <a:ea typeface="Roboto Condensed Light" panose="02000000000000000000" pitchFamily="2" charset="0"/>
              </a:rPr>
              <a:t>.</a:t>
            </a:r>
          </a:p>
          <a:p>
            <a:pPr algn="just"/>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dirty="0" smtClean="0">
                <a:solidFill>
                  <a:schemeClr val="bg1"/>
                </a:solidFill>
                <a:latin typeface="Roboto Condensed Light" panose="02000000000000000000" pitchFamily="2" charset="0"/>
                <a:ea typeface="Roboto Condensed Light" panose="02000000000000000000" pitchFamily="2" charset="0"/>
              </a:rPr>
              <a:t> 				</a:t>
            </a:r>
            <a:r>
              <a:rPr lang="uk-UA" i="1" dirty="0" smtClean="0">
                <a:solidFill>
                  <a:srgbClr val="38B6AB"/>
                </a:solidFill>
                <a:latin typeface="Roboto Condensed Light" panose="02000000000000000000" pitchFamily="2" charset="0"/>
                <a:ea typeface="Roboto Condensed Light" panose="02000000000000000000" pitchFamily="2" charset="0"/>
              </a:rPr>
              <a:t>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від </a:t>
            </a:r>
            <a:r>
              <a:rPr lang="uk-UA" i="1" dirty="0" smtClean="0">
                <a:solidFill>
                  <a:srgbClr val="38B6AB"/>
                </a:solidFill>
                <a:latin typeface="Roboto Condensed Light" panose="02000000000000000000" pitchFamily="2" charset="0"/>
                <a:ea typeface="Roboto Condensed Light" panose="02000000000000000000" pitchFamily="2" charset="0"/>
              </a:rPr>
              <a:t>18 грудня </a:t>
            </a:r>
            <a:r>
              <a:rPr lang="uk-UA" i="1" dirty="0">
                <a:solidFill>
                  <a:srgbClr val="38B6AB"/>
                </a:solidFill>
                <a:latin typeface="Roboto Condensed Light" panose="02000000000000000000" pitchFamily="2" charset="0"/>
                <a:ea typeface="Roboto Condensed Light" panose="02000000000000000000" pitchFamily="2" charset="0"/>
              </a:rPr>
              <a:t>2024 року у справі № 907/825/22</a:t>
            </a:r>
            <a:r>
              <a:rPr lang="uk-UA" dirty="0">
                <a:solidFill>
                  <a:schemeClr val="bg1"/>
                </a:solidFill>
                <a:latin typeface="Roboto Condensed Light" panose="02000000000000000000" pitchFamily="2" charset="0"/>
                <a:ea typeface="Roboto Condensed Light" panose="02000000000000000000" pitchFamily="2" charset="0"/>
              </a:rPr>
              <a:t/>
            </a:r>
            <a:br>
              <a:rPr lang="uk-UA" dirty="0">
                <a:solidFill>
                  <a:schemeClr val="bg1"/>
                </a:solidFill>
                <a:latin typeface="Roboto Condensed Light" panose="02000000000000000000" pitchFamily="2" charset="0"/>
                <a:ea typeface="Roboto Condensed Light" panose="02000000000000000000" pitchFamily="2" charset="0"/>
              </a:rPr>
            </a:br>
            <a:endParaRPr lang="uk-UA" dirty="0" smtClean="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621655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7" name="Місце для вмісту 4"/>
          <p:cNvSpPr txBox="1">
            <a:spLocks/>
          </p:cNvSpPr>
          <p:nvPr/>
        </p:nvSpPr>
        <p:spPr>
          <a:xfrm>
            <a:off x="3507452" y="2741576"/>
            <a:ext cx="7562850" cy="72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uk-UA" sz="4400" b="1" dirty="0">
                <a:solidFill>
                  <a:schemeClr val="bg1"/>
                </a:solidFill>
                <a:latin typeface="Roboto Condensed Light" panose="02000000000000000000" pitchFamily="2" charset="0"/>
                <a:ea typeface="Roboto Condensed Light" panose="02000000000000000000" pitchFamily="2" charset="0"/>
              </a:rPr>
              <a:t>ДЯКУЮ ЗА УВАГУ!</a:t>
            </a:r>
          </a:p>
        </p:txBody>
      </p:sp>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31</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967911" y="6208795"/>
            <a:ext cx="7174464"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9" name="Місце для дати 3"/>
          <p:cNvSpPr txBox="1">
            <a:spLocks/>
          </p:cNvSpPr>
          <p:nvPr/>
        </p:nvSpPr>
        <p:spPr>
          <a:xfrm>
            <a:off x="259595" y="6153315"/>
            <a:ext cx="2319726" cy="476084"/>
          </a:xfrm>
          <a:prstGeom prst="rect">
            <a:avLst/>
          </a:prstGeom>
        </p:spPr>
        <p:txBody>
          <a:bodyPr vert="horz" lIns="91440" tIns="45720" rIns="91440" bIns="45720" rtlCol="0" anchor="ctr"/>
          <a:lstStyle>
            <a:defPPr>
              <a:defRPr lang="uk-UA"/>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uk-UA" dirty="0"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27483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197450"/>
            <a:ext cx="11114724" cy="461665"/>
          </a:xfrm>
          <a:prstGeom prst="rect">
            <a:avLst/>
          </a:prstGeom>
          <a:noFill/>
        </p:spPr>
        <p:txBody>
          <a:bodyPr wrap="square" rtlCol="0">
            <a:spAutoFit/>
          </a:bodyPr>
          <a:lstStyle/>
          <a:p>
            <a:r>
              <a:rPr lang="uk-UA" sz="2400" b="1" dirty="0">
                <a:solidFill>
                  <a:schemeClr val="bg1"/>
                </a:solidFill>
                <a:latin typeface="Roboto Condensed Light" panose="02000000000000000000" pitchFamily="2" charset="0"/>
                <a:ea typeface="Roboto Condensed Light" panose="02000000000000000000" pitchFamily="2" charset="0"/>
              </a:rPr>
              <a:t>Перебувають на розгляді </a:t>
            </a:r>
            <a:r>
              <a:rPr lang="uk-UA" sz="2400" b="1" dirty="0" smtClean="0">
                <a:solidFill>
                  <a:schemeClr val="bg1"/>
                </a:solidFill>
                <a:latin typeface="Roboto Condensed Light" panose="02000000000000000000" pitchFamily="2" charset="0"/>
                <a:ea typeface="Roboto Condensed Light" panose="02000000000000000000" pitchFamily="2" charset="0"/>
              </a:rPr>
              <a:t>Великої Палати Верховного Суду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02570" y="1307174"/>
            <a:ext cx="11587929" cy="3693319"/>
          </a:xfrm>
          <a:prstGeom prst="rect">
            <a:avLst/>
          </a:prstGeom>
          <a:noFill/>
        </p:spPr>
        <p:txBody>
          <a:bodyPr wrap="square" rtlCol="0">
            <a:spAutoFit/>
          </a:bodyPr>
          <a:lstStyle/>
          <a:p>
            <a:pPr algn="just"/>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911/906/23 (провадження № </a:t>
            </a:r>
            <a:r>
              <a:rPr lang="uk-UA" b="1" dirty="0" smtClean="0">
                <a:solidFill>
                  <a:srgbClr val="38B6AB"/>
                </a:solidFill>
                <a:latin typeface="Roboto Condensed Light" panose="02000000000000000000" pitchFamily="2" charset="0"/>
                <a:ea typeface="Roboto Condensed Light" panose="02000000000000000000" pitchFamily="2" charset="0"/>
              </a:rPr>
              <a:t>12-61гс24)</a:t>
            </a:r>
            <a:r>
              <a:rPr lang="uk-UA" dirty="0" smtClean="0">
                <a:solidFill>
                  <a:schemeClr val="bg1"/>
                </a:solidFill>
                <a:latin typeface="Roboto Condensed Light" panose="02000000000000000000" pitchFamily="2" charset="0"/>
                <a:ea typeface="Roboto Condensed Light" panose="02000000000000000000" pitchFamily="2" charset="0"/>
              </a:rPr>
              <a:t> - щодо ефективного способу </a:t>
            </a:r>
            <a:r>
              <a:rPr lang="uk-UA" dirty="0">
                <a:solidFill>
                  <a:schemeClr val="bg1"/>
                </a:solidFill>
                <a:latin typeface="Roboto Condensed Light" panose="02000000000000000000" pitchFamily="2" charset="0"/>
                <a:ea typeface="Roboto Condensed Light" panose="02000000000000000000" pitchFamily="2" charset="0"/>
              </a:rPr>
              <a:t>захисту прав власника земельної ділянки, яка була поділена / </a:t>
            </a:r>
            <a:r>
              <a:rPr lang="uk-UA" dirty="0" smtClean="0">
                <a:solidFill>
                  <a:schemeClr val="bg1"/>
                </a:solidFill>
                <a:latin typeface="Roboto Condensed Light" panose="02000000000000000000" pitchFamily="2" charset="0"/>
                <a:ea typeface="Roboto Condensed Light" panose="02000000000000000000" pitchFamily="2" charset="0"/>
              </a:rPr>
              <a:t>об’єднана з </a:t>
            </a:r>
            <a:r>
              <a:rPr lang="uk-UA" dirty="0">
                <a:solidFill>
                  <a:schemeClr val="bg1"/>
                </a:solidFill>
                <a:latin typeface="Roboto Condensed Light" panose="02000000000000000000" pitchFamily="2" charset="0"/>
                <a:ea typeface="Roboto Condensed Light" panose="02000000000000000000" pitchFamily="2" charset="0"/>
              </a:rPr>
              <a:t>іншими земельними ділянками, внаслідок чого була сформована нова </a:t>
            </a:r>
            <a:r>
              <a:rPr lang="uk-UA" dirty="0" smtClean="0">
                <a:solidFill>
                  <a:schemeClr val="bg1"/>
                </a:solidFill>
                <a:latin typeface="Roboto Condensed Light" panose="02000000000000000000" pitchFamily="2" charset="0"/>
                <a:ea typeface="Roboto Condensed Light" panose="02000000000000000000" pitchFamily="2" charset="0"/>
              </a:rPr>
              <a:t>земельна ділянка</a:t>
            </a:r>
            <a:r>
              <a:rPr lang="uk-UA" dirty="0">
                <a:solidFill>
                  <a:schemeClr val="bg1"/>
                </a:solidFill>
                <a:latin typeface="Roboto Condensed Light" panose="02000000000000000000" pitchFamily="2" charset="0"/>
                <a:ea typeface="Roboto Condensed Light" panose="02000000000000000000" pitchFamily="2" charset="0"/>
              </a:rPr>
              <a:t>, яка включає як земельні ділянки, що належать позивачу, так і </a:t>
            </a:r>
            <a:r>
              <a:rPr lang="uk-UA" dirty="0" smtClean="0">
                <a:solidFill>
                  <a:schemeClr val="bg1"/>
                </a:solidFill>
                <a:latin typeface="Roboto Condensed Light" panose="02000000000000000000" pitchFamily="2" charset="0"/>
                <a:ea typeface="Roboto Condensed Light" panose="02000000000000000000" pitchFamily="2" charset="0"/>
              </a:rPr>
              <a:t>земельні ділянки</a:t>
            </a:r>
            <a:r>
              <a:rPr lang="uk-UA" dirty="0">
                <a:solidFill>
                  <a:schemeClr val="bg1"/>
                </a:solidFill>
                <a:latin typeface="Roboto Condensed Light" panose="02000000000000000000" pitchFamily="2" charset="0"/>
                <a:ea typeface="Roboto Condensed Light" panose="02000000000000000000" pitchFamily="2" charset="0"/>
              </a:rPr>
              <a:t>, що належать відповідачу</a:t>
            </a:r>
            <a:r>
              <a:rPr lang="uk-UA" dirty="0" smtClean="0">
                <a:solidFill>
                  <a:schemeClr val="bg1"/>
                </a:solidFill>
                <a:latin typeface="Roboto Condensed Light" panose="02000000000000000000" pitchFamily="2" charset="0"/>
                <a:ea typeface="Roboto Condensed Light" panose="02000000000000000000" pitchFamily="2" charset="0"/>
              </a:rPr>
              <a:t>.</a:t>
            </a:r>
          </a:p>
          <a:p>
            <a:pPr algn="just"/>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b="1" dirty="0">
                <a:solidFill>
                  <a:srgbClr val="38B6AB"/>
                </a:solidFill>
                <a:latin typeface="Roboto Condensed Light" panose="02000000000000000000" pitchFamily="2" charset="0"/>
                <a:ea typeface="Roboto Condensed Light" panose="02000000000000000000" pitchFamily="2" charset="0"/>
              </a:rPr>
              <a:t>Справа № 296/704/21 (провадження № 14-40цс24)</a:t>
            </a:r>
            <a:r>
              <a:rPr lang="uk-UA" dirty="0" smtClean="0">
                <a:solidFill>
                  <a:schemeClr val="bg1"/>
                </a:solidFill>
                <a:latin typeface="Roboto Condensed Light" panose="02000000000000000000" pitchFamily="2" charset="0"/>
                <a:ea typeface="Roboto Condensed Light" panose="02000000000000000000" pitchFamily="2" charset="0"/>
              </a:rPr>
              <a:t> </a:t>
            </a:r>
            <a:r>
              <a:rPr lang="uk-UA" dirty="0">
                <a:solidFill>
                  <a:schemeClr val="bg1"/>
                </a:solidFill>
                <a:latin typeface="Roboto Condensed Light" panose="02000000000000000000" pitchFamily="2" charset="0"/>
                <a:ea typeface="Roboto Condensed Light" panose="02000000000000000000" pitchFamily="2" charset="0"/>
              </a:rPr>
              <a:t>- щодо </a:t>
            </a:r>
            <a:r>
              <a:rPr lang="uk-UA" dirty="0" smtClean="0">
                <a:solidFill>
                  <a:schemeClr val="bg1"/>
                </a:solidFill>
                <a:latin typeface="Roboto Condensed Light" panose="02000000000000000000" pitchFamily="2" charset="0"/>
                <a:ea typeface="Roboto Condensed Light" panose="02000000000000000000" pitchFamily="2" charset="0"/>
              </a:rPr>
              <a:t>в</a:t>
            </a:r>
            <a:r>
              <a:rPr lang="ru-RU" dirty="0" err="1" smtClean="0">
                <a:solidFill>
                  <a:schemeClr val="bg1"/>
                </a:solidFill>
                <a:latin typeface="Roboto Condensed Light" panose="02000000000000000000" pitchFamily="2" charset="0"/>
                <a:ea typeface="Roboto Condensed Light" panose="02000000000000000000" pitchFamily="2" charset="0"/>
              </a:rPr>
              <a:t>ідступлення</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викладеного</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постанові</a:t>
            </a:r>
            <a:r>
              <a:rPr lang="ru-RU" dirty="0">
                <a:solidFill>
                  <a:schemeClr val="bg1"/>
                </a:solidFill>
                <a:latin typeface="Roboto Condensed Light" panose="02000000000000000000" pitchFamily="2" charset="0"/>
                <a:ea typeface="Roboto Condensed Light" panose="02000000000000000000" pitchFamily="2" charset="0"/>
              </a:rPr>
              <a:t> КГС ВС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25.07.2023 у </a:t>
            </a:r>
            <a:r>
              <a:rPr lang="ru-RU" dirty="0" err="1">
                <a:solidFill>
                  <a:schemeClr val="bg1"/>
                </a:solidFill>
                <a:latin typeface="Roboto Condensed Light" panose="02000000000000000000" pitchFamily="2" charset="0"/>
                <a:ea typeface="Roboto Condensed Light" panose="02000000000000000000" pitchFamily="2" charset="0"/>
              </a:rPr>
              <a:t>справі</a:t>
            </a:r>
            <a:r>
              <a:rPr lang="ru-RU" dirty="0">
                <a:solidFill>
                  <a:schemeClr val="bg1"/>
                </a:solidFill>
                <a:latin typeface="Roboto Condensed Light" panose="02000000000000000000" pitchFamily="2" charset="0"/>
                <a:ea typeface="Roboto Condensed Light" panose="02000000000000000000" pitchFamily="2" charset="0"/>
              </a:rPr>
              <a:t> № 906/524/21, </a:t>
            </a:r>
            <a:r>
              <a:rPr lang="ru-RU" dirty="0" err="1">
                <a:solidFill>
                  <a:schemeClr val="bg1"/>
                </a:solidFill>
                <a:latin typeface="Roboto Condensed Light" panose="02000000000000000000" pitchFamily="2" charset="0"/>
                <a:ea typeface="Roboto Condensed Light" panose="02000000000000000000" pitchFamily="2" charset="0"/>
              </a:rPr>
              <a:t>стосовно</a:t>
            </a:r>
            <a:r>
              <a:rPr lang="ru-RU" dirty="0">
                <a:solidFill>
                  <a:schemeClr val="bg1"/>
                </a:solidFill>
                <a:latin typeface="Roboto Condensed Light" panose="02000000000000000000" pitchFamily="2" charset="0"/>
                <a:ea typeface="Roboto Condensed Light" panose="02000000000000000000" pitchFamily="2" charset="0"/>
              </a:rPr>
              <a:t> того,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органи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Держгеокадастру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можуть</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звертатись</a:t>
            </a:r>
            <a:r>
              <a:rPr lang="ru-RU" dirty="0">
                <a:solidFill>
                  <a:schemeClr val="bg1"/>
                </a:solidFill>
                <a:latin typeface="Roboto Condensed Light" panose="02000000000000000000" pitchFamily="2" charset="0"/>
                <a:ea typeface="Roboto Condensed Light" panose="02000000000000000000" pitchFamily="2" charset="0"/>
              </a:rPr>
              <a:t> до суду, </a:t>
            </a:r>
            <a:r>
              <a:rPr lang="ru-RU" dirty="0" err="1">
                <a:solidFill>
                  <a:schemeClr val="bg1"/>
                </a:solidFill>
                <a:latin typeface="Roboto Condensed Light" panose="02000000000000000000" pitchFamily="2" charset="0"/>
                <a:ea typeface="Roboto Condensed Light" panose="02000000000000000000" pitchFamily="2" charset="0"/>
              </a:rPr>
              <a:t>якщо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це</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необхідно</a:t>
            </a:r>
            <a:r>
              <a:rPr lang="ru-RU" dirty="0">
                <a:solidFill>
                  <a:schemeClr val="bg1"/>
                </a:solidFill>
                <a:latin typeface="Roboto Condensed Light" panose="02000000000000000000" pitchFamily="2" charset="0"/>
                <a:ea typeface="Roboto Condensed Light" panose="02000000000000000000" pitchFamily="2" charset="0"/>
              </a:rPr>
              <a:t> для </a:t>
            </a:r>
            <a:r>
              <a:rPr lang="ru-RU" dirty="0" err="1">
                <a:solidFill>
                  <a:schemeClr val="bg1"/>
                </a:solidFill>
                <a:latin typeface="Roboto Condensed Light" panose="02000000000000000000" pitchFamily="2" charset="0"/>
                <a:ea typeface="Roboto Condensed Light" panose="02000000000000000000" pitchFamily="2" charset="0"/>
              </a:rPr>
              <a:t>здійснення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їх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повноважень</a:t>
            </a:r>
            <a:r>
              <a:rPr lang="ru-RU" dirty="0">
                <a:solidFill>
                  <a:schemeClr val="bg1"/>
                </a:solidFill>
                <a:latin typeface="Roboto Condensed Light" panose="02000000000000000000" pitchFamily="2" charset="0"/>
                <a:ea typeface="Roboto Condensed Light" panose="02000000000000000000" pitchFamily="2" charset="0"/>
              </a:rPr>
              <a:t> з </a:t>
            </a:r>
            <a:r>
              <a:rPr lang="ru-RU" dirty="0" err="1">
                <a:solidFill>
                  <a:schemeClr val="bg1"/>
                </a:solidFill>
                <a:latin typeface="Roboto Condensed Light" panose="02000000000000000000" pitchFamily="2" charset="0"/>
                <a:ea typeface="Roboto Condensed Light" panose="02000000000000000000" pitchFamily="2" charset="0"/>
              </a:rPr>
              <a:t>нагляду</a:t>
            </a:r>
            <a:r>
              <a:rPr lang="ru-RU" dirty="0">
                <a:solidFill>
                  <a:schemeClr val="bg1"/>
                </a:solidFill>
                <a:latin typeface="Roboto Condensed Light" panose="02000000000000000000" pitchFamily="2" charset="0"/>
                <a:ea typeface="Roboto Condensed Light" panose="02000000000000000000" pitchFamily="2" charset="0"/>
              </a:rPr>
              <a:t> (контролю) за </a:t>
            </a:r>
            <a:r>
              <a:rPr lang="ru-RU" dirty="0" err="1">
                <a:solidFill>
                  <a:schemeClr val="bg1"/>
                </a:solidFill>
                <a:latin typeface="Roboto Condensed Light" panose="02000000000000000000" pitchFamily="2" charset="0"/>
                <a:ea typeface="Roboto Condensed Light" panose="02000000000000000000" pitchFamily="2" charset="0"/>
              </a:rPr>
              <a:t>дотриманням</a:t>
            </a:r>
            <a:r>
              <a:rPr lang="ru-RU" dirty="0">
                <a:solidFill>
                  <a:schemeClr val="bg1"/>
                </a:solidFill>
                <a:latin typeface="Roboto Condensed Light" panose="02000000000000000000" pitchFamily="2" charset="0"/>
                <a:ea typeface="Roboto Condensed Light" panose="02000000000000000000" pitchFamily="2" charset="0"/>
              </a:rPr>
              <a:t> земельного </a:t>
            </a:r>
            <a:r>
              <a:rPr lang="ru-RU" dirty="0" err="1">
                <a:solidFill>
                  <a:schemeClr val="bg1"/>
                </a:solidFill>
                <a:latin typeface="Roboto Condensed Light" panose="02000000000000000000" pitchFamily="2" charset="0"/>
                <a:ea typeface="Roboto Condensed Light" panose="02000000000000000000" pitchFamily="2" charset="0"/>
              </a:rPr>
              <a:t>законодавства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використання</a:t>
            </a:r>
            <a:r>
              <a:rPr lang="ru-RU" dirty="0">
                <a:solidFill>
                  <a:schemeClr val="bg1"/>
                </a:solidFill>
                <a:latin typeface="Roboto Condensed Light" panose="02000000000000000000" pitchFamily="2" charset="0"/>
                <a:ea typeface="Roboto Condensed Light" panose="02000000000000000000" pitchFamily="2" charset="0"/>
              </a:rPr>
              <a:t> та </a:t>
            </a:r>
            <a:r>
              <a:rPr lang="ru-RU" dirty="0" err="1">
                <a:solidFill>
                  <a:schemeClr val="bg1"/>
                </a:solidFill>
                <a:latin typeface="Roboto Condensed Light" panose="02000000000000000000" pitchFamily="2" charset="0"/>
                <a:ea typeface="Roboto Condensed Light" panose="02000000000000000000" pitchFamily="2" charset="0"/>
              </a:rPr>
              <a:t>охорони</a:t>
            </a:r>
            <a:r>
              <a:rPr lang="ru-RU" dirty="0">
                <a:solidFill>
                  <a:schemeClr val="bg1"/>
                </a:solidFill>
                <a:latin typeface="Roboto Condensed Light" panose="02000000000000000000" pitchFamily="2" charset="0"/>
                <a:ea typeface="Roboto Condensed Light" panose="02000000000000000000" pitchFamily="2" charset="0"/>
              </a:rPr>
              <a:t> земель </a:t>
            </a:r>
            <a:r>
              <a:rPr lang="ru-RU" dirty="0" err="1">
                <a:solidFill>
                  <a:schemeClr val="bg1"/>
                </a:solidFill>
                <a:latin typeface="Roboto Condensed Light" panose="02000000000000000000" pitchFamily="2" charset="0"/>
                <a:ea typeface="Roboto Condensed Light" panose="02000000000000000000" pitchFamily="2" charset="0"/>
              </a:rPr>
              <a:t>усіх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категорій</a:t>
            </a:r>
            <a:r>
              <a:rPr lang="ru-RU" dirty="0">
                <a:solidFill>
                  <a:schemeClr val="bg1"/>
                </a:solidFill>
                <a:latin typeface="Roboto Condensed Light" panose="02000000000000000000" pitchFamily="2" charset="0"/>
                <a:ea typeface="Roboto Condensed Light" panose="02000000000000000000" pitchFamily="2" charset="0"/>
              </a:rPr>
              <a:t> і форм </a:t>
            </a:r>
            <a:r>
              <a:rPr lang="ru-RU" dirty="0" err="1">
                <a:solidFill>
                  <a:schemeClr val="bg1"/>
                </a:solidFill>
                <a:latin typeface="Roboto Condensed Light" panose="02000000000000000000" pitchFamily="2" charset="0"/>
                <a:ea typeface="Roboto Condensed Light" panose="02000000000000000000" pitchFamily="2" charset="0"/>
              </a:rPr>
              <a:t>власності</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r>
              <a:rPr lang="ru-RU" b="1" dirty="0">
                <a:solidFill>
                  <a:srgbClr val="38B6AB"/>
                </a:solidFill>
                <a:latin typeface="Roboto Condensed Light" panose="02000000000000000000" pitchFamily="2" charset="0"/>
                <a:ea typeface="Roboto Condensed Light" panose="02000000000000000000" pitchFamily="2" charset="0"/>
              </a:rPr>
              <a:t>Справа № </a:t>
            </a:r>
            <a:r>
              <a:rPr lang="ru-RU" b="1" dirty="0" smtClean="0">
                <a:solidFill>
                  <a:srgbClr val="38B6AB"/>
                </a:solidFill>
                <a:latin typeface="Roboto Condensed Light" panose="02000000000000000000" pitchFamily="2" charset="0"/>
                <a:ea typeface="Roboto Condensed Light" panose="02000000000000000000" pitchFamily="2" charset="0"/>
              </a:rPr>
              <a:t>910/2389/23 (</a:t>
            </a:r>
            <a:r>
              <a:rPr lang="ru-RU" b="1" dirty="0" err="1" smtClean="0">
                <a:solidFill>
                  <a:srgbClr val="38B6AB"/>
                </a:solidFill>
                <a:latin typeface="Roboto Condensed Light" panose="02000000000000000000" pitchFamily="2" charset="0"/>
                <a:ea typeface="Roboto Condensed Light" panose="02000000000000000000" pitchFamily="2" charset="0"/>
              </a:rPr>
              <a:t>провадження</a:t>
            </a:r>
            <a:r>
              <a:rPr lang="ru-RU" b="1" dirty="0" smtClean="0">
                <a:solidFill>
                  <a:srgbClr val="38B6AB"/>
                </a:solidFill>
                <a:latin typeface="Roboto Condensed Light" panose="02000000000000000000" pitchFamily="2" charset="0"/>
                <a:ea typeface="Roboto Condensed Light" panose="02000000000000000000" pitchFamily="2" charset="0"/>
              </a:rPr>
              <a:t> </a:t>
            </a:r>
            <a:r>
              <a:rPr lang="ru-RU" b="1" dirty="0">
                <a:solidFill>
                  <a:srgbClr val="38B6AB"/>
                </a:solidFill>
                <a:latin typeface="Roboto Condensed Light" panose="02000000000000000000" pitchFamily="2" charset="0"/>
                <a:ea typeface="Roboto Condensed Light" panose="02000000000000000000" pitchFamily="2" charset="0"/>
              </a:rPr>
              <a:t>№ 12-14гс25</a:t>
            </a:r>
            <a:r>
              <a:rPr lang="ru-RU" b="1" dirty="0" smtClean="0">
                <a:solidFill>
                  <a:srgbClr val="38B6AB"/>
                </a:solidFill>
                <a:latin typeface="Roboto Condensed Light" panose="02000000000000000000" pitchFamily="2" charset="0"/>
                <a:ea typeface="Roboto Condensed Light" panose="02000000000000000000" pitchFamily="2" charset="0"/>
              </a:rPr>
              <a:t>) </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щодо</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можливості</a:t>
            </a:r>
            <a:r>
              <a:rPr lang="ru-RU" dirty="0">
                <a:solidFill>
                  <a:schemeClr val="bg1"/>
                </a:solidFill>
                <a:latin typeface="Roboto Condensed Light" panose="02000000000000000000" pitchFamily="2" charset="0"/>
                <a:ea typeface="Roboto Condensed Light" panose="02000000000000000000" pitchFamily="2" charset="0"/>
              </a:rPr>
              <a:t> прокурора, як </a:t>
            </a:r>
            <a:r>
              <a:rPr lang="ru-RU" dirty="0" err="1">
                <a:solidFill>
                  <a:schemeClr val="bg1"/>
                </a:solidFill>
                <a:latin typeface="Roboto Condensed Light" panose="02000000000000000000" pitchFamily="2" charset="0"/>
                <a:ea typeface="Roboto Condensed Light" panose="02000000000000000000" pitchFamily="2" charset="0"/>
              </a:rPr>
              <a:t>самостійного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позивача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який</a:t>
            </a:r>
            <a:r>
              <a:rPr lang="ru-RU" dirty="0">
                <a:solidFill>
                  <a:schemeClr val="bg1"/>
                </a:solidFill>
                <a:latin typeface="Roboto Condensed Light" panose="02000000000000000000" pitchFamily="2" charset="0"/>
                <a:ea typeface="Roboto Condensed Light" panose="02000000000000000000" pitchFamily="2" charset="0"/>
              </a:rPr>
              <a:t> не брав </a:t>
            </a:r>
            <a:r>
              <a:rPr lang="ru-RU" dirty="0" err="1">
                <a:solidFill>
                  <a:schemeClr val="bg1"/>
                </a:solidFill>
                <a:latin typeface="Roboto Condensed Light" panose="02000000000000000000" pitchFamily="2" charset="0"/>
                <a:ea typeface="Roboto Condensed Light" panose="02000000000000000000" pitchFamily="2" charset="0"/>
              </a:rPr>
              <a:t>участі</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судових</a:t>
            </a:r>
            <a:r>
              <a:rPr lang="ru-RU" dirty="0">
                <a:solidFill>
                  <a:schemeClr val="bg1"/>
                </a:solidFill>
                <a:latin typeface="Roboto Condensed Light" panose="02000000000000000000" pitchFamily="2" charset="0"/>
                <a:ea typeface="Roboto Condensed Light" panose="02000000000000000000" pitchFamily="2" charset="0"/>
              </a:rPr>
              <a:t> справах, в </a:t>
            </a:r>
            <a:r>
              <a:rPr lang="ru-RU" dirty="0" err="1">
                <a:solidFill>
                  <a:schemeClr val="bg1"/>
                </a:solidFill>
                <a:latin typeface="Roboto Condensed Light" panose="02000000000000000000" pitchFamily="2" charset="0"/>
                <a:ea typeface="Roboto Condensed Light" panose="02000000000000000000" pitchFamily="2" charset="0"/>
              </a:rPr>
              <a:t>яких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вирішувалося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питання</a:t>
            </a:r>
            <a:r>
              <a:rPr lang="ru-RU" dirty="0">
                <a:solidFill>
                  <a:schemeClr val="bg1"/>
                </a:solidFill>
                <a:latin typeface="Roboto Condensed Light" panose="02000000000000000000" pitchFamily="2" charset="0"/>
                <a:ea typeface="Roboto Condensed Light" panose="02000000000000000000" pitchFamily="2" charset="0"/>
              </a:rPr>
              <a:t> про </a:t>
            </a:r>
            <a:r>
              <a:rPr lang="ru-RU" dirty="0" err="1">
                <a:solidFill>
                  <a:schemeClr val="bg1"/>
                </a:solidFill>
                <a:latin typeface="Roboto Condensed Light" panose="02000000000000000000" pitchFamily="2" charset="0"/>
                <a:ea typeface="Roboto Condensed Light" panose="02000000000000000000" pitchFamily="2" charset="0"/>
              </a:rPr>
              <a:t>визнання</a:t>
            </a:r>
            <a:r>
              <a:rPr lang="ru-RU" dirty="0">
                <a:solidFill>
                  <a:schemeClr val="bg1"/>
                </a:solidFill>
                <a:latin typeface="Roboto Condensed Light" panose="02000000000000000000" pitchFamily="2" charset="0"/>
                <a:ea typeface="Roboto Condensed Light" panose="02000000000000000000" pitchFamily="2" charset="0"/>
              </a:rPr>
              <a:t> права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відповідача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визнання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укладеним</a:t>
            </a:r>
            <a:r>
              <a:rPr lang="ru-RU" dirty="0">
                <a:solidFill>
                  <a:schemeClr val="bg1"/>
                </a:solidFill>
                <a:latin typeface="Roboto Condensed Light" panose="02000000000000000000" pitchFamily="2" charset="0"/>
                <a:ea typeface="Roboto Condensed Light" panose="02000000000000000000" pitchFamily="2" charset="0"/>
              </a:rPr>
              <a:t> та </a:t>
            </a:r>
            <a:r>
              <a:rPr lang="ru-RU" dirty="0" err="1">
                <a:solidFill>
                  <a:schemeClr val="bg1"/>
                </a:solidFill>
                <a:latin typeface="Roboto Condensed Light" panose="02000000000000000000" pitchFamily="2" charset="0"/>
                <a:ea typeface="Roboto Condensed Light" panose="02000000000000000000" pitchFamily="2" charset="0"/>
              </a:rPr>
              <a:t>продовженим</a:t>
            </a:r>
            <a:r>
              <a:rPr lang="ru-RU" dirty="0">
                <a:solidFill>
                  <a:schemeClr val="bg1"/>
                </a:solidFill>
                <a:latin typeface="Roboto Condensed Light" panose="02000000000000000000" pitchFamily="2" charset="0"/>
                <a:ea typeface="Roboto Condensed Light" panose="02000000000000000000" pitchFamily="2" charset="0"/>
              </a:rPr>
              <a:t> договору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заявляти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вимогу</a:t>
            </a:r>
            <a:r>
              <a:rPr lang="ru-RU" dirty="0">
                <a:solidFill>
                  <a:schemeClr val="bg1"/>
                </a:solidFill>
                <a:latin typeface="Roboto Condensed Light" panose="02000000000000000000" pitchFamily="2" charset="0"/>
                <a:ea typeface="Roboto Condensed Light" panose="02000000000000000000" pitchFamily="2" charset="0"/>
              </a:rPr>
              <a:t> про </a:t>
            </a:r>
            <a:r>
              <a:rPr lang="ru-RU" dirty="0" err="1">
                <a:solidFill>
                  <a:schemeClr val="bg1"/>
                </a:solidFill>
                <a:latin typeface="Roboto Condensed Light" panose="02000000000000000000" pitchFamily="2" charset="0"/>
                <a:ea typeface="Roboto Condensed Light" panose="02000000000000000000" pitchFamily="2" charset="0"/>
              </a:rPr>
              <a:t>визнання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його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недійсним</a:t>
            </a:r>
            <a:r>
              <a:rPr lang="ru-RU" dirty="0">
                <a:solidFill>
                  <a:schemeClr val="bg1"/>
                </a:solidFill>
                <a:latin typeface="Roboto Condensed Light" panose="02000000000000000000" pitchFamily="2" charset="0"/>
                <a:ea typeface="Roboto Condensed Light" panose="02000000000000000000" pitchFamily="2" charset="0"/>
              </a:rPr>
              <a:t>, а </a:t>
            </a:r>
            <a:r>
              <a:rPr lang="ru-RU" dirty="0" err="1">
                <a:solidFill>
                  <a:schemeClr val="bg1"/>
                </a:solidFill>
                <a:latin typeface="Roboto Condensed Light" panose="02000000000000000000" pitchFamily="2" charset="0"/>
                <a:ea typeface="Roboto Condensed Light" panose="02000000000000000000" pitchFamily="2" charset="0"/>
              </a:rPr>
              <a:t>також</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загальному</a:t>
            </a:r>
            <a:r>
              <a:rPr lang="ru-RU" dirty="0">
                <a:solidFill>
                  <a:schemeClr val="bg1"/>
                </a:solidFill>
                <a:latin typeface="Roboto Condensed Light" panose="02000000000000000000" pitchFamily="2" charset="0"/>
                <a:ea typeface="Roboto Condensed Light" panose="02000000000000000000" pitchFamily="2" charset="0"/>
              </a:rPr>
              <a:t> порядку </a:t>
            </a:r>
            <a:r>
              <a:rPr lang="ru-RU" dirty="0" err="1">
                <a:solidFill>
                  <a:schemeClr val="bg1"/>
                </a:solidFill>
                <a:latin typeface="Roboto Condensed Light" panose="02000000000000000000" pitchFamily="2" charset="0"/>
                <a:ea typeface="Roboto Condensed Light" panose="02000000000000000000" pitchFamily="2" charset="0"/>
              </a:rPr>
              <a:t>спростовувати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обставини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встановлені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відповідними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рішеннями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судів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стосовно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учасників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справи</a:t>
            </a:r>
            <a:endParaRPr lang="uk-UA" dirty="0" smtClean="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54587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197450"/>
            <a:ext cx="11114724" cy="461665"/>
          </a:xfrm>
          <a:prstGeom prst="rect">
            <a:avLst/>
          </a:prstGeom>
          <a:noFill/>
        </p:spPr>
        <p:txBody>
          <a:bodyPr wrap="square" rtlCol="0">
            <a:spAutoFit/>
          </a:bodyPr>
          <a:lstStyle/>
          <a:p>
            <a:r>
              <a:rPr lang="uk-UA" sz="2400" b="1" dirty="0" smtClean="0">
                <a:solidFill>
                  <a:schemeClr val="bg1"/>
                </a:solidFill>
                <a:latin typeface="Roboto Condensed Light" panose="02000000000000000000" pitchFamily="2" charset="0"/>
                <a:ea typeface="Roboto Condensed Light" panose="02000000000000000000" pitchFamily="2" charset="0"/>
              </a:rPr>
              <a:t>Передані </a:t>
            </a:r>
            <a:r>
              <a:rPr lang="uk-UA" sz="2400" b="1" dirty="0">
                <a:solidFill>
                  <a:schemeClr val="bg1"/>
                </a:solidFill>
                <a:latin typeface="Roboto Condensed Light" panose="02000000000000000000" pitchFamily="2" charset="0"/>
                <a:ea typeface="Roboto Condensed Light" panose="02000000000000000000" pitchFamily="2" charset="0"/>
              </a:rPr>
              <a:t>на </a:t>
            </a:r>
            <a:r>
              <a:rPr lang="uk-UA" sz="2400" b="1" dirty="0" smtClean="0">
                <a:solidFill>
                  <a:schemeClr val="bg1"/>
                </a:solidFill>
                <a:latin typeface="Roboto Condensed Light" panose="02000000000000000000" pitchFamily="2" charset="0"/>
                <a:ea typeface="Roboto Condensed Light" panose="02000000000000000000" pitchFamily="2" charset="0"/>
              </a:rPr>
              <a:t>розгляд Великої Палати Верховного Суду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86546" y="1325835"/>
            <a:ext cx="11587929" cy="2862322"/>
          </a:xfrm>
          <a:prstGeom prst="rect">
            <a:avLst/>
          </a:prstGeom>
          <a:noFill/>
        </p:spPr>
        <p:txBody>
          <a:bodyPr wrap="square" rtlCol="0">
            <a:spAutoFit/>
          </a:bodyPr>
          <a:lstStyle/>
          <a:p>
            <a:pPr algn="just"/>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902/122/24 </a:t>
            </a:r>
            <a:r>
              <a:rPr lang="uk-UA" b="1" dirty="0" smtClean="0">
                <a:solidFill>
                  <a:srgbClr val="38B6AB"/>
                </a:solidFill>
                <a:latin typeface="Roboto Condensed Light" panose="02000000000000000000" pitchFamily="2" charset="0"/>
                <a:ea typeface="Roboto Condensed Light" panose="02000000000000000000" pitchFamily="2" charset="0"/>
              </a:rPr>
              <a:t>(провадження </a:t>
            </a:r>
            <a:r>
              <a:rPr lang="uk-UA" b="1" dirty="0">
                <a:solidFill>
                  <a:srgbClr val="38B6AB"/>
                </a:solidFill>
                <a:latin typeface="Roboto Condensed Light" panose="02000000000000000000" pitchFamily="2" charset="0"/>
                <a:ea typeface="Roboto Condensed Light" panose="02000000000000000000" pitchFamily="2" charset="0"/>
              </a:rPr>
              <a:t>№ 12-15гс25)</a:t>
            </a:r>
            <a:r>
              <a:rPr lang="uk-UA" dirty="0" smtClean="0">
                <a:solidFill>
                  <a:schemeClr val="bg1"/>
                </a:solidFill>
                <a:latin typeface="Roboto Condensed Light" panose="02000000000000000000" pitchFamily="2" charset="0"/>
                <a:ea typeface="Roboto Condensed Light" panose="02000000000000000000" pitchFamily="2" charset="0"/>
              </a:rPr>
              <a:t> - у</a:t>
            </a:r>
            <a:r>
              <a:rPr lang="ru-RU" dirty="0" smtClean="0">
                <a:solidFill>
                  <a:schemeClr val="bg1"/>
                </a:solidFill>
                <a:latin typeface="Roboto Condensed Light" panose="02000000000000000000" pitchFamily="2" charset="0"/>
                <a:ea typeface="Roboto Condensed Light" panose="02000000000000000000" pitchFamily="2" charset="0"/>
              </a:rPr>
              <a:t>хвалою  </a:t>
            </a:r>
            <a:r>
              <a:rPr lang="ru-RU" dirty="0">
                <a:solidFill>
                  <a:schemeClr val="bg1"/>
                </a:solidFill>
                <a:latin typeface="Roboto Condensed Light" panose="02000000000000000000" pitchFamily="2" charset="0"/>
                <a:ea typeface="Roboto Condensed Light" panose="02000000000000000000" pitchFamily="2" charset="0"/>
              </a:rPr>
              <a:t>КГС ВС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25 лютого 2025 </a:t>
            </a:r>
            <a:r>
              <a:rPr lang="ru-RU" dirty="0" smtClean="0">
                <a:solidFill>
                  <a:schemeClr val="bg1"/>
                </a:solidFill>
                <a:latin typeface="Roboto Condensed Light" panose="02000000000000000000" pitchFamily="2" charset="0"/>
                <a:ea typeface="Roboto Condensed Light" panose="02000000000000000000" pitchFamily="2" charset="0"/>
              </a:rPr>
              <a:t>року </a:t>
            </a:r>
            <a:r>
              <a:rPr lang="ru-RU" dirty="0">
                <a:solidFill>
                  <a:schemeClr val="bg1"/>
                </a:solidFill>
                <a:latin typeface="Roboto Condensed Light" panose="02000000000000000000" pitchFamily="2" charset="0"/>
                <a:ea typeface="Roboto Condensed Light" panose="02000000000000000000" pitchFamily="2" charset="0"/>
              </a:rPr>
              <a:t>на </a:t>
            </a:r>
            <a:r>
              <a:rPr lang="ru-RU" dirty="0" err="1">
                <a:solidFill>
                  <a:schemeClr val="bg1"/>
                </a:solidFill>
                <a:latin typeface="Roboto Condensed Light" panose="02000000000000000000" pitchFamily="2" charset="0"/>
                <a:ea typeface="Roboto Condensed Light" panose="02000000000000000000" pitchFamily="2" charset="0"/>
              </a:rPr>
              <a:t>розгляд</a:t>
            </a:r>
            <a:r>
              <a:rPr lang="ru-RU" dirty="0">
                <a:solidFill>
                  <a:schemeClr val="bg1"/>
                </a:solidFill>
                <a:latin typeface="Roboto Condensed Light" panose="02000000000000000000" pitchFamily="2" charset="0"/>
                <a:ea typeface="Roboto Condensed Light" panose="02000000000000000000" pitchFamily="2" charset="0"/>
              </a:rPr>
              <a:t> ВП ВС передано справу для </a:t>
            </a:r>
            <a:r>
              <a:rPr lang="ru-RU" dirty="0" err="1">
                <a:solidFill>
                  <a:schemeClr val="bg1"/>
                </a:solidFill>
                <a:latin typeface="Roboto Condensed Light" panose="02000000000000000000" pitchFamily="2" charset="0"/>
                <a:ea typeface="Roboto Condensed Light" panose="02000000000000000000" pitchFamily="2" charset="0"/>
              </a:rPr>
              <a:t>вирішення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виключної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правової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проблеми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щодо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визначення</a:t>
            </a:r>
            <a:r>
              <a:rPr lang="ru-RU" dirty="0">
                <a:solidFill>
                  <a:schemeClr val="bg1"/>
                </a:solidFill>
                <a:latin typeface="Roboto Condensed Light" panose="02000000000000000000" pitchFamily="2" charset="0"/>
                <a:ea typeface="Roboto Condensed Light" panose="02000000000000000000" pitchFamily="2" charset="0"/>
              </a:rPr>
              <a:t> правового статусу </a:t>
            </a:r>
            <a:r>
              <a:rPr lang="ru-RU" dirty="0" err="1">
                <a:solidFill>
                  <a:schemeClr val="bg1"/>
                </a:solidFill>
                <a:latin typeface="Roboto Condensed Light" panose="02000000000000000000" pitchFamily="2" charset="0"/>
                <a:ea typeface="Roboto Condensed Light" panose="02000000000000000000" pitchFamily="2" charset="0"/>
              </a:rPr>
              <a:t>земельних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ділянок</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які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розміщені</a:t>
            </a:r>
            <a:r>
              <a:rPr lang="ru-RU" dirty="0">
                <a:solidFill>
                  <a:schemeClr val="bg1"/>
                </a:solidFill>
                <a:latin typeface="Roboto Condensed Light" panose="02000000000000000000" pitchFamily="2" charset="0"/>
                <a:ea typeface="Roboto Condensed Light" panose="02000000000000000000" pitchFamily="2" charset="0"/>
              </a:rPr>
              <a:t> в межах </a:t>
            </a:r>
            <a:r>
              <a:rPr lang="ru-RU" dirty="0" err="1">
                <a:solidFill>
                  <a:schemeClr val="bg1"/>
                </a:solidFill>
                <a:latin typeface="Roboto Condensed Light" panose="02000000000000000000" pitchFamily="2" charset="0"/>
                <a:ea typeface="Roboto Condensed Light" panose="02000000000000000000" pitchFamily="2" charset="0"/>
              </a:rPr>
              <a:t>прикордонної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смуги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встановленої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вздовж</a:t>
            </a:r>
            <a:r>
              <a:rPr lang="ru-RU" dirty="0">
                <a:solidFill>
                  <a:schemeClr val="bg1"/>
                </a:solidFill>
                <a:latin typeface="Roboto Condensed Light" panose="02000000000000000000" pitchFamily="2" charset="0"/>
                <a:ea typeface="Roboto Condensed Light" panose="02000000000000000000" pitchFamily="2" charset="0"/>
              </a:rPr>
              <a:t> державного кордону з </a:t>
            </a:r>
            <a:r>
              <a:rPr lang="ru-RU" dirty="0" err="1">
                <a:solidFill>
                  <a:schemeClr val="bg1"/>
                </a:solidFill>
                <a:latin typeface="Roboto Condensed Light" panose="02000000000000000000" pitchFamily="2" charset="0"/>
                <a:ea typeface="Roboto Condensed Light" panose="02000000000000000000" pitchFamily="2" charset="0"/>
              </a:rPr>
              <a:t>урахуванням</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положень</a:t>
            </a:r>
            <a:r>
              <a:rPr lang="ru-RU" dirty="0">
                <a:solidFill>
                  <a:schemeClr val="bg1"/>
                </a:solidFill>
                <a:latin typeface="Roboto Condensed Light" panose="02000000000000000000" pitchFamily="2" charset="0"/>
                <a:ea typeface="Roboto Condensed Light" panose="02000000000000000000" pitchFamily="2" charset="0"/>
              </a:rPr>
              <a:t> пункту 27-1 </a:t>
            </a:r>
            <a:r>
              <a:rPr lang="ru-RU" dirty="0" err="1">
                <a:solidFill>
                  <a:schemeClr val="bg1"/>
                </a:solidFill>
                <a:latin typeface="Roboto Condensed Light" panose="02000000000000000000" pitchFamily="2" charset="0"/>
                <a:ea typeface="Roboto Condensed Light" panose="02000000000000000000" pitchFamily="2" charset="0"/>
              </a:rPr>
              <a:t>розділу</a:t>
            </a:r>
            <a:r>
              <a:rPr lang="ru-RU" dirty="0">
                <a:solidFill>
                  <a:schemeClr val="bg1"/>
                </a:solidFill>
                <a:latin typeface="Roboto Condensed Light" panose="02000000000000000000" pitchFamily="2" charset="0"/>
                <a:ea typeface="Roboto Condensed Light" panose="02000000000000000000" pitchFamily="2" charset="0"/>
              </a:rPr>
              <a:t> X «</a:t>
            </a:r>
            <a:r>
              <a:rPr lang="ru-RU" dirty="0" err="1">
                <a:solidFill>
                  <a:schemeClr val="bg1"/>
                </a:solidFill>
                <a:latin typeface="Roboto Condensed Light" panose="02000000000000000000" pitchFamily="2" charset="0"/>
                <a:ea typeface="Roboto Condensed Light" panose="02000000000000000000" pitchFamily="2" charset="0"/>
              </a:rPr>
              <a:t>Перехідні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положення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smtClean="0">
                <a:solidFill>
                  <a:schemeClr val="bg1"/>
                </a:solidFill>
                <a:latin typeface="Roboto Condensed Light" panose="02000000000000000000" pitchFamily="2" charset="0"/>
                <a:ea typeface="Roboto Condensed Light" panose="02000000000000000000" pitchFamily="2" charset="0"/>
              </a:rPr>
              <a:t>Земельного кодексу </a:t>
            </a:r>
            <a:r>
              <a:rPr lang="ru-RU" dirty="0" err="1">
                <a:solidFill>
                  <a:schemeClr val="bg1"/>
                </a:solidFill>
                <a:latin typeface="Roboto Condensed Light" panose="02000000000000000000" pitchFamily="2" charset="0"/>
                <a:ea typeface="Roboto Condensed Light" panose="02000000000000000000" pitchFamily="2" charset="0"/>
              </a:rPr>
              <a:t>України</a:t>
            </a:r>
            <a:r>
              <a:rPr lang="ru-RU" dirty="0">
                <a:solidFill>
                  <a:schemeClr val="bg1"/>
                </a:solidFill>
                <a:latin typeface="Roboto Condensed Light" panose="02000000000000000000" pitchFamily="2" charset="0"/>
                <a:ea typeface="Roboto Condensed Light" panose="02000000000000000000" pitchFamily="2" charset="0"/>
              </a:rPr>
              <a:t>, а </a:t>
            </a:r>
            <a:r>
              <a:rPr lang="ru-RU" dirty="0" err="1">
                <a:solidFill>
                  <a:schemeClr val="bg1"/>
                </a:solidFill>
                <a:latin typeface="Roboto Condensed Light" panose="02000000000000000000" pitchFamily="2" charset="0"/>
                <a:ea typeface="Roboto Condensed Light" panose="02000000000000000000" pitchFamily="2" charset="0"/>
              </a:rPr>
              <a:t>саме</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щодо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віднесення</a:t>
            </a:r>
            <a:r>
              <a:rPr lang="ru-RU" dirty="0">
                <a:solidFill>
                  <a:schemeClr val="bg1"/>
                </a:solidFill>
                <a:latin typeface="Roboto Condensed Light" panose="02000000000000000000" pitchFamily="2" charset="0"/>
                <a:ea typeface="Roboto Condensed Light" panose="02000000000000000000" pitchFamily="2" charset="0"/>
              </a:rPr>
              <a:t>/не </a:t>
            </a:r>
            <a:r>
              <a:rPr lang="ru-RU" dirty="0" err="1">
                <a:solidFill>
                  <a:schemeClr val="bg1"/>
                </a:solidFill>
                <a:latin typeface="Roboto Condensed Light" panose="02000000000000000000" pitchFamily="2" charset="0"/>
                <a:ea typeface="Roboto Condensed Light" panose="02000000000000000000" pitchFamily="2" charset="0"/>
              </a:rPr>
              <a:t>віднесення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їх</a:t>
            </a:r>
            <a:r>
              <a:rPr lang="ru-RU" dirty="0">
                <a:solidFill>
                  <a:schemeClr val="bg1"/>
                </a:solidFill>
                <a:latin typeface="Roboto Condensed Light" panose="02000000000000000000" pitchFamily="2" charset="0"/>
                <a:ea typeface="Roboto Condensed Light" panose="02000000000000000000" pitchFamily="2" charset="0"/>
              </a:rPr>
              <a:t> до земель оборони в автоматичному порядку</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b="1" dirty="0" smtClean="0">
                <a:solidFill>
                  <a:srgbClr val="38B6AB"/>
                </a:solidFill>
                <a:latin typeface="Roboto Condensed Light" panose="02000000000000000000" pitchFamily="2" charset="0"/>
                <a:ea typeface="Roboto Condensed Light" panose="02000000000000000000" pitchFamily="2" charset="0"/>
              </a:rPr>
              <a:t>Справа № 902/111/24 (провадження № 12-10гс25)</a:t>
            </a:r>
            <a:r>
              <a:rPr lang="uk-UA" dirty="0">
                <a:solidFill>
                  <a:schemeClr val="bg1"/>
                </a:solidFill>
                <a:latin typeface="Roboto Condensed Light" panose="02000000000000000000" pitchFamily="2" charset="0"/>
                <a:ea typeface="Roboto Condensed Light" panose="02000000000000000000" pitchFamily="2" charset="0"/>
              </a:rPr>
              <a:t> - </a:t>
            </a:r>
            <a:r>
              <a:rPr lang="uk-UA" dirty="0" smtClean="0">
                <a:solidFill>
                  <a:schemeClr val="bg1"/>
                </a:solidFill>
                <a:latin typeface="Roboto Condensed Light" panose="02000000000000000000" pitchFamily="2" charset="0"/>
                <a:ea typeface="Roboto Condensed Light" panose="02000000000000000000" pitchFamily="2" charset="0"/>
              </a:rPr>
              <a:t>ухвалою </a:t>
            </a:r>
            <a:r>
              <a:rPr lang="uk-UA" dirty="0">
                <a:solidFill>
                  <a:schemeClr val="bg1"/>
                </a:solidFill>
                <a:latin typeface="Roboto Condensed Light" panose="02000000000000000000" pitchFamily="2" charset="0"/>
                <a:ea typeface="Roboto Condensed Light" panose="02000000000000000000" pitchFamily="2" charset="0"/>
              </a:rPr>
              <a:t>КГС ВС від 04 лютого 2025 року на розгляд ВП ВС передано справу для відступу від висновку КЦС ВС щодо права обласної державної адміністрації як розпорядника земельної ділянки звертатися до суду з позовом про розірвання договору довгострокового тимчасового користування лісовою ділянкою з підстав істотного порушення договору другою стороною.</a:t>
            </a:r>
            <a:endParaRPr lang="ru-RU" dirty="0" smtClean="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049541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45263" y="164757"/>
            <a:ext cx="11569695" cy="830997"/>
          </a:xfrm>
          <a:prstGeom prst="rect">
            <a:avLst/>
          </a:prstGeom>
          <a:noFill/>
        </p:spPr>
        <p:txBody>
          <a:bodyPr wrap="square" rtlCol="0">
            <a:spAutoFit/>
          </a:bodyPr>
          <a:lstStyle/>
          <a:p>
            <a:r>
              <a:rPr lang="uk-UA" sz="2400" b="1" dirty="0" smtClean="0">
                <a:solidFill>
                  <a:schemeClr val="bg1"/>
                </a:solidFill>
                <a:latin typeface="Roboto Condensed Light" panose="02000000000000000000" pitchFamily="2" charset="0"/>
                <a:ea typeface="Roboto Condensed Light" panose="02000000000000000000" pitchFamily="2" charset="0"/>
              </a:rPr>
              <a:t>Передані </a:t>
            </a:r>
            <a:r>
              <a:rPr lang="uk-UA" sz="2400" b="1" dirty="0">
                <a:solidFill>
                  <a:schemeClr val="bg1"/>
                </a:solidFill>
                <a:latin typeface="Roboto Condensed Light" panose="02000000000000000000" pitchFamily="2" charset="0"/>
                <a:ea typeface="Roboto Condensed Light" panose="02000000000000000000" pitchFamily="2" charset="0"/>
              </a:rPr>
              <a:t>на </a:t>
            </a:r>
            <a:r>
              <a:rPr lang="uk-UA" sz="2400" b="1" dirty="0" smtClean="0">
                <a:solidFill>
                  <a:schemeClr val="bg1"/>
                </a:solidFill>
                <a:latin typeface="Roboto Condensed Light" panose="02000000000000000000" pitchFamily="2" charset="0"/>
                <a:ea typeface="Roboto Condensed Light" panose="02000000000000000000" pitchFamily="2" charset="0"/>
              </a:rPr>
              <a:t>розгляд / розглядаються земельною палатою Касаційного господарського суду у складі Верховного Суду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45263" y="1326254"/>
            <a:ext cx="11670492" cy="3447098"/>
          </a:xfrm>
          <a:prstGeom prst="rect">
            <a:avLst/>
          </a:prstGeom>
          <a:noFill/>
        </p:spPr>
        <p:txBody>
          <a:bodyPr wrap="square" rtlCol="0">
            <a:spAutoFit/>
          </a:bodyPr>
          <a:lstStyle/>
          <a:p>
            <a:pPr algn="just">
              <a:spcBef>
                <a:spcPts val="600"/>
              </a:spcBef>
            </a:pPr>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922/1168/23 </a:t>
            </a:r>
            <a:r>
              <a:rPr lang="uk-UA" dirty="0" smtClean="0">
                <a:solidFill>
                  <a:schemeClr val="bg1"/>
                </a:solidFill>
                <a:latin typeface="Roboto Condensed Light" panose="02000000000000000000" pitchFamily="2" charset="0"/>
                <a:ea typeface="Roboto Condensed Light" panose="02000000000000000000" pitchFamily="2" charset="0"/>
              </a:rPr>
              <a:t>–</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викладених</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smtClean="0">
                <a:solidFill>
                  <a:schemeClr val="bg1"/>
                </a:solidFill>
                <a:latin typeface="Roboto Condensed Light" panose="02000000000000000000" pitchFamily="2" charset="0"/>
                <a:ea typeface="Roboto Condensed Light" panose="02000000000000000000" pitchFamily="2" charset="0"/>
              </a:rPr>
              <a:t>постановах </a:t>
            </a:r>
            <a:r>
              <a:rPr lang="ru-RU" dirty="0">
                <a:solidFill>
                  <a:schemeClr val="bg1"/>
                </a:solidFill>
                <a:latin typeface="Roboto Condensed Light" panose="02000000000000000000" pitchFamily="2" charset="0"/>
                <a:ea typeface="Roboto Condensed Light" panose="02000000000000000000" pitchFamily="2" charset="0"/>
              </a:rPr>
              <a:t>КГС </a:t>
            </a:r>
            <a:r>
              <a:rPr lang="ru-RU" dirty="0" smtClean="0">
                <a:solidFill>
                  <a:schemeClr val="bg1"/>
                </a:solidFill>
                <a:latin typeface="Roboto Condensed Light" panose="02000000000000000000" pitchFamily="2" charset="0"/>
                <a:ea typeface="Roboto Condensed Light" panose="02000000000000000000" pitchFamily="2" charset="0"/>
              </a:rPr>
              <a:t>ВС, </a:t>
            </a:r>
            <a:r>
              <a:rPr lang="ru-RU" dirty="0">
                <a:solidFill>
                  <a:schemeClr val="bg1"/>
                </a:solidFill>
                <a:latin typeface="Roboto Condensed Light" panose="02000000000000000000" pitchFamily="2" charset="0"/>
                <a:ea typeface="Roboto Condensed Light" panose="02000000000000000000" pitchFamily="2" charset="0"/>
              </a:rPr>
              <a:t>про те,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законодавець</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розрізнив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користування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рибогосподарськими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водними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об’єктами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їх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частинами</a:t>
            </a:r>
            <a:r>
              <a:rPr lang="ru-RU" dirty="0">
                <a:solidFill>
                  <a:schemeClr val="bg1"/>
                </a:solidFill>
                <a:latin typeface="Roboto Condensed Light" panose="02000000000000000000" pitchFamily="2" charset="0"/>
                <a:ea typeface="Roboto Condensed Light" panose="02000000000000000000" pitchFamily="2" charset="0"/>
              </a:rPr>
              <a:t>), землями водного фонду і </a:t>
            </a:r>
            <a:r>
              <a:rPr lang="ru-RU" dirty="0" err="1">
                <a:solidFill>
                  <a:schemeClr val="bg1"/>
                </a:solidFill>
                <a:latin typeface="Roboto Condensed Light" panose="02000000000000000000" pitchFamily="2" charset="0"/>
                <a:ea typeface="Roboto Condensed Light" panose="02000000000000000000" pitchFamily="2" charset="0"/>
              </a:rPr>
              <a:t>використання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водних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біоресурсів</a:t>
            </a:r>
            <a:r>
              <a:rPr lang="ru-RU" dirty="0">
                <a:solidFill>
                  <a:schemeClr val="bg1"/>
                </a:solidFill>
                <a:latin typeface="Roboto Condensed Light" panose="02000000000000000000" pitchFamily="2" charset="0"/>
                <a:ea typeface="Roboto Condensed Light" panose="02000000000000000000" pitchFamily="2" charset="0"/>
              </a:rPr>
              <a:t> як </a:t>
            </a:r>
            <a:r>
              <a:rPr lang="ru-RU" dirty="0" err="1">
                <a:solidFill>
                  <a:schemeClr val="bg1"/>
                </a:solidFill>
                <a:latin typeface="Roboto Condensed Light" panose="02000000000000000000" pitchFamily="2" charset="0"/>
                <a:ea typeface="Roboto Condensed Light" panose="02000000000000000000" pitchFamily="2" charset="0"/>
              </a:rPr>
              <a:t>окремих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об’єктів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користування</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904/186/23 </a:t>
            </a:r>
            <a:r>
              <a:rPr lang="uk-UA" dirty="0">
                <a:solidFill>
                  <a:schemeClr val="bg1"/>
                </a:solidFill>
                <a:latin typeface="Roboto Condensed Light" panose="02000000000000000000" pitchFamily="2" charset="0"/>
                <a:ea typeface="Roboto Condensed Light" panose="02000000000000000000" pitchFamily="2" charset="0"/>
              </a:rPr>
              <a:t>–</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викладеного</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постанові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smtClean="0">
                <a:solidFill>
                  <a:schemeClr val="bg1"/>
                </a:solidFill>
                <a:latin typeface="Roboto Condensed Light" panose="02000000000000000000" pitchFamily="2" charset="0"/>
                <a:ea typeface="Roboto Condensed Light" panose="02000000000000000000" pitchFamily="2" charset="0"/>
              </a:rPr>
              <a:t>КГС ВС </a:t>
            </a:r>
            <a:r>
              <a:rPr lang="ru-RU" dirty="0">
                <a:solidFill>
                  <a:schemeClr val="bg1"/>
                </a:solidFill>
                <a:latin typeface="Roboto Condensed Light" panose="02000000000000000000" pitchFamily="2" charset="0"/>
                <a:ea typeface="Roboto Condensed Light" panose="02000000000000000000" pitchFamily="2" charset="0"/>
              </a:rPr>
              <a:t>про те,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є </a:t>
            </a:r>
            <a:r>
              <a:rPr lang="ru-RU" dirty="0" err="1">
                <a:solidFill>
                  <a:schemeClr val="bg1"/>
                </a:solidFill>
                <a:latin typeface="Roboto Condensed Light" panose="02000000000000000000" pitchFamily="2" charset="0"/>
                <a:ea typeface="Roboto Condensed Light" panose="02000000000000000000" pitchFamily="2" charset="0"/>
              </a:rPr>
              <a:t>можливим</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визнання</a:t>
            </a:r>
            <a:r>
              <a:rPr lang="ru-RU" dirty="0">
                <a:solidFill>
                  <a:schemeClr val="bg1"/>
                </a:solidFill>
                <a:latin typeface="Roboto Condensed Light" panose="02000000000000000000" pitchFamily="2" charset="0"/>
                <a:ea typeface="Roboto Condensed Light" panose="02000000000000000000" pitchFamily="2" charset="0"/>
              </a:rPr>
              <a:t> договору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земельної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недійсним</a:t>
            </a:r>
            <a:r>
              <a:rPr lang="ru-RU" dirty="0">
                <a:solidFill>
                  <a:schemeClr val="bg1"/>
                </a:solidFill>
                <a:latin typeface="Roboto Condensed Light" panose="02000000000000000000" pitchFamily="2" charset="0"/>
                <a:ea typeface="Roboto Condensed Light" panose="02000000000000000000" pitchFamily="2" charset="0"/>
              </a:rPr>
              <a:t> без </a:t>
            </a:r>
            <a:r>
              <a:rPr lang="ru-RU" dirty="0" err="1">
                <a:solidFill>
                  <a:schemeClr val="bg1"/>
                </a:solidFill>
                <a:latin typeface="Roboto Condensed Light" panose="02000000000000000000" pitchFamily="2" charset="0"/>
                <a:ea typeface="Roboto Condensed Light" panose="02000000000000000000" pitchFamily="2" charset="0"/>
              </a:rPr>
              <a:t>обов’язкового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застосування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наслідків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недійсності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правочину</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вигляді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повернення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земельної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ділянки</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відповідних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правовідносинах</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spcBef>
                <a:spcPts val="600"/>
              </a:spcBef>
            </a:pPr>
            <a:endParaRPr lang="ru-RU" dirty="0" smtClean="0">
              <a:solidFill>
                <a:schemeClr val="bg1"/>
              </a:solidFill>
              <a:latin typeface="Roboto Condensed Light" panose="02000000000000000000" pitchFamily="2" charset="0"/>
              <a:ea typeface="Roboto Condensed Light" panose="02000000000000000000" pitchFamily="2" charset="0"/>
            </a:endParaRPr>
          </a:p>
          <a:p>
            <a:pPr lvl="0" algn="just">
              <a:spcBef>
                <a:spcPts val="600"/>
              </a:spcBef>
            </a:pPr>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910/127/21 </a:t>
            </a:r>
            <a:r>
              <a:rPr lang="uk-UA" dirty="0">
                <a:solidFill>
                  <a:prstClr val="white"/>
                </a:solidFill>
                <a:latin typeface="Roboto Condensed Light" panose="02000000000000000000" pitchFamily="2" charset="0"/>
                <a:ea typeface="Roboto Condensed Light" panose="02000000000000000000" pitchFamily="2" charset="0"/>
              </a:rPr>
              <a:t>–</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smtClean="0">
                <a:solidFill>
                  <a:prstClr val="white"/>
                </a:solidFill>
                <a:latin typeface="Roboto Condensed Light" panose="02000000000000000000" pitchFamily="2" charset="0"/>
                <a:ea typeface="Roboto Condensed Light" panose="02000000000000000000" pitchFamily="2" charset="0"/>
              </a:rPr>
              <a:t>відступ</a:t>
            </a:r>
            <a:r>
              <a:rPr lang="ru-RU" dirty="0" smtClean="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від</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висновку</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викладеного</a:t>
            </a:r>
            <a:r>
              <a:rPr lang="ru-RU" dirty="0">
                <a:solidFill>
                  <a:prstClr val="white"/>
                </a:solidFill>
                <a:latin typeface="Roboto Condensed Light" panose="02000000000000000000" pitchFamily="2" charset="0"/>
                <a:ea typeface="Roboto Condensed Light" panose="02000000000000000000" pitchFamily="2" charset="0"/>
              </a:rPr>
              <a:t> в </a:t>
            </a:r>
            <a:r>
              <a:rPr lang="ru-RU" dirty="0" err="1">
                <a:solidFill>
                  <a:prstClr val="white"/>
                </a:solidFill>
                <a:latin typeface="Roboto Condensed Light" panose="02000000000000000000" pitchFamily="2" charset="0"/>
                <a:ea typeface="Roboto Condensed Light" panose="02000000000000000000" pitchFamily="2" charset="0"/>
              </a:rPr>
              <a:t>постанові</a:t>
            </a:r>
            <a:r>
              <a:rPr lang="ru-RU" dirty="0">
                <a:solidFill>
                  <a:prstClr val="white"/>
                </a:solidFill>
                <a:latin typeface="Roboto Condensed Light" panose="02000000000000000000" pitchFamily="2" charset="0"/>
                <a:ea typeface="Roboto Condensed Light" panose="02000000000000000000" pitchFamily="2" charset="0"/>
              </a:rPr>
              <a:t> КГС ВС </a:t>
            </a:r>
            <a:r>
              <a:rPr lang="ru-RU" dirty="0" err="1" smtClean="0">
                <a:solidFill>
                  <a:prstClr val="white"/>
                </a:solidFill>
                <a:latin typeface="Roboto Condensed Light" panose="02000000000000000000" pitchFamily="2" charset="0"/>
                <a:ea typeface="Roboto Condensed Light" panose="02000000000000000000" pitchFamily="2" charset="0"/>
              </a:rPr>
              <a:t>щодо</a:t>
            </a:r>
            <a:r>
              <a:rPr lang="ru-RU" dirty="0" smtClean="0">
                <a:solidFill>
                  <a:prstClr val="white"/>
                </a:solidFill>
                <a:latin typeface="Roboto Condensed Light" panose="02000000000000000000" pitchFamily="2" charset="0"/>
                <a:ea typeface="Roboto Condensed Light" panose="02000000000000000000" pitchFamily="2" charset="0"/>
              </a:rPr>
              <a:t> </a:t>
            </a:r>
            <a:r>
              <a:rPr lang="ru-RU" dirty="0">
                <a:solidFill>
                  <a:prstClr val="white"/>
                </a:solidFill>
                <a:latin typeface="Roboto Condensed Light" panose="02000000000000000000" pitchFamily="2" charset="0"/>
                <a:ea typeface="Roboto Condensed Light" panose="02000000000000000000" pitchFamily="2" charset="0"/>
              </a:rPr>
              <a:t>буквального </a:t>
            </a:r>
            <a:r>
              <a:rPr lang="ru-RU" dirty="0" err="1">
                <a:solidFill>
                  <a:prstClr val="white"/>
                </a:solidFill>
                <a:latin typeface="Roboto Condensed Light" panose="02000000000000000000" pitchFamily="2" charset="0"/>
                <a:ea typeface="Roboto Condensed Light" panose="02000000000000000000" pitchFamily="2" charset="0"/>
              </a:rPr>
              <a:t>застосування</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положень</a:t>
            </a:r>
            <a:r>
              <a:rPr lang="ru-RU" dirty="0">
                <a:solidFill>
                  <a:prstClr val="white"/>
                </a:solidFill>
                <a:latin typeface="Roboto Condensed Light" panose="02000000000000000000" pitchFamily="2" charset="0"/>
                <a:ea typeface="Roboto Condensed Light" panose="02000000000000000000" pitchFamily="2" charset="0"/>
              </a:rPr>
              <a:t> ч. 1 ст. 376 </a:t>
            </a:r>
            <a:r>
              <a:rPr lang="ru-RU" dirty="0" smtClean="0">
                <a:solidFill>
                  <a:prstClr val="white"/>
                </a:solidFill>
                <a:latin typeface="Roboto Condensed Light" panose="02000000000000000000" pitchFamily="2" charset="0"/>
                <a:ea typeface="Roboto Condensed Light" panose="02000000000000000000" pitchFamily="2" charset="0"/>
              </a:rPr>
              <a:t>ЦК </a:t>
            </a:r>
            <a:r>
              <a:rPr lang="ru-RU" dirty="0" err="1" smtClean="0">
                <a:solidFill>
                  <a:prstClr val="white"/>
                </a:solidFill>
                <a:latin typeface="Roboto Condensed Light" panose="02000000000000000000" pitchFamily="2" charset="0"/>
                <a:ea typeface="Roboto Condensed Light" panose="02000000000000000000" pitchFamily="2" charset="0"/>
              </a:rPr>
              <a:t>України</a:t>
            </a:r>
            <a:r>
              <a:rPr lang="ru-RU" dirty="0" smtClean="0">
                <a:solidFill>
                  <a:prstClr val="white"/>
                </a:solidFill>
                <a:latin typeface="Roboto Condensed Light" panose="02000000000000000000" pitchFamily="2" charset="0"/>
                <a:ea typeface="Roboto Condensed Light" panose="02000000000000000000" pitchFamily="2" charset="0"/>
              </a:rPr>
              <a:t>, </a:t>
            </a:r>
            <a:r>
              <a:rPr lang="ru-RU" dirty="0">
                <a:solidFill>
                  <a:prstClr val="white"/>
                </a:solidFill>
                <a:latin typeface="Roboto Condensed Light" panose="02000000000000000000" pitchFamily="2" charset="0"/>
                <a:ea typeface="Roboto Condensed Light" panose="02000000000000000000" pitchFamily="2" charset="0"/>
              </a:rPr>
              <a:t>яка </a:t>
            </a:r>
            <a:r>
              <a:rPr lang="ru-RU" dirty="0" err="1">
                <a:solidFill>
                  <a:prstClr val="white"/>
                </a:solidFill>
                <a:latin typeface="Roboto Condensed Light" panose="02000000000000000000" pitchFamily="2" charset="0"/>
                <a:ea typeface="Roboto Condensed Light" panose="02000000000000000000" pitchFamily="2" charset="0"/>
              </a:rPr>
              <a:t>передбачає</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визнання</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об’єкта</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нерухомого</a:t>
            </a:r>
            <a:r>
              <a:rPr lang="ru-RU" dirty="0">
                <a:solidFill>
                  <a:prstClr val="white"/>
                </a:solidFill>
                <a:latin typeface="Roboto Condensed Light" panose="02000000000000000000" pitchFamily="2" charset="0"/>
                <a:ea typeface="Roboto Condensed Light" panose="02000000000000000000" pitchFamily="2" charset="0"/>
              </a:rPr>
              <a:t> майна </a:t>
            </a:r>
            <a:r>
              <a:rPr lang="ru-RU" dirty="0" err="1">
                <a:solidFill>
                  <a:prstClr val="white"/>
                </a:solidFill>
                <a:latin typeface="Roboto Condensed Light" panose="02000000000000000000" pitchFamily="2" charset="0"/>
                <a:ea typeface="Roboto Condensed Light" panose="02000000000000000000" pitchFamily="2" charset="0"/>
              </a:rPr>
              <a:t>самочинним</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будівництвом</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якщо</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він</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збудований</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або</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будується</a:t>
            </a:r>
            <a:r>
              <a:rPr lang="ru-RU" dirty="0">
                <a:solidFill>
                  <a:prstClr val="white"/>
                </a:solidFill>
                <a:latin typeface="Roboto Condensed Light" panose="02000000000000000000" pitchFamily="2" charset="0"/>
                <a:ea typeface="Roboto Condensed Light" panose="02000000000000000000" pitchFamily="2" charset="0"/>
              </a:rPr>
              <a:t> на </a:t>
            </a:r>
            <a:r>
              <a:rPr lang="ru-RU" dirty="0" err="1">
                <a:solidFill>
                  <a:prstClr val="white"/>
                </a:solidFill>
                <a:latin typeface="Roboto Condensed Light" panose="02000000000000000000" pitchFamily="2" charset="0"/>
                <a:ea typeface="Roboto Condensed Light" panose="02000000000000000000" pitchFamily="2" charset="0"/>
              </a:rPr>
              <a:t>земельній</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ділянці</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що</a:t>
            </a:r>
            <a:r>
              <a:rPr lang="ru-RU" dirty="0">
                <a:solidFill>
                  <a:prstClr val="white"/>
                </a:solidFill>
                <a:latin typeface="Roboto Condensed Light" panose="02000000000000000000" pitchFamily="2" charset="0"/>
                <a:ea typeface="Roboto Condensed Light" panose="02000000000000000000" pitchFamily="2" charset="0"/>
              </a:rPr>
              <a:t> не </a:t>
            </a:r>
            <a:r>
              <a:rPr lang="ru-RU" dirty="0" err="1">
                <a:solidFill>
                  <a:prstClr val="white"/>
                </a:solidFill>
                <a:latin typeface="Roboto Condensed Light" panose="02000000000000000000" pitchFamily="2" charset="0"/>
                <a:ea typeface="Roboto Condensed Light" panose="02000000000000000000" pitchFamily="2" charset="0"/>
              </a:rPr>
              <a:t>була</a:t>
            </a:r>
            <a:r>
              <a:rPr lang="ru-RU" dirty="0">
                <a:solidFill>
                  <a:prstClr val="white"/>
                </a:solidFill>
                <a:latin typeface="Roboto Condensed Light" panose="02000000000000000000" pitchFamily="2" charset="0"/>
                <a:ea typeface="Roboto Condensed Light" panose="02000000000000000000" pitchFamily="2" charset="0"/>
              </a:rPr>
              <a:t> </a:t>
            </a:r>
            <a:r>
              <a:rPr lang="ru-RU" dirty="0" err="1">
                <a:solidFill>
                  <a:prstClr val="white"/>
                </a:solidFill>
                <a:latin typeface="Roboto Condensed Light" panose="02000000000000000000" pitchFamily="2" charset="0"/>
                <a:ea typeface="Roboto Condensed Light" panose="02000000000000000000" pitchFamily="2" charset="0"/>
              </a:rPr>
              <a:t>відведена</a:t>
            </a:r>
            <a:r>
              <a:rPr lang="ru-RU" dirty="0">
                <a:solidFill>
                  <a:prstClr val="white"/>
                </a:solidFill>
                <a:latin typeface="Roboto Condensed Light" panose="02000000000000000000" pitchFamily="2" charset="0"/>
                <a:ea typeface="Roboto Condensed Light" panose="02000000000000000000" pitchFamily="2" charset="0"/>
              </a:rPr>
              <a:t> для </a:t>
            </a:r>
            <a:r>
              <a:rPr lang="ru-RU" dirty="0" err="1">
                <a:solidFill>
                  <a:prstClr val="white"/>
                </a:solidFill>
                <a:latin typeface="Roboto Condensed Light" panose="02000000000000000000" pitchFamily="2" charset="0"/>
                <a:ea typeface="Roboto Condensed Light" panose="02000000000000000000" pitchFamily="2" charset="0"/>
              </a:rPr>
              <a:t>цієї</a:t>
            </a:r>
            <a:r>
              <a:rPr lang="ru-RU" dirty="0">
                <a:solidFill>
                  <a:prstClr val="white"/>
                </a:solidFill>
                <a:latin typeface="Roboto Condensed Light" panose="02000000000000000000" pitchFamily="2" charset="0"/>
                <a:ea typeface="Roboto Condensed Light" panose="02000000000000000000" pitchFamily="2" charset="0"/>
              </a:rPr>
              <a:t> мети, та статей 152, 212 </a:t>
            </a:r>
            <a:r>
              <a:rPr lang="ru-RU" dirty="0" smtClean="0">
                <a:solidFill>
                  <a:prstClr val="white"/>
                </a:solidFill>
                <a:latin typeface="Roboto Condensed Light" panose="02000000000000000000" pitchFamily="2" charset="0"/>
                <a:ea typeface="Roboto Condensed Light" panose="02000000000000000000" pitchFamily="2" charset="0"/>
              </a:rPr>
              <a:t>ЗК </a:t>
            </a:r>
            <a:r>
              <a:rPr lang="ru-RU" dirty="0" err="1" smtClean="0">
                <a:solidFill>
                  <a:prstClr val="white"/>
                </a:solidFill>
                <a:latin typeface="Roboto Condensed Light" panose="02000000000000000000" pitchFamily="2" charset="0"/>
                <a:ea typeface="Roboto Condensed Light" panose="02000000000000000000" pitchFamily="2" charset="0"/>
              </a:rPr>
              <a:t>України</a:t>
            </a:r>
            <a:r>
              <a:rPr lang="ru-RU" dirty="0" smtClean="0">
                <a:solidFill>
                  <a:prstClr val="white"/>
                </a:solidFill>
                <a:latin typeface="Roboto Condensed Light" panose="02000000000000000000" pitchFamily="2" charset="0"/>
                <a:ea typeface="Roboto Condensed Light" panose="02000000000000000000" pitchFamily="2" charset="0"/>
              </a:rPr>
              <a:t>;</a:t>
            </a:r>
          </a:p>
        </p:txBody>
      </p:sp>
    </p:spTree>
    <p:extLst>
      <p:ext uri="{BB962C8B-B14F-4D97-AF65-F5344CB8AC3E}">
        <p14:creationId xmlns:p14="http://schemas.microsoft.com/office/powerpoint/2010/main" val="387364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286546" y="197450"/>
            <a:ext cx="11114724" cy="830997"/>
          </a:xfrm>
          <a:prstGeom prst="rect">
            <a:avLst/>
          </a:prstGeom>
          <a:noFill/>
        </p:spPr>
        <p:txBody>
          <a:bodyPr wrap="square" rtlCol="0">
            <a:spAutoFit/>
          </a:bodyPr>
          <a:lstStyle/>
          <a:p>
            <a:r>
              <a:rPr lang="uk-UA" sz="2400" b="1" dirty="0" smtClean="0">
                <a:solidFill>
                  <a:schemeClr val="bg1"/>
                </a:solidFill>
                <a:latin typeface="Roboto Condensed Light" panose="02000000000000000000" pitchFamily="2" charset="0"/>
                <a:ea typeface="Roboto Condensed Light" panose="02000000000000000000" pitchFamily="2" charset="0"/>
              </a:rPr>
              <a:t>Передані </a:t>
            </a:r>
            <a:r>
              <a:rPr lang="uk-UA" sz="2400" b="1" dirty="0">
                <a:solidFill>
                  <a:schemeClr val="bg1"/>
                </a:solidFill>
                <a:latin typeface="Roboto Condensed Light" panose="02000000000000000000" pitchFamily="2" charset="0"/>
                <a:ea typeface="Roboto Condensed Light" panose="02000000000000000000" pitchFamily="2" charset="0"/>
              </a:rPr>
              <a:t>на </a:t>
            </a:r>
            <a:r>
              <a:rPr lang="uk-UA" sz="2400" b="1" dirty="0" smtClean="0">
                <a:solidFill>
                  <a:schemeClr val="bg1"/>
                </a:solidFill>
                <a:latin typeface="Roboto Condensed Light" panose="02000000000000000000" pitchFamily="2" charset="0"/>
                <a:ea typeface="Roboto Condensed Light" panose="02000000000000000000" pitchFamily="2" charset="0"/>
              </a:rPr>
              <a:t>розгляд / розглядаються об’єднаною палатою Касаційного цивільного суду у складі Верховного Суду</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286546" y="1028447"/>
            <a:ext cx="11587929" cy="4801314"/>
          </a:xfrm>
          <a:prstGeom prst="rect">
            <a:avLst/>
          </a:prstGeom>
          <a:noFill/>
        </p:spPr>
        <p:txBody>
          <a:bodyPr wrap="square" rtlCol="0">
            <a:spAutoFit/>
          </a:bodyPr>
          <a:lstStyle/>
          <a:p>
            <a:pPr algn="just"/>
            <a:r>
              <a:rPr lang="uk-UA" b="1" dirty="0" smtClean="0">
                <a:solidFill>
                  <a:srgbClr val="38B6AB"/>
                </a:solidFill>
                <a:latin typeface="Roboto Condensed Light" panose="02000000000000000000" pitchFamily="2" charset="0"/>
                <a:ea typeface="Roboto Condensed Light" panose="02000000000000000000" pitchFamily="2" charset="0"/>
              </a:rPr>
              <a:t>Справа </a:t>
            </a:r>
            <a:r>
              <a:rPr lang="uk-UA" b="1" dirty="0">
                <a:solidFill>
                  <a:srgbClr val="38B6AB"/>
                </a:solidFill>
                <a:latin typeface="Roboto Condensed Light" panose="02000000000000000000" pitchFamily="2" charset="0"/>
                <a:ea typeface="Roboto Condensed Light" panose="02000000000000000000" pitchFamily="2" charset="0"/>
              </a:rPr>
              <a:t>№ </a:t>
            </a:r>
            <a:r>
              <a:rPr lang="uk-UA" b="1" dirty="0" smtClean="0">
                <a:solidFill>
                  <a:srgbClr val="38B6AB"/>
                </a:solidFill>
                <a:latin typeface="Roboto Condensed Light" panose="02000000000000000000" pitchFamily="2" charset="0"/>
                <a:ea typeface="Roboto Condensed Light" panose="02000000000000000000" pitchFamily="2" charset="0"/>
              </a:rPr>
              <a:t>567/1020/22 </a:t>
            </a:r>
            <a:r>
              <a:rPr lang="uk-UA" dirty="0" smtClean="0">
                <a:solidFill>
                  <a:schemeClr val="bg1"/>
                </a:solidFill>
                <a:latin typeface="Roboto Condensed Light" panose="02000000000000000000" pitchFamily="2" charset="0"/>
                <a:ea typeface="Roboto Condensed Light" panose="02000000000000000000" pitchFamily="2" charset="0"/>
              </a:rPr>
              <a:t>–в</a:t>
            </a:r>
            <a:r>
              <a:rPr lang="ru-RU" dirty="0" err="1" smtClean="0">
                <a:solidFill>
                  <a:schemeClr val="bg1"/>
                </a:solidFill>
                <a:latin typeface="Roboto Condensed Light" panose="02000000000000000000" pitchFamily="2" charset="0"/>
                <a:ea typeface="Roboto Condensed Light" panose="02000000000000000000" pitchFamily="2" charset="0"/>
              </a:rPr>
              <a:t>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висновків</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викладених</a:t>
            </a:r>
            <a:r>
              <a:rPr lang="ru-RU" dirty="0">
                <a:solidFill>
                  <a:schemeClr val="bg1"/>
                </a:solidFill>
                <a:latin typeface="Roboto Condensed Light" panose="02000000000000000000" pitchFamily="2" charset="0"/>
                <a:ea typeface="Roboto Condensed Light" panose="02000000000000000000" pitchFamily="2" charset="0"/>
              </a:rPr>
              <a:t> у постановах КЦС </a:t>
            </a:r>
            <a:r>
              <a:rPr lang="ru-RU" dirty="0" smtClean="0">
                <a:solidFill>
                  <a:schemeClr val="bg1"/>
                </a:solidFill>
                <a:latin typeface="Roboto Condensed Light" panose="02000000000000000000" pitchFamily="2" charset="0"/>
                <a:ea typeface="Roboto Condensed Light" panose="02000000000000000000" pitchFamily="2" charset="0"/>
              </a:rPr>
              <a:t>ВС про </a:t>
            </a:r>
            <a:r>
              <a:rPr lang="ru-RU" dirty="0">
                <a:solidFill>
                  <a:schemeClr val="bg1"/>
                </a:solidFill>
                <a:latin typeface="Roboto Condensed Light" panose="02000000000000000000" pitchFamily="2" charset="0"/>
                <a:ea typeface="Roboto Condensed Light" panose="02000000000000000000" pitchFamily="2" charset="0"/>
              </a:rPr>
              <a:t>те,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отримання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орендаря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орендної</a:t>
            </a:r>
            <a:r>
              <a:rPr lang="ru-RU" dirty="0">
                <a:solidFill>
                  <a:schemeClr val="bg1"/>
                </a:solidFill>
                <a:latin typeface="Roboto Condensed Light" panose="02000000000000000000" pitchFamily="2" charset="0"/>
                <a:ea typeface="Roboto Condensed Light" panose="02000000000000000000" pitchFamily="2" charset="0"/>
              </a:rPr>
              <a:t> плати за </a:t>
            </a:r>
            <a:r>
              <a:rPr lang="ru-RU" dirty="0" err="1">
                <a:solidFill>
                  <a:schemeClr val="bg1"/>
                </a:solidFill>
                <a:latin typeface="Roboto Condensed Light" panose="02000000000000000000" pitchFamily="2" charset="0"/>
                <a:ea typeface="Roboto Condensed Light" panose="02000000000000000000" pitchFamily="2" charset="0"/>
              </a:rPr>
              <a:t>користування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земельними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ділянками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підтверджує</a:t>
            </a:r>
            <a:r>
              <a:rPr lang="ru-RU" dirty="0">
                <a:solidFill>
                  <a:schemeClr val="bg1"/>
                </a:solidFill>
                <a:latin typeface="Roboto Condensed Light" panose="02000000000000000000" pitchFamily="2" charset="0"/>
                <a:ea typeface="Roboto Condensed Light" panose="02000000000000000000" pitchFamily="2" charset="0"/>
              </a:rPr>
              <a:t> факт </a:t>
            </a:r>
            <a:r>
              <a:rPr lang="ru-RU" dirty="0" err="1">
                <a:solidFill>
                  <a:schemeClr val="bg1"/>
                </a:solidFill>
                <a:latin typeface="Roboto Condensed Light" panose="02000000000000000000" pitchFamily="2" charset="0"/>
                <a:ea typeface="Roboto Condensed Light" panose="02000000000000000000" pitchFamily="2" charset="0"/>
              </a:rPr>
              <a:t>виникнення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відносин</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щодо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землі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навіть</a:t>
            </a:r>
            <a:r>
              <a:rPr lang="ru-RU" dirty="0">
                <a:solidFill>
                  <a:schemeClr val="bg1"/>
                </a:solidFill>
                <a:latin typeface="Roboto Condensed Light" panose="02000000000000000000" pitchFamily="2" charset="0"/>
                <a:ea typeface="Roboto Condensed Light" panose="02000000000000000000" pitchFamily="2" charset="0"/>
              </a:rPr>
              <a:t> за </a:t>
            </a:r>
            <a:r>
              <a:rPr lang="ru-RU" dirty="0" err="1">
                <a:solidFill>
                  <a:schemeClr val="bg1"/>
                </a:solidFill>
                <a:latin typeface="Roboto Condensed Light" panose="02000000000000000000" pitchFamily="2" charset="0"/>
                <a:ea typeface="Roboto Condensed Light" panose="02000000000000000000" pitchFamily="2" charset="0"/>
              </a:rPr>
              <a:t>наявності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експерта</a:t>
            </a:r>
            <a:r>
              <a:rPr lang="ru-RU" dirty="0">
                <a:solidFill>
                  <a:schemeClr val="bg1"/>
                </a:solidFill>
                <a:latin typeface="Roboto Condensed Light" panose="02000000000000000000" pitchFamily="2" charset="0"/>
                <a:ea typeface="Roboto Condensed Light" panose="02000000000000000000" pitchFamily="2" charset="0"/>
              </a:rPr>
              <a:t> про </a:t>
            </a:r>
            <a:r>
              <a:rPr lang="ru-RU" dirty="0" err="1">
                <a:solidFill>
                  <a:schemeClr val="bg1"/>
                </a:solidFill>
                <a:latin typeface="Roboto Condensed Light" panose="02000000000000000000" pitchFamily="2" charset="0"/>
                <a:ea typeface="Roboto Condensed Light" panose="02000000000000000000" pitchFamily="2" charset="0"/>
              </a:rPr>
              <a:t>неналежність</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орендодавцю</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підпису</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smtClean="0">
                <a:solidFill>
                  <a:schemeClr val="bg1"/>
                </a:solidFill>
                <a:latin typeface="Roboto Condensed Light" panose="02000000000000000000" pitchFamily="2" charset="0"/>
                <a:ea typeface="Roboto Condensed Light" panose="02000000000000000000" pitchFamily="2" charset="0"/>
              </a:rPr>
              <a:t>договорах;</a:t>
            </a:r>
          </a:p>
          <a:p>
            <a:pPr algn="just"/>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b="1" dirty="0" smtClean="0">
                <a:solidFill>
                  <a:srgbClr val="38B6AB"/>
                </a:solidFill>
                <a:latin typeface="Roboto Condensed Light" panose="02000000000000000000" pitchFamily="2" charset="0"/>
                <a:ea typeface="Roboto Condensed Light" panose="02000000000000000000" pitchFamily="2" charset="0"/>
              </a:rPr>
              <a:t>Справа № 390/25/22 </a:t>
            </a:r>
            <a:r>
              <a:rPr lang="uk-UA" dirty="0" smtClean="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висновків</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викладених</a:t>
            </a:r>
            <a:r>
              <a:rPr lang="ru-RU" dirty="0">
                <a:solidFill>
                  <a:schemeClr val="bg1"/>
                </a:solidFill>
                <a:latin typeface="Roboto Condensed Light" panose="02000000000000000000" pitchFamily="2" charset="0"/>
                <a:ea typeface="Roboto Condensed Light" panose="02000000000000000000" pitchFamily="2" charset="0"/>
              </a:rPr>
              <a:t> у постановах КЦС </a:t>
            </a:r>
            <a:r>
              <a:rPr lang="ru-RU" dirty="0" smtClean="0">
                <a:solidFill>
                  <a:schemeClr val="bg1"/>
                </a:solidFill>
                <a:latin typeface="Roboto Condensed Light" panose="02000000000000000000" pitchFamily="2" charset="0"/>
                <a:ea typeface="Roboto Condensed Light" panose="02000000000000000000" pitchFamily="2" charset="0"/>
              </a:rPr>
              <a:t>ВС </a:t>
            </a:r>
            <a:r>
              <a:rPr lang="ru-RU" dirty="0" err="1" smtClean="0">
                <a:solidFill>
                  <a:schemeClr val="bg1"/>
                </a:solidFill>
                <a:latin typeface="Roboto Condensed Light" panose="02000000000000000000" pitchFamily="2" charset="0"/>
                <a:ea typeface="Roboto Condensed Light" panose="02000000000000000000" pitchFamily="2" charset="0"/>
              </a:rPr>
              <a:t>щодо</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застосування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частини</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другої</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статті</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a:solidFill>
                  <a:schemeClr val="bg1"/>
                </a:solidFill>
                <a:latin typeface="Roboto Condensed Light" panose="02000000000000000000" pitchFamily="2" charset="0"/>
                <a:ea typeface="Roboto Condensed Light" panose="02000000000000000000" pitchFamily="2" charset="0"/>
              </a:rPr>
              <a:t>651 </a:t>
            </a:r>
            <a:r>
              <a:rPr lang="ru-RU" dirty="0" err="1" smtClean="0">
                <a:solidFill>
                  <a:schemeClr val="bg1"/>
                </a:solidFill>
                <a:latin typeface="Roboto Condensed Light" panose="02000000000000000000" pitchFamily="2" charset="0"/>
                <a:ea typeface="Roboto Condensed Light" panose="02000000000000000000" pitchFamily="2" charset="0"/>
              </a:rPr>
              <a:t>Цивільного</a:t>
            </a:r>
            <a:r>
              <a:rPr lang="ru-RU" dirty="0" smtClean="0">
                <a:solidFill>
                  <a:schemeClr val="bg1"/>
                </a:solidFill>
                <a:latin typeface="Roboto Condensed Light" panose="02000000000000000000" pitchFamily="2" charset="0"/>
                <a:ea typeface="Roboto Condensed Light" panose="02000000000000000000" pitchFamily="2" charset="0"/>
              </a:rPr>
              <a:t> кодексу </a:t>
            </a:r>
            <a:r>
              <a:rPr lang="ru-RU" dirty="0" err="1" smtClean="0">
                <a:solidFill>
                  <a:schemeClr val="bg1"/>
                </a:solidFill>
                <a:latin typeface="Roboto Condensed Light" panose="02000000000000000000" pitchFamily="2" charset="0"/>
                <a:ea typeface="Roboto Condensed Light" panose="02000000000000000000" pitchFamily="2" charset="0"/>
              </a:rPr>
              <a:t>України</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a:solidFill>
                  <a:schemeClr val="bg1"/>
                </a:solidFill>
                <a:latin typeface="Roboto Condensed Light" panose="02000000000000000000" pitchFamily="2" charset="0"/>
                <a:ea typeface="Roboto Condensed Light" panose="02000000000000000000" pitchFamily="2" charset="0"/>
              </a:rPr>
              <a:t>у справах про </a:t>
            </a:r>
            <a:r>
              <a:rPr lang="ru-RU" dirty="0" err="1">
                <a:solidFill>
                  <a:schemeClr val="bg1"/>
                </a:solidFill>
                <a:latin typeface="Roboto Condensed Light" panose="02000000000000000000" pitchFamily="2" charset="0"/>
                <a:ea typeface="Roboto Condensed Light" panose="02000000000000000000" pitchFamily="2" charset="0"/>
              </a:rPr>
              <a:t>розірвання</a:t>
            </a:r>
            <a:r>
              <a:rPr lang="ru-RU" dirty="0">
                <a:solidFill>
                  <a:schemeClr val="bg1"/>
                </a:solidFill>
                <a:latin typeface="Roboto Condensed Light" panose="02000000000000000000" pitchFamily="2" charset="0"/>
                <a:ea typeface="Roboto Condensed Light" panose="02000000000000000000" pitchFamily="2" charset="0"/>
              </a:rPr>
              <a:t> договору про право </a:t>
            </a:r>
            <a:r>
              <a:rPr lang="ru-RU" dirty="0" err="1">
                <a:solidFill>
                  <a:schemeClr val="bg1"/>
                </a:solidFill>
                <a:latin typeface="Roboto Condensed Light" panose="02000000000000000000" pitchFamily="2" charset="0"/>
                <a:ea typeface="Roboto Condensed Light" panose="02000000000000000000" pitchFamily="2" charset="0"/>
              </a:rPr>
              <a:t>користування</a:t>
            </a:r>
            <a:r>
              <a:rPr lang="ru-RU" dirty="0">
                <a:solidFill>
                  <a:schemeClr val="bg1"/>
                </a:solidFill>
                <a:latin typeface="Roboto Condensed Light" panose="02000000000000000000" pitchFamily="2" charset="0"/>
                <a:ea typeface="Roboto Condensed Light" panose="02000000000000000000" pitchFamily="2" charset="0"/>
              </a:rPr>
              <a:t> земельною </a:t>
            </a:r>
            <a:r>
              <a:rPr lang="ru-RU" dirty="0" err="1">
                <a:solidFill>
                  <a:schemeClr val="bg1"/>
                </a:solidFill>
                <a:latin typeface="Roboto Condensed Light" panose="02000000000000000000" pitchFamily="2" charset="0"/>
                <a:ea typeface="Roboto Condensed Light" panose="02000000000000000000" pitchFamily="2" charset="0"/>
              </a:rPr>
              <a:t>ділянкою</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договір</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емфітевзису</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r>
              <a:rPr lang="uk-UA" b="1" dirty="0">
                <a:solidFill>
                  <a:srgbClr val="38B6AB"/>
                </a:solidFill>
                <a:latin typeface="Roboto Condensed Light" panose="02000000000000000000" pitchFamily="2" charset="0"/>
                <a:ea typeface="Roboto Condensed Light" panose="02000000000000000000" pitchFamily="2" charset="0"/>
              </a:rPr>
              <a:t>Справа № </a:t>
            </a:r>
            <a:r>
              <a:rPr lang="uk-UA" b="1" dirty="0" smtClean="0">
                <a:solidFill>
                  <a:srgbClr val="38B6AB"/>
                </a:solidFill>
                <a:latin typeface="Roboto Condensed Light" panose="02000000000000000000" pitchFamily="2" charset="0"/>
                <a:ea typeface="Roboto Condensed Light" panose="02000000000000000000" pitchFamily="2" charset="0"/>
              </a:rPr>
              <a:t>144/1440/22 </a:t>
            </a:r>
            <a:r>
              <a:rPr lang="uk-UA"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викладеного</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постанові</a:t>
            </a:r>
            <a:r>
              <a:rPr lang="ru-RU" dirty="0">
                <a:solidFill>
                  <a:schemeClr val="bg1"/>
                </a:solidFill>
                <a:latin typeface="Roboto Condensed Light" panose="02000000000000000000" pitchFamily="2" charset="0"/>
                <a:ea typeface="Roboto Condensed Light" panose="02000000000000000000" pitchFamily="2" charset="0"/>
              </a:rPr>
              <a:t> КЦС ВС </a:t>
            </a:r>
            <a:r>
              <a:rPr lang="ru-RU" dirty="0" err="1" smtClean="0">
                <a:solidFill>
                  <a:schemeClr val="bg1"/>
                </a:solidFill>
                <a:latin typeface="Roboto Condensed Light" panose="02000000000000000000" pitchFamily="2" charset="0"/>
                <a:ea typeface="Roboto Condensed Light" panose="02000000000000000000" pitchFamily="2" charset="0"/>
              </a:rPr>
              <a:t>щодо</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a:solidFill>
                  <a:schemeClr val="bg1"/>
                </a:solidFill>
                <a:latin typeface="Roboto Condensed Light" panose="02000000000000000000" pitchFamily="2" charset="0"/>
                <a:ea typeface="Roboto Condensed Light" panose="02000000000000000000" pitchFamily="2" charset="0"/>
              </a:rPr>
              <a:t>способу </a:t>
            </a:r>
            <a:r>
              <a:rPr lang="ru-RU" dirty="0" err="1">
                <a:solidFill>
                  <a:schemeClr val="bg1"/>
                </a:solidFill>
                <a:latin typeface="Roboto Condensed Light" panose="02000000000000000000" pitchFamily="2" charset="0"/>
                <a:ea typeface="Roboto Condensed Light" panose="02000000000000000000" pitchFamily="2" charset="0"/>
              </a:rPr>
              <a:t>захисту</a:t>
            </a:r>
            <a:r>
              <a:rPr lang="ru-RU" dirty="0">
                <a:solidFill>
                  <a:schemeClr val="bg1"/>
                </a:solidFill>
                <a:latin typeface="Roboto Condensed Light" panose="02000000000000000000" pitchFamily="2" charset="0"/>
                <a:ea typeface="Roboto Condensed Light" panose="02000000000000000000" pitchFamily="2" charset="0"/>
              </a:rPr>
              <a:t> прав </a:t>
            </a:r>
            <a:r>
              <a:rPr lang="ru-RU" dirty="0" err="1">
                <a:solidFill>
                  <a:schemeClr val="bg1"/>
                </a:solidFill>
                <a:latin typeface="Roboto Condensed Light" panose="02000000000000000000" pitchFamily="2" charset="0"/>
                <a:ea typeface="Roboto Condensed Light" panose="02000000000000000000" pitchFamily="2" charset="0"/>
              </a:rPr>
              <a:t>орендодавця</a:t>
            </a:r>
            <a:r>
              <a:rPr lang="ru-RU" dirty="0">
                <a:solidFill>
                  <a:schemeClr val="bg1"/>
                </a:solidFill>
                <a:latin typeface="Roboto Condensed Light" panose="02000000000000000000" pitchFamily="2" charset="0"/>
                <a:ea typeface="Roboto Condensed Light" panose="02000000000000000000" pitchFamily="2" charset="0"/>
              </a:rPr>
              <a:t> на </a:t>
            </a:r>
            <a:r>
              <a:rPr lang="ru-RU" dirty="0" err="1">
                <a:solidFill>
                  <a:schemeClr val="bg1"/>
                </a:solidFill>
                <a:latin typeface="Roboto Condensed Light" panose="02000000000000000000" pitchFamily="2" charset="0"/>
                <a:ea typeface="Roboto Condensed Light" panose="02000000000000000000" pitchFamily="2" charset="0"/>
              </a:rPr>
              <a:t>земельну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ділянку</a:t>
            </a:r>
            <a:r>
              <a:rPr lang="ru-RU" dirty="0">
                <a:solidFill>
                  <a:schemeClr val="bg1"/>
                </a:solidFill>
                <a:latin typeface="Roboto Condensed Light" panose="02000000000000000000" pitchFamily="2" charset="0"/>
                <a:ea typeface="Roboto Condensed Light" panose="02000000000000000000" pitchFamily="2" charset="0"/>
              </a:rPr>
              <a:t>, та </a:t>
            </a:r>
            <a:r>
              <a:rPr lang="ru-RU" dirty="0" err="1">
                <a:solidFill>
                  <a:schemeClr val="bg1"/>
                </a:solidFill>
                <a:latin typeface="Roboto Condensed Light" panose="02000000000000000000" pitchFamily="2" charset="0"/>
                <a:ea typeface="Roboto Condensed Light" panose="02000000000000000000" pitchFamily="2" charset="0"/>
              </a:rPr>
              <a:t>зробити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висновок</a:t>
            </a:r>
            <a:r>
              <a:rPr lang="ru-RU" dirty="0">
                <a:solidFill>
                  <a:schemeClr val="bg1"/>
                </a:solidFill>
                <a:latin typeface="Roboto Condensed Light" panose="02000000000000000000" pitchFamily="2" charset="0"/>
                <a:ea typeface="Roboto Condensed Light" panose="02000000000000000000" pitchFamily="2" charset="0"/>
              </a:rPr>
              <a:t> про те,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належним</a:t>
            </a:r>
            <a:r>
              <a:rPr lang="ru-RU" dirty="0">
                <a:solidFill>
                  <a:schemeClr val="bg1"/>
                </a:solidFill>
                <a:latin typeface="Roboto Condensed Light" panose="02000000000000000000" pitchFamily="2" charset="0"/>
                <a:ea typeface="Roboto Condensed Light" panose="02000000000000000000" pitchFamily="2" charset="0"/>
              </a:rPr>
              <a:t> способом </a:t>
            </a:r>
            <a:r>
              <a:rPr lang="ru-RU" dirty="0" err="1">
                <a:solidFill>
                  <a:schemeClr val="bg1"/>
                </a:solidFill>
                <a:latin typeface="Roboto Condensed Light" panose="02000000000000000000" pitchFamily="2" charset="0"/>
                <a:ea typeface="Roboto Condensed Light" panose="02000000000000000000" pitchFamily="2" charset="0"/>
              </a:rPr>
              <a:t>захисту</a:t>
            </a:r>
            <a:r>
              <a:rPr lang="ru-RU" dirty="0">
                <a:solidFill>
                  <a:schemeClr val="bg1"/>
                </a:solidFill>
                <a:latin typeface="Roboto Condensed Light" panose="02000000000000000000" pitchFamily="2" charset="0"/>
                <a:ea typeface="Roboto Condensed Light" panose="02000000000000000000" pitchFamily="2" charset="0"/>
              </a:rPr>
              <a:t> прав </a:t>
            </a:r>
            <a:r>
              <a:rPr lang="ru-RU" dirty="0" err="1">
                <a:solidFill>
                  <a:schemeClr val="bg1"/>
                </a:solidFill>
                <a:latin typeface="Roboto Condensed Light" panose="02000000000000000000" pitchFamily="2" charset="0"/>
                <a:ea typeface="Roboto Condensed Light" panose="02000000000000000000" pitchFamily="2" charset="0"/>
              </a:rPr>
              <a:t>орендодавця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який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вважає</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зареєстроване</a:t>
            </a:r>
            <a:r>
              <a:rPr lang="ru-RU" dirty="0">
                <a:solidFill>
                  <a:schemeClr val="bg1"/>
                </a:solidFill>
                <a:latin typeface="Roboto Condensed Light" panose="02000000000000000000" pitchFamily="2" charset="0"/>
                <a:ea typeface="Roboto Condensed Light" panose="02000000000000000000" pitchFamily="2" charset="0"/>
              </a:rPr>
              <a:t> право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відсутнє</a:t>
            </a:r>
            <a:r>
              <a:rPr lang="ru-RU" dirty="0">
                <a:solidFill>
                  <a:schemeClr val="bg1"/>
                </a:solidFill>
                <a:latin typeface="Roboto Condensed Light" panose="02000000000000000000" pitchFamily="2" charset="0"/>
                <a:ea typeface="Roboto Condensed Light" panose="02000000000000000000" pitchFamily="2" charset="0"/>
              </a:rPr>
              <a:t>, є </a:t>
            </a:r>
            <a:r>
              <a:rPr lang="ru-RU" dirty="0" err="1">
                <a:solidFill>
                  <a:schemeClr val="bg1"/>
                </a:solidFill>
                <a:latin typeface="Roboto Condensed Light" panose="02000000000000000000" pitchFamily="2" charset="0"/>
                <a:ea typeface="Roboto Condensed Light" panose="02000000000000000000" pitchFamily="2" charset="0"/>
              </a:rPr>
              <a:t>його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вимога</a:t>
            </a:r>
            <a:r>
              <a:rPr lang="ru-RU" dirty="0">
                <a:solidFill>
                  <a:schemeClr val="bg1"/>
                </a:solidFill>
                <a:latin typeface="Roboto Condensed Light" panose="02000000000000000000" pitchFamily="2" charset="0"/>
                <a:ea typeface="Roboto Condensed Light" panose="02000000000000000000" pitchFamily="2" charset="0"/>
              </a:rPr>
              <a:t> до особи, за </a:t>
            </a:r>
            <a:r>
              <a:rPr lang="ru-RU" dirty="0" err="1">
                <a:solidFill>
                  <a:schemeClr val="bg1"/>
                </a:solidFill>
                <a:latin typeface="Roboto Condensed Light" panose="02000000000000000000" pitchFamily="2" charset="0"/>
                <a:ea typeface="Roboto Condensed Light" panose="02000000000000000000" pitchFamily="2" charset="0"/>
              </a:rPr>
              <a:t>якою</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зареєстроване</a:t>
            </a:r>
            <a:r>
              <a:rPr lang="ru-RU" dirty="0">
                <a:solidFill>
                  <a:schemeClr val="bg1"/>
                </a:solidFill>
                <a:latin typeface="Roboto Condensed Light" panose="02000000000000000000" pitchFamily="2" charset="0"/>
                <a:ea typeface="Roboto Condensed Light" panose="02000000000000000000" pitchFamily="2" charset="0"/>
              </a:rPr>
              <a:t> право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a:solidFill>
                  <a:schemeClr val="bg1"/>
                </a:solidFill>
                <a:latin typeface="Roboto Condensed Light" panose="02000000000000000000" pitchFamily="2" charset="0"/>
                <a:ea typeface="Roboto Condensed Light" panose="02000000000000000000" pitchFamily="2" charset="0"/>
              </a:rPr>
              <a:t>, про </a:t>
            </a:r>
            <a:r>
              <a:rPr lang="ru-RU" dirty="0" err="1">
                <a:solidFill>
                  <a:schemeClr val="bg1"/>
                </a:solidFill>
                <a:latin typeface="Roboto Condensed Light" panose="02000000000000000000" pitchFamily="2" charset="0"/>
                <a:ea typeface="Roboto Condensed Light" panose="02000000000000000000" pitchFamily="2" charset="0"/>
              </a:rPr>
              <a:t>визнання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відсутнім</a:t>
            </a:r>
            <a:r>
              <a:rPr lang="ru-RU" dirty="0">
                <a:solidFill>
                  <a:schemeClr val="bg1"/>
                </a:solidFill>
                <a:latin typeface="Roboto Condensed Light" panose="02000000000000000000" pitchFamily="2" charset="0"/>
                <a:ea typeface="Roboto Condensed Light" panose="02000000000000000000" pitchFamily="2" charset="0"/>
              </a:rPr>
              <a:t> права </a:t>
            </a:r>
            <a:r>
              <a:rPr lang="ru-RU" dirty="0" err="1">
                <a:solidFill>
                  <a:schemeClr val="bg1"/>
                </a:solidFill>
                <a:latin typeface="Roboto Condensed Light" panose="02000000000000000000" pitchFamily="2" charset="0"/>
                <a:ea typeface="Roboto Condensed Light" panose="02000000000000000000" pitchFamily="2" charset="0"/>
              </a:rPr>
              <a:t>оренди</a:t>
            </a:r>
            <a:r>
              <a:rPr lang="ru-RU" dirty="0" smtClean="0">
                <a:solidFill>
                  <a:schemeClr val="bg1"/>
                </a:solidFill>
                <a:latin typeface="Roboto Condensed Light" panose="02000000000000000000" pitchFamily="2" charset="0"/>
                <a:ea typeface="Roboto Condensed Light" panose="02000000000000000000" pitchFamily="2" charset="0"/>
              </a:rPr>
              <a:t>;</a:t>
            </a:r>
          </a:p>
          <a:p>
            <a:pPr algn="just"/>
            <a:endParaRPr lang="ru-RU" dirty="0" smtClean="0">
              <a:solidFill>
                <a:schemeClr val="bg1"/>
              </a:solidFill>
              <a:latin typeface="Roboto Condensed Light" panose="02000000000000000000" pitchFamily="2" charset="0"/>
              <a:ea typeface="Roboto Condensed Light" panose="02000000000000000000" pitchFamily="2" charset="0"/>
            </a:endParaRPr>
          </a:p>
          <a:p>
            <a:pPr algn="just"/>
            <a:r>
              <a:rPr lang="uk-UA" b="1" dirty="0">
                <a:solidFill>
                  <a:srgbClr val="38B6AB"/>
                </a:solidFill>
                <a:latin typeface="Roboto Condensed Light" panose="02000000000000000000" pitchFamily="2" charset="0"/>
                <a:ea typeface="Roboto Condensed Light" panose="02000000000000000000" pitchFamily="2" charset="0"/>
              </a:rPr>
              <a:t>Справа № </a:t>
            </a:r>
            <a:r>
              <a:rPr lang="uk-UA" b="1" dirty="0" smtClean="0">
                <a:solidFill>
                  <a:srgbClr val="38B6AB"/>
                </a:solidFill>
                <a:latin typeface="Roboto Condensed Light" panose="02000000000000000000" pitchFamily="2" charset="0"/>
                <a:ea typeface="Roboto Condensed Light" panose="02000000000000000000" pitchFamily="2" charset="0"/>
              </a:rPr>
              <a:t>394/818/21 </a:t>
            </a:r>
            <a:r>
              <a:rPr lang="uk-UA"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відступ</a:t>
            </a:r>
            <a:r>
              <a:rPr lang="ru-RU" dirty="0" smtClean="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від</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висновку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викладеного</a:t>
            </a:r>
            <a:r>
              <a:rPr lang="ru-RU" dirty="0">
                <a:solidFill>
                  <a:schemeClr val="bg1"/>
                </a:solidFill>
                <a:latin typeface="Roboto Condensed Light" panose="02000000000000000000" pitchFamily="2" charset="0"/>
                <a:ea typeface="Roboto Condensed Light" panose="02000000000000000000" pitchFamily="2" charset="0"/>
              </a:rPr>
              <a:t> в </a:t>
            </a:r>
            <a:r>
              <a:rPr lang="ru-RU" dirty="0" err="1">
                <a:solidFill>
                  <a:schemeClr val="bg1"/>
                </a:solidFill>
                <a:latin typeface="Roboto Condensed Light" panose="02000000000000000000" pitchFamily="2" charset="0"/>
                <a:ea typeface="Roboto Condensed Light" panose="02000000000000000000" pitchFamily="2" charset="0"/>
              </a:rPr>
              <a:t>постанові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smtClean="0">
                <a:solidFill>
                  <a:schemeClr val="bg1"/>
                </a:solidFill>
                <a:latin typeface="Roboto Condensed Light" panose="02000000000000000000" pitchFamily="2" charset="0"/>
                <a:ea typeface="Roboto Condensed Light" panose="02000000000000000000" pitchFamily="2" charset="0"/>
              </a:rPr>
              <a:t>КЦС ВС про </a:t>
            </a:r>
            <a:r>
              <a:rPr lang="ru-RU" dirty="0">
                <a:solidFill>
                  <a:schemeClr val="bg1"/>
                </a:solidFill>
                <a:latin typeface="Roboto Condensed Light" panose="02000000000000000000" pitchFamily="2" charset="0"/>
                <a:ea typeface="Roboto Condensed Light" panose="02000000000000000000" pitchFamily="2" charset="0"/>
              </a:rPr>
              <a:t>те, </a:t>
            </a:r>
            <a:r>
              <a:rPr lang="ru-RU" dirty="0" err="1">
                <a:solidFill>
                  <a:schemeClr val="bg1"/>
                </a:solidFill>
                <a:latin typeface="Roboto Condensed Light" panose="02000000000000000000" pitchFamily="2" charset="0"/>
                <a:ea typeface="Roboto Condensed Light" panose="02000000000000000000" pitchFamily="2" charset="0"/>
              </a:rPr>
              <a:t>що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власник</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земельної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ділянки</a:t>
            </a:r>
            <a:r>
              <a:rPr lang="ru-RU" dirty="0">
                <a:solidFill>
                  <a:schemeClr val="bg1"/>
                </a:solidFill>
                <a:latin typeface="Roboto Condensed Light" panose="02000000000000000000" pitchFamily="2" charset="0"/>
                <a:ea typeface="Roboto Condensed Light" panose="02000000000000000000" pitchFamily="2" charset="0"/>
              </a:rPr>
              <a:t> (держава, </a:t>
            </a:r>
            <a:r>
              <a:rPr lang="ru-RU" dirty="0" err="1">
                <a:solidFill>
                  <a:schemeClr val="bg1"/>
                </a:solidFill>
                <a:latin typeface="Roboto Condensed Light" panose="02000000000000000000" pitchFamily="2" charset="0"/>
                <a:ea typeface="Roboto Condensed Light" panose="02000000000000000000" pitchFamily="2" charset="0"/>
              </a:rPr>
              <a:t>територіальна</a:t>
            </a:r>
            <a:r>
              <a:rPr lang="ru-RU" dirty="0">
                <a:solidFill>
                  <a:schemeClr val="bg1"/>
                </a:solidFill>
                <a:latin typeface="Roboto Condensed Light" panose="02000000000000000000" pitchFamily="2" charset="0"/>
                <a:ea typeface="Roboto Condensed Light" panose="02000000000000000000" pitchFamily="2" charset="0"/>
              </a:rPr>
              <a:t> громада), </a:t>
            </a:r>
            <a:r>
              <a:rPr lang="ru-RU" dirty="0" err="1">
                <a:solidFill>
                  <a:schemeClr val="bg1"/>
                </a:solidFill>
                <a:latin typeface="Roboto Condensed Light" panose="02000000000000000000" pitchFamily="2" charset="0"/>
                <a:ea typeface="Roboto Condensed Light" panose="02000000000000000000" pitchFamily="2" charset="0"/>
              </a:rPr>
              <a:t>який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надав</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дозвіл</a:t>
            </a:r>
            <a:r>
              <a:rPr lang="ru-RU" dirty="0">
                <a:solidFill>
                  <a:schemeClr val="bg1"/>
                </a:solidFill>
                <a:latin typeface="Roboto Condensed Light" panose="02000000000000000000" pitchFamily="2" charset="0"/>
                <a:ea typeface="Roboto Condensed Light" panose="02000000000000000000" pitchFamily="2" charset="0"/>
              </a:rPr>
              <a:t> на </a:t>
            </a:r>
            <a:r>
              <a:rPr lang="ru-RU" dirty="0" err="1">
                <a:solidFill>
                  <a:schemeClr val="bg1"/>
                </a:solidFill>
                <a:latin typeface="Roboto Condensed Light" panose="02000000000000000000" pitchFamily="2" charset="0"/>
                <a:ea typeface="Roboto Condensed Light" panose="02000000000000000000" pitchFamily="2" charset="0"/>
              </a:rPr>
              <a:t>виготовлення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проєкту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землеустрою</a:t>
            </a:r>
            <a:r>
              <a:rPr lang="ru-RU" dirty="0">
                <a:solidFill>
                  <a:schemeClr val="bg1"/>
                </a:solidFill>
                <a:latin typeface="Roboto Condensed Light" panose="02000000000000000000" pitchFamily="2" charset="0"/>
                <a:ea typeface="Roboto Condensed Light" panose="02000000000000000000" pitchFamily="2" charset="0"/>
              </a:rPr>
              <a:t> з метою </a:t>
            </a:r>
            <a:r>
              <a:rPr lang="ru-RU" dirty="0" err="1">
                <a:solidFill>
                  <a:schemeClr val="bg1"/>
                </a:solidFill>
                <a:latin typeface="Roboto Condensed Light" panose="02000000000000000000" pitchFamily="2" charset="0"/>
                <a:ea typeface="Roboto Condensed Light" panose="02000000000000000000" pitchFamily="2" charset="0"/>
              </a:rPr>
              <a:t>формування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земельної</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ділянки</a:t>
            </a:r>
            <a:r>
              <a:rPr lang="ru-RU" dirty="0">
                <a:solidFill>
                  <a:schemeClr val="bg1"/>
                </a:solidFill>
                <a:latin typeface="Roboto Condensed Light" panose="02000000000000000000" pitchFamily="2" charset="0"/>
                <a:ea typeface="Roboto Condensed Light" panose="02000000000000000000" pitchFamily="2" charset="0"/>
              </a:rPr>
              <a:t>, за </a:t>
            </a:r>
            <a:r>
              <a:rPr lang="ru-RU" dirty="0" err="1">
                <a:solidFill>
                  <a:schemeClr val="bg1"/>
                </a:solidFill>
                <a:latin typeface="Roboto Condensed Light" panose="02000000000000000000" pitchFamily="2" charset="0"/>
                <a:ea typeface="Roboto Condensed Light" panose="02000000000000000000" pitchFamily="2" charset="0"/>
              </a:rPr>
              <a:t>загальним</a:t>
            </a:r>
            <a:r>
              <a:rPr lang="ru-RU" dirty="0">
                <a:solidFill>
                  <a:schemeClr val="bg1"/>
                </a:solidFill>
                <a:latin typeface="Roboto Condensed Light" panose="02000000000000000000" pitchFamily="2" charset="0"/>
                <a:ea typeface="Roboto Condensed Light" panose="02000000000000000000" pitchFamily="2" charset="0"/>
              </a:rPr>
              <a:t> правилом не </a:t>
            </a:r>
            <a:r>
              <a:rPr lang="ru-RU" dirty="0" err="1">
                <a:solidFill>
                  <a:schemeClr val="bg1"/>
                </a:solidFill>
                <a:latin typeface="Roboto Condensed Light" panose="02000000000000000000" pitchFamily="2" charset="0"/>
                <a:ea typeface="Roboto Condensed Light" panose="02000000000000000000" pitchFamily="2" charset="0"/>
              </a:rPr>
              <a:t>зобов’язаний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надалі</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всіх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випадках</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затвердити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цей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проєкт</a:t>
            </a:r>
            <a:r>
              <a:rPr lang="ru-RU" dirty="0">
                <a:solidFill>
                  <a:schemeClr val="bg1"/>
                </a:solidFill>
                <a:latin typeface="Roboto Condensed Light" panose="02000000000000000000" pitchFamily="2" charset="0"/>
                <a:ea typeface="Roboto Condensed Light" panose="02000000000000000000" pitchFamily="2" charset="0"/>
              </a:rPr>
              <a:t> і </a:t>
            </a:r>
            <a:r>
              <a:rPr lang="ru-RU" dirty="0" err="1">
                <a:solidFill>
                  <a:schemeClr val="bg1"/>
                </a:solidFill>
                <a:latin typeface="Roboto Condensed Light" panose="02000000000000000000" pitchFamily="2" charset="0"/>
                <a:ea typeface="Roboto Condensed Light" panose="02000000000000000000" pitchFamily="2" charset="0"/>
              </a:rPr>
              <a:t>одночасно</a:t>
            </a:r>
            <a:r>
              <a:rPr lang="ru-RU" dirty="0">
                <a:solidFill>
                  <a:schemeClr val="bg1"/>
                </a:solidFill>
                <a:latin typeface="Roboto Condensed Light" panose="02000000000000000000" pitchFamily="2" charset="0"/>
                <a:ea typeface="Roboto Condensed Light" panose="02000000000000000000" pitchFamily="2" charset="0"/>
              </a:rPr>
              <a:t> з </a:t>
            </a:r>
            <a:r>
              <a:rPr lang="ru-RU" dirty="0" err="1">
                <a:solidFill>
                  <a:schemeClr val="bg1"/>
                </a:solidFill>
                <a:latin typeface="Roboto Condensed Light" panose="02000000000000000000" pitchFamily="2" charset="0"/>
                <a:ea typeface="Roboto Condensed Light" panose="02000000000000000000" pitchFamily="2" charset="0"/>
              </a:rPr>
              <a:t>цим</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виділити</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таку</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ділянку</a:t>
            </a:r>
            <a:r>
              <a:rPr lang="ru-RU" dirty="0">
                <a:solidFill>
                  <a:schemeClr val="bg1"/>
                </a:solidFill>
                <a:latin typeface="Roboto Condensed Light" panose="02000000000000000000" pitchFamily="2" charset="0"/>
                <a:ea typeface="Roboto Condensed Light" panose="02000000000000000000" pitchFamily="2" charset="0"/>
              </a:rPr>
              <a:t> у </a:t>
            </a:r>
            <a:r>
              <a:rPr lang="ru-RU" dirty="0" err="1">
                <a:solidFill>
                  <a:schemeClr val="bg1"/>
                </a:solidFill>
                <a:latin typeface="Roboto Condensed Light" panose="02000000000000000000" pitchFamily="2" charset="0"/>
                <a:ea typeface="Roboto Condensed Light" panose="02000000000000000000" pitchFamily="2" charset="0"/>
              </a:rPr>
              <a:t>власність</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або</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користування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тій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особі</a:t>
            </a:r>
            <a:r>
              <a:rPr lang="ru-RU" dirty="0">
                <a:solidFill>
                  <a:schemeClr val="bg1"/>
                </a:solidFill>
                <a:latin typeface="Roboto Condensed Light" panose="02000000000000000000" pitchFamily="2" charset="0"/>
                <a:ea typeface="Roboto Condensed Light" panose="02000000000000000000" pitchFamily="2" charset="0"/>
              </a:rPr>
              <a:t>, яка </a:t>
            </a:r>
            <a:r>
              <a:rPr lang="ru-RU" dirty="0" err="1">
                <a:solidFill>
                  <a:schemeClr val="bg1"/>
                </a:solidFill>
                <a:latin typeface="Roboto Condensed Light" panose="02000000000000000000" pitchFamily="2" charset="0"/>
                <a:ea typeface="Roboto Condensed Light" panose="02000000000000000000" pitchFamily="2" charset="0"/>
              </a:rPr>
              <a:t>отримала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вказаний</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smtClean="0">
                <a:solidFill>
                  <a:schemeClr val="bg1"/>
                </a:solidFill>
                <a:latin typeface="Roboto Condensed Light" panose="02000000000000000000" pitchFamily="2" charset="0"/>
                <a:ea typeface="Roboto Condensed Light" panose="02000000000000000000" pitchFamily="2" charset="0"/>
              </a:rPr>
              <a:t>дозвіл</a:t>
            </a:r>
            <a:r>
              <a:rPr lang="ru-RU" dirty="0" smtClean="0">
                <a:solidFill>
                  <a:schemeClr val="bg1"/>
                </a:solidFill>
                <a:latin typeface="Roboto Condensed Light" panose="02000000000000000000" pitchFamily="2" charset="0"/>
                <a:ea typeface="Roboto Condensed Light" panose="02000000000000000000" pitchFamily="2" charset="0"/>
              </a:rPr>
              <a:t>;</a:t>
            </a:r>
          </a:p>
        </p:txBody>
      </p:sp>
    </p:spTree>
    <p:extLst>
      <p:ext uri="{BB962C8B-B14F-4D97-AF65-F5344CB8AC3E}">
        <p14:creationId xmlns:p14="http://schemas.microsoft.com/office/powerpoint/2010/main" val="107558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231903"/>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у разі передачі земельних ділянок з державної у комунальну власність</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561975" y="1591472"/>
            <a:ext cx="11114724" cy="3801041"/>
          </a:xfrm>
          <a:prstGeom prst="rect">
            <a:avLst/>
          </a:prstGeom>
          <a:noFill/>
        </p:spPr>
        <p:txBody>
          <a:bodyPr wrap="square" rtlCol="0">
            <a:spAutoFit/>
          </a:bodyPr>
          <a:lstStyle/>
          <a:p>
            <a:pPr algn="just">
              <a:spcBef>
                <a:spcPts val="600"/>
              </a:spcBef>
            </a:pPr>
            <a:r>
              <a:rPr lang="uk-UA" sz="2000" b="1" dirty="0" smtClean="0">
                <a:solidFill>
                  <a:srgbClr val="FFD800"/>
                </a:solidFill>
                <a:latin typeface="Roboto Condensed Light" panose="02000000000000000000" pitchFamily="2" charset="0"/>
                <a:ea typeface="Roboto Condensed Light" panose="02000000000000000000" pitchFamily="2" charset="0"/>
              </a:rPr>
              <a:t>Оскарження рішення (наказу) уповноваженого органу про передачу з державної власності у комунальну власність</a:t>
            </a:r>
            <a:r>
              <a:rPr lang="uk-UA" sz="2000" dirty="0" smtClean="0">
                <a:solidFill>
                  <a:schemeClr val="bg1"/>
                </a:solidFill>
                <a:latin typeface="Roboto Condensed Light" panose="02000000000000000000" pitchFamily="2" charset="0"/>
                <a:ea typeface="Roboto Condensed Light" panose="02000000000000000000" pitchFamily="2" charset="0"/>
              </a:rPr>
              <a:t> земельних ділянок, на яких розташовані пам`ятки археології, за іншим цільовим призначенням (землі сільськогосподарського призначення для ведення фермерського господарства) </a:t>
            </a:r>
            <a:r>
              <a:rPr lang="uk-UA" sz="2000" b="1" dirty="0" smtClean="0">
                <a:solidFill>
                  <a:srgbClr val="FFD800"/>
                </a:solidFill>
                <a:latin typeface="Roboto Condensed Light" panose="02000000000000000000" pitchFamily="2" charset="0"/>
                <a:ea typeface="Roboto Condensed Light" panose="02000000000000000000" pitchFamily="2" charset="0"/>
              </a:rPr>
              <a:t>є ефективним способом захисту порушеного права та інтересів держави</a:t>
            </a:r>
            <a:r>
              <a:rPr lang="uk-UA" sz="2000" dirty="0" smtClean="0">
                <a:solidFill>
                  <a:schemeClr val="bg1"/>
                </a:solidFill>
                <a:latin typeface="Roboto Condensed Light" panose="02000000000000000000" pitchFamily="2" charset="0"/>
                <a:ea typeface="Roboto Condensed Light" panose="02000000000000000000" pitchFamily="2" charset="0"/>
              </a:rPr>
              <a:t>, </a:t>
            </a:r>
            <a:r>
              <a:rPr lang="uk-UA" sz="2000" b="1" dirty="0" smtClean="0">
                <a:solidFill>
                  <a:srgbClr val="FFD800"/>
                </a:solidFill>
                <a:latin typeface="Roboto Condensed Light" panose="02000000000000000000" pitchFamily="2" charset="0"/>
                <a:ea typeface="Roboto Condensed Light" panose="02000000000000000000" pitchFamily="2" charset="0"/>
              </a:rPr>
              <a:t>якщо подальше відчуження земельної ділянки не відбулося, </a:t>
            </a:r>
            <a:r>
              <a:rPr lang="uk-UA" sz="2000" dirty="0" smtClean="0">
                <a:solidFill>
                  <a:schemeClr val="bg1"/>
                </a:solidFill>
                <a:latin typeface="Roboto Condensed Light" panose="02000000000000000000" pitchFamily="2" charset="0"/>
                <a:ea typeface="Roboto Condensed Light" panose="02000000000000000000" pitchFamily="2" charset="0"/>
              </a:rPr>
              <a:t>оскільки усуває стан юридичної невизначеності щодо цільового призначення земельної ділянки та особи її власника. </a:t>
            </a:r>
          </a:p>
          <a:p>
            <a:pPr algn="just">
              <a:spcBef>
                <a:spcPts val="600"/>
              </a:spcBef>
            </a:pPr>
            <a:r>
              <a:rPr lang="uk-UA" sz="2000" dirty="0" smtClean="0">
                <a:solidFill>
                  <a:schemeClr val="bg1"/>
                </a:solidFill>
                <a:latin typeface="Roboto Condensed Light" panose="02000000000000000000" pitchFamily="2" charset="0"/>
                <a:ea typeface="Roboto Condensed Light" panose="02000000000000000000" pitchFamily="2" charset="0"/>
              </a:rPr>
              <a:t>Скасування рішення уповноваженого органу, яке продовжує діяти як підстава виникнення та існування права комунальної власності і внесення відповідного запису до Державного реєстру речових прав на нерухоме майно, саме лише приведе до усунення порушення прав держави на особливо цінні об`єкти археологічної спадщини.</a:t>
            </a:r>
          </a:p>
          <a:p>
            <a:pPr algn="just"/>
            <a:r>
              <a:rPr lang="uk-UA" i="1" dirty="0" smtClean="0">
                <a:solidFill>
                  <a:srgbClr val="38B6AB"/>
                </a:solidFill>
                <a:latin typeface="Roboto Condensed Light" panose="02000000000000000000" pitchFamily="2" charset="0"/>
                <a:ea typeface="Roboto Condensed Light" panose="02000000000000000000" pitchFamily="2" charset="0"/>
              </a:rPr>
              <a:t/>
            </a:r>
            <a:br>
              <a:rPr lang="uk-UA" i="1" dirty="0" smtClean="0">
                <a:solidFill>
                  <a:srgbClr val="38B6AB"/>
                </a:solidFill>
                <a:latin typeface="Roboto Condensed Light" panose="02000000000000000000" pitchFamily="2" charset="0"/>
                <a:ea typeface="Roboto Condensed Light" panose="02000000000000000000" pitchFamily="2" charset="0"/>
              </a:rPr>
            </a:br>
            <a:r>
              <a:rPr lang="uk-UA" i="1" dirty="0" smtClean="0">
                <a:solidFill>
                  <a:srgbClr val="38B6AB"/>
                </a:solidFill>
                <a:latin typeface="Roboto Condensed Light" panose="02000000000000000000" pitchFamily="2" charset="0"/>
                <a:ea typeface="Roboto Condensed Light" panose="02000000000000000000" pitchFamily="2" charset="0"/>
              </a:rPr>
              <a:t>					</a:t>
            </a:r>
            <a:r>
              <a:rPr lang="ru-RU" i="1" dirty="0" smtClean="0">
                <a:solidFill>
                  <a:srgbClr val="38B6AB"/>
                </a:solidFill>
                <a:latin typeface="Roboto Condensed Light" panose="02000000000000000000" pitchFamily="2" charset="0"/>
                <a:ea typeface="Roboto Condensed Light" panose="02000000000000000000" pitchFamily="2" charset="0"/>
              </a:rPr>
              <a:t>постанова </a:t>
            </a:r>
            <a:r>
              <a:rPr lang="ru-RU"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12 </a:t>
            </a:r>
            <a:r>
              <a:rPr lang="ru-RU" i="1" dirty="0" err="1">
                <a:solidFill>
                  <a:srgbClr val="38B6AB"/>
                </a:solidFill>
                <a:latin typeface="Roboto Condensed Light" panose="02000000000000000000" pitchFamily="2" charset="0"/>
                <a:ea typeface="Roboto Condensed Light" panose="02000000000000000000" pitchFamily="2" charset="0"/>
              </a:rPr>
              <a:t>березня</a:t>
            </a:r>
            <a:r>
              <a:rPr lang="ru-RU" i="1" dirty="0">
                <a:solidFill>
                  <a:srgbClr val="38B6AB"/>
                </a:solidFill>
                <a:latin typeface="Roboto Condensed Light" panose="02000000000000000000" pitchFamily="2" charset="0"/>
                <a:ea typeface="Roboto Condensed Light" panose="02000000000000000000" pitchFamily="2" charset="0"/>
              </a:rPr>
              <a:t> 2024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927/1206/21 </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0112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949"/>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11527359" y="6485038"/>
            <a:ext cx="347116" cy="158261"/>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286546" y="6357705"/>
            <a:ext cx="2228718" cy="412930"/>
          </a:xfrm>
        </p:spPr>
        <p:txBody>
          <a:bodyPr/>
          <a:lstStyle/>
          <a:p>
            <a:r>
              <a:rPr lang="uk-UA" smtClean="0">
                <a:solidFill>
                  <a:schemeClr val="bg1"/>
                </a:solidFill>
                <a:latin typeface="Roboto Condensed Light" panose="02000000000000000000" pitchFamily="2" charset="0"/>
                <a:ea typeface="Roboto Condensed Light" panose="02000000000000000000" pitchFamily="2" charset="0"/>
              </a:rPr>
              <a:t>Велика Палата Верховного Суду</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Місце для нижнього колонтитула 6">
            <a:extLst>
              <a:ext uri="{FF2B5EF4-FFF2-40B4-BE49-F238E27FC236}">
                <a16:creationId xmlns:a16="http://schemas.microsoft.com/office/drawing/2014/main" id="{5DD3FAA2-11D2-433B-9639-F1C673A10B5F}"/>
              </a:ext>
            </a:extLst>
          </p:cNvPr>
          <p:cNvSpPr>
            <a:spLocks noGrp="1"/>
          </p:cNvSpPr>
          <p:nvPr>
            <p:ph type="ftr" sz="quarter" idx="11"/>
          </p:nvPr>
        </p:nvSpPr>
        <p:spPr>
          <a:xfrm>
            <a:off x="2806959" y="6381605"/>
            <a:ext cx="7092820" cy="365125"/>
          </a:xfrm>
        </p:spPr>
        <p:txBody>
          <a:bodyPr/>
          <a:lstStyle/>
          <a:p>
            <a:r>
              <a:rPr lang="ru-RU" smtClean="0">
                <a:solidFill>
                  <a:schemeClr val="bg1"/>
                </a:solidFill>
                <a:latin typeface="Roboto Condensed Light" panose="02000000000000000000" pitchFamily="2" charset="0"/>
                <a:ea typeface="Roboto Condensed Light" panose="02000000000000000000" pitchFamily="2" charset="0"/>
              </a:rPr>
              <a:t>Актуальні правові висновки Верховного Суду у земельних спорах</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2" name="TextBox 1"/>
          <p:cNvSpPr txBox="1"/>
          <p:nvPr/>
        </p:nvSpPr>
        <p:spPr>
          <a:xfrm>
            <a:off x="561975" y="246095"/>
            <a:ext cx="11114724" cy="830997"/>
          </a:xfrm>
          <a:prstGeom prst="rect">
            <a:avLst/>
          </a:prstGeom>
          <a:noFill/>
        </p:spPr>
        <p:txBody>
          <a:bodyPr wrap="square" rtlCol="0">
            <a:spAutoFit/>
          </a:bodyPr>
          <a:lstStyle/>
          <a:p>
            <a:pPr algn="just"/>
            <a:r>
              <a:rPr lang="uk-UA" sz="2400" b="1" dirty="0" smtClean="0">
                <a:solidFill>
                  <a:schemeClr val="bg1"/>
                </a:solidFill>
                <a:latin typeface="Roboto Condensed Light" panose="02000000000000000000" pitchFamily="2" charset="0"/>
                <a:ea typeface="Roboto Condensed Light" panose="02000000000000000000" pitchFamily="2" charset="0"/>
              </a:rPr>
              <a:t>Спосіб захисту права щодо використання земельної ділянки не за цільовим призначенням</a:t>
            </a:r>
            <a:endParaRPr lang="uk-UA" sz="2400" b="1" dirty="0">
              <a:solidFill>
                <a:schemeClr val="bg1"/>
              </a:solidFill>
              <a:latin typeface="Roboto Condensed Light" panose="02000000000000000000" pitchFamily="2" charset="0"/>
              <a:ea typeface="Roboto Condensed Light" panose="02000000000000000000" pitchFamily="2" charset="0"/>
            </a:endParaRPr>
          </a:p>
        </p:txBody>
      </p:sp>
      <p:sp>
        <p:nvSpPr>
          <p:cNvPr id="6" name="TextBox 5"/>
          <p:cNvSpPr txBox="1"/>
          <p:nvPr/>
        </p:nvSpPr>
        <p:spPr>
          <a:xfrm>
            <a:off x="683273" y="1959938"/>
            <a:ext cx="11114724" cy="2877711"/>
          </a:xfrm>
          <a:prstGeom prst="rect">
            <a:avLst/>
          </a:prstGeom>
          <a:noFill/>
        </p:spPr>
        <p:txBody>
          <a:bodyPr wrap="square" rtlCol="0">
            <a:spAutoFit/>
          </a:bodyPr>
          <a:lstStyle/>
          <a:p>
            <a:pPr algn="just">
              <a:spcBef>
                <a:spcPts val="600"/>
              </a:spcBef>
            </a:pPr>
            <a:r>
              <a:rPr lang="ru-RU" sz="2000" dirty="0" err="1" smtClean="0">
                <a:solidFill>
                  <a:schemeClr val="bg1"/>
                </a:solidFill>
                <a:latin typeface="Roboto Condensed Light" panose="02000000000000000000" pitchFamily="2" charset="0"/>
                <a:ea typeface="Roboto Condensed Light" panose="02000000000000000000" pitchFamily="2" charset="0"/>
              </a:rPr>
              <a:t>Використання</a:t>
            </a:r>
            <a:r>
              <a:rPr lang="ru-RU" sz="2000" dirty="0" smtClean="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не за </a:t>
            </a:r>
            <a:r>
              <a:rPr lang="ru-RU" sz="2000" dirty="0" err="1">
                <a:solidFill>
                  <a:schemeClr val="bg1"/>
                </a:solidFill>
                <a:latin typeface="Roboto Condensed Light" panose="02000000000000000000" pitchFamily="2" charset="0"/>
                <a:ea typeface="Roboto Condensed Light" panose="02000000000000000000" pitchFamily="2" charset="0"/>
              </a:rPr>
              <a:t>цільовим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може</a:t>
            </a:r>
            <a:r>
              <a:rPr lang="ru-RU" sz="2000" dirty="0">
                <a:solidFill>
                  <a:schemeClr val="bg1"/>
                </a:solidFill>
                <a:latin typeface="Roboto Condensed Light" panose="02000000000000000000" pitchFamily="2" charset="0"/>
                <a:ea typeface="Roboto Condensed Light" panose="02000000000000000000" pitchFamily="2" charset="0"/>
              </a:rPr>
              <a:t> бути </a:t>
            </a:r>
            <a:r>
              <a:rPr lang="ru-RU" sz="2000" dirty="0" err="1">
                <a:solidFill>
                  <a:schemeClr val="bg1"/>
                </a:solidFill>
                <a:latin typeface="Roboto Condensed Light" panose="02000000000000000000" pitchFamily="2" charset="0"/>
                <a:ea typeface="Roboto Condensed Light" panose="02000000000000000000" pitchFamily="2" charset="0"/>
              </a:rPr>
              <a:t>підставою</a:t>
            </a:r>
            <a:r>
              <a:rPr lang="ru-RU" sz="2000" dirty="0">
                <a:solidFill>
                  <a:schemeClr val="bg1"/>
                </a:solidFill>
                <a:latin typeface="Roboto Condensed Light" panose="02000000000000000000" pitchFamily="2" charset="0"/>
                <a:ea typeface="Roboto Condensed Light" panose="02000000000000000000" pitchFamily="2" charset="0"/>
              </a:rPr>
              <a:t> для </a:t>
            </a:r>
            <a:r>
              <a:rPr lang="ru-RU" sz="2000" dirty="0" err="1">
                <a:solidFill>
                  <a:schemeClr val="bg1"/>
                </a:solidFill>
                <a:latin typeface="Roboto Condensed Light" panose="02000000000000000000" pitchFamily="2" charset="0"/>
                <a:ea typeface="Roboto Condensed Light" panose="02000000000000000000" pitchFamily="2" charset="0"/>
              </a:rPr>
              <a:t>припинення</a:t>
            </a:r>
            <a:r>
              <a:rPr lang="ru-RU" sz="2000" dirty="0">
                <a:solidFill>
                  <a:schemeClr val="bg1"/>
                </a:solidFill>
                <a:latin typeface="Roboto Condensed Light" panose="02000000000000000000" pitchFamily="2" charset="0"/>
                <a:ea typeface="Roboto Condensed Light" panose="02000000000000000000" pitchFamily="2" charset="0"/>
              </a:rPr>
              <a:t> в судовому порядку як права </a:t>
            </a:r>
            <a:r>
              <a:rPr lang="ru-RU" sz="2000" dirty="0" err="1">
                <a:solidFill>
                  <a:schemeClr val="bg1"/>
                </a:solidFill>
                <a:latin typeface="Roboto Condensed Light" panose="02000000000000000000" pitchFamily="2" charset="0"/>
                <a:ea typeface="Roboto Condensed Light" panose="02000000000000000000" pitchFamily="2" charset="0"/>
              </a:rPr>
              <a:t>власності</a:t>
            </a:r>
            <a:r>
              <a:rPr lang="ru-RU" sz="2000" dirty="0">
                <a:solidFill>
                  <a:schemeClr val="bg1"/>
                </a:solidFill>
                <a:latin typeface="Roboto Condensed Light" panose="02000000000000000000" pitchFamily="2" charset="0"/>
                <a:ea typeface="Roboto Condensed Light" panose="02000000000000000000" pitchFamily="2" charset="0"/>
              </a:rPr>
              <a:t>, так і права </a:t>
            </a:r>
            <a:r>
              <a:rPr lang="ru-RU" sz="2000" dirty="0" err="1">
                <a:solidFill>
                  <a:schemeClr val="bg1"/>
                </a:solidFill>
                <a:latin typeface="Roboto Condensed Light" panose="02000000000000000000" pitchFamily="2" charset="0"/>
                <a:ea typeface="Roboto Condensed Light" panose="02000000000000000000" pitchFamily="2" charset="0"/>
              </a:rPr>
              <a:t>користування</a:t>
            </a:r>
            <a:r>
              <a:rPr lang="ru-RU" sz="2000" dirty="0">
                <a:solidFill>
                  <a:schemeClr val="bg1"/>
                </a:solidFill>
                <a:latin typeface="Roboto Condensed Light" panose="02000000000000000000" pitchFamily="2" charset="0"/>
                <a:ea typeface="Roboto Condensed Light" panose="02000000000000000000" pitchFamily="2" charset="0"/>
              </a:rPr>
              <a:t> нею. </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pPr algn="just">
              <a:spcBef>
                <a:spcPts val="600"/>
              </a:spcBef>
            </a:pPr>
            <a:r>
              <a:rPr lang="ru-RU" sz="2000" dirty="0" smtClean="0">
                <a:solidFill>
                  <a:schemeClr val="bg1"/>
                </a:solidFill>
                <a:latin typeface="Roboto Condensed Light" panose="02000000000000000000" pitchFamily="2" charset="0"/>
                <a:ea typeface="Roboto Condensed Light" panose="02000000000000000000" pitchFamily="2" charset="0"/>
              </a:rPr>
              <a:t>У </a:t>
            </a:r>
            <a:r>
              <a:rPr lang="ru-RU" sz="2000" dirty="0" err="1">
                <a:solidFill>
                  <a:schemeClr val="bg1"/>
                </a:solidFill>
                <a:latin typeface="Roboto Condensed Light" panose="02000000000000000000" pitchFamily="2" charset="0"/>
                <a:ea typeface="Roboto Condensed Light" panose="02000000000000000000" pitchFamily="2" charset="0"/>
              </a:rPr>
              <a:t>разі</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використання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власником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ділянки</a:t>
            </a:r>
            <a:r>
              <a:rPr lang="ru-RU" sz="2000" dirty="0">
                <a:solidFill>
                  <a:schemeClr val="bg1"/>
                </a:solidFill>
                <a:latin typeface="Roboto Condensed Light" panose="02000000000000000000" pitchFamily="2" charset="0"/>
                <a:ea typeface="Roboto Condensed Light" panose="02000000000000000000" pitchFamily="2" charset="0"/>
              </a:rPr>
              <a:t> не за </a:t>
            </a:r>
            <a:r>
              <a:rPr lang="ru-RU" sz="2000" dirty="0" err="1">
                <a:solidFill>
                  <a:schemeClr val="bg1"/>
                </a:solidFill>
                <a:latin typeface="Roboto Condensed Light" panose="02000000000000000000" pitchFamily="2" charset="0"/>
                <a:ea typeface="Roboto Condensed Light" panose="02000000000000000000" pitchFamily="2" charset="0"/>
              </a:rPr>
              <a:t>цільовим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призначенням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ефективним</a:t>
            </a:r>
            <a:r>
              <a:rPr lang="ru-RU" sz="2000" dirty="0">
                <a:solidFill>
                  <a:schemeClr val="bg1"/>
                </a:solidFill>
                <a:latin typeface="Roboto Condensed Light" panose="02000000000000000000" pitchFamily="2" charset="0"/>
                <a:ea typeface="Roboto Condensed Light" panose="02000000000000000000" pitchFamily="2" charset="0"/>
              </a:rPr>
              <a:t> способом </a:t>
            </a:r>
            <a:r>
              <a:rPr lang="ru-RU" sz="2000" dirty="0" err="1">
                <a:solidFill>
                  <a:schemeClr val="bg1"/>
                </a:solidFill>
                <a:latin typeface="Roboto Condensed Light" panose="02000000000000000000" pitchFamily="2" charset="0"/>
                <a:ea typeface="Roboto Condensed Light" panose="02000000000000000000" pitchFamily="2" charset="0"/>
              </a:rPr>
              <a:t>захисту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інтересу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держави</a:t>
            </a:r>
            <a:r>
              <a:rPr lang="ru-RU" sz="2000" dirty="0">
                <a:solidFill>
                  <a:schemeClr val="bg1"/>
                </a:solidFill>
                <a:latin typeface="Roboto Condensed Light" panose="02000000000000000000" pitchFamily="2" charset="0"/>
                <a:ea typeface="Roboto Condensed Light" panose="02000000000000000000" pitchFamily="2" charset="0"/>
              </a:rPr>
              <a:t> є заявлена на </a:t>
            </a:r>
            <a:r>
              <a:rPr lang="ru-RU" sz="2000" dirty="0" err="1">
                <a:solidFill>
                  <a:schemeClr val="bg1"/>
                </a:solidFill>
                <a:latin typeface="Roboto Condensed Light" panose="02000000000000000000" pitchFamily="2" charset="0"/>
                <a:ea typeface="Roboto Condensed Light" panose="02000000000000000000" pitchFamily="2" charset="0"/>
              </a:rPr>
              <a:t>підставі</a:t>
            </a:r>
            <a:r>
              <a:rPr lang="ru-RU" sz="2000" dirty="0">
                <a:solidFill>
                  <a:schemeClr val="bg1"/>
                </a:solidFill>
                <a:latin typeface="Roboto Condensed Light" panose="02000000000000000000" pitchFamily="2" charset="0"/>
                <a:ea typeface="Roboto Condensed Light" panose="02000000000000000000" pitchFamily="2" charset="0"/>
              </a:rPr>
              <a:t> пункту «а» </a:t>
            </a:r>
            <a:r>
              <a:rPr lang="ru-RU" sz="2000" dirty="0" err="1">
                <a:solidFill>
                  <a:schemeClr val="bg1"/>
                </a:solidFill>
                <a:latin typeface="Roboto Condensed Light" panose="02000000000000000000" pitchFamily="2" charset="0"/>
                <a:ea typeface="Roboto Condensed Light" panose="02000000000000000000" pitchFamily="2" charset="0"/>
              </a:rPr>
              <a:t>частини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першої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статті</a:t>
            </a:r>
            <a:r>
              <a:rPr lang="ru-RU" sz="2000" dirty="0">
                <a:solidFill>
                  <a:schemeClr val="bg1"/>
                </a:solidFill>
                <a:latin typeface="Roboto Condensed Light" panose="02000000000000000000" pitchFamily="2" charset="0"/>
                <a:ea typeface="Roboto Condensed Light" panose="02000000000000000000" pitchFamily="2" charset="0"/>
              </a:rPr>
              <a:t> 143 </a:t>
            </a:r>
            <a:r>
              <a:rPr lang="ru-RU" sz="2000" dirty="0" smtClean="0">
                <a:solidFill>
                  <a:schemeClr val="bg1"/>
                </a:solidFill>
                <a:latin typeface="Roboto Condensed Light" panose="02000000000000000000" pitchFamily="2" charset="0"/>
                <a:ea typeface="Roboto Condensed Light" panose="02000000000000000000" pitchFamily="2" charset="0"/>
              </a:rPr>
              <a:t>Земельного кодексу </a:t>
            </a:r>
            <a:r>
              <a:rPr lang="ru-RU" sz="2000" dirty="0" err="1">
                <a:solidFill>
                  <a:schemeClr val="bg1"/>
                </a:solidFill>
                <a:latin typeface="Roboto Condensed Light" panose="02000000000000000000" pitchFamily="2" charset="0"/>
                <a:ea typeface="Roboto Condensed Light" panose="02000000000000000000" pitchFamily="2" charset="0"/>
              </a:rPr>
              <a:t>України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вимога</a:t>
            </a:r>
            <a:r>
              <a:rPr lang="ru-RU" sz="2000" b="1" dirty="0">
                <a:solidFill>
                  <a:srgbClr val="FFD800"/>
                </a:solidFill>
                <a:latin typeface="Roboto Condensed Light" panose="02000000000000000000" pitchFamily="2" charset="0"/>
                <a:ea typeface="Roboto Condensed Light" panose="02000000000000000000" pitchFamily="2" charset="0"/>
              </a:rPr>
              <a:t> про </a:t>
            </a:r>
            <a:r>
              <a:rPr lang="ru-RU" sz="2000" b="1" dirty="0" err="1">
                <a:solidFill>
                  <a:srgbClr val="FFD800"/>
                </a:solidFill>
                <a:latin typeface="Roboto Condensed Light" panose="02000000000000000000" pitchFamily="2" charset="0"/>
                <a:ea typeface="Roboto Condensed Light" panose="02000000000000000000" pitchFamily="2" charset="0"/>
              </a:rPr>
              <a:t>припинення</a:t>
            </a:r>
            <a:r>
              <a:rPr lang="ru-RU" sz="2000" b="1" dirty="0">
                <a:solidFill>
                  <a:srgbClr val="FFD800"/>
                </a:solidFill>
                <a:latin typeface="Roboto Condensed Light" panose="02000000000000000000" pitchFamily="2" charset="0"/>
                <a:ea typeface="Roboto Condensed Light" panose="02000000000000000000" pitchFamily="2" charset="0"/>
              </a:rPr>
              <a:t> права </a:t>
            </a:r>
            <a:r>
              <a:rPr lang="ru-RU" sz="2000" b="1" dirty="0" err="1">
                <a:solidFill>
                  <a:srgbClr val="FFD800"/>
                </a:solidFill>
                <a:latin typeface="Roboto Condensed Light" panose="02000000000000000000" pitchFamily="2" charset="0"/>
                <a:ea typeface="Roboto Condensed Light" panose="02000000000000000000" pitchFamily="2" charset="0"/>
              </a:rPr>
              <a:t>власності</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скаржника</a:t>
            </a:r>
            <a:r>
              <a:rPr lang="ru-RU" sz="2000" b="1" dirty="0">
                <a:solidFill>
                  <a:srgbClr val="FFD800"/>
                </a:solidFill>
                <a:latin typeface="Roboto Condensed Light" panose="02000000000000000000" pitchFamily="2" charset="0"/>
                <a:ea typeface="Roboto Condensed Light" panose="02000000000000000000" pitchFamily="2" charset="0"/>
              </a:rPr>
              <a:t> на </a:t>
            </a:r>
            <a:r>
              <a:rPr lang="ru-RU" sz="2000" b="1" dirty="0" err="1">
                <a:solidFill>
                  <a:srgbClr val="FFD800"/>
                </a:solidFill>
                <a:latin typeface="Roboto Condensed Light" panose="02000000000000000000" pitchFamily="2" charset="0"/>
                <a:ea typeface="Roboto Condensed Light" panose="02000000000000000000" pitchFamily="2" charset="0"/>
              </a:rPr>
              <a:t>спірну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земельну</a:t>
            </a:r>
            <a:r>
              <a:rPr lang="ru-RU" sz="2000" b="1" dirty="0">
                <a:solidFill>
                  <a:srgbClr val="FFD800"/>
                </a:solidFill>
                <a:latin typeface="Roboto Condensed Light" panose="02000000000000000000" pitchFamily="2" charset="0"/>
                <a:ea typeface="Roboto Condensed Light" panose="02000000000000000000" pitchFamily="2" charset="0"/>
              </a:rPr>
              <a:t> </a:t>
            </a:r>
            <a:r>
              <a:rPr lang="ru-RU" sz="2000" b="1" dirty="0" err="1">
                <a:solidFill>
                  <a:srgbClr val="FFD800"/>
                </a:solidFill>
                <a:latin typeface="Roboto Condensed Light" panose="02000000000000000000" pitchFamily="2" charset="0"/>
                <a:ea typeface="Roboto Condensed Light" panose="02000000000000000000" pitchFamily="2" charset="0"/>
              </a:rPr>
              <a:t>ділянку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Задоволення</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цієї</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вимоги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має</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наслідком</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виникнення</a:t>
            </a:r>
            <a:r>
              <a:rPr lang="ru-RU" sz="2000" dirty="0">
                <a:solidFill>
                  <a:schemeClr val="bg1"/>
                </a:solidFill>
                <a:latin typeface="Roboto Condensed Light" panose="02000000000000000000" pitchFamily="2" charset="0"/>
                <a:ea typeface="Roboto Condensed Light" panose="02000000000000000000" pitchFamily="2" charset="0"/>
              </a:rPr>
              <a:t> у </a:t>
            </a:r>
            <a:r>
              <a:rPr lang="ru-RU" sz="2000" dirty="0" err="1">
                <a:solidFill>
                  <a:schemeClr val="bg1"/>
                </a:solidFill>
                <a:latin typeface="Roboto Condensed Light" panose="02000000000000000000" pitchFamily="2" charset="0"/>
                <a:ea typeface="Roboto Condensed Light" panose="02000000000000000000" pitchFamily="2" charset="0"/>
              </a:rPr>
              <a:t>відповідача</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обов’язку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повернути</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спірну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a:solidFill>
                  <a:schemeClr val="bg1"/>
                </a:solidFill>
                <a:latin typeface="Roboto Condensed Light" panose="02000000000000000000" pitchFamily="2" charset="0"/>
                <a:ea typeface="Roboto Condensed Light" panose="02000000000000000000" pitchFamily="2" charset="0"/>
              </a:rPr>
              <a:t>земельну</a:t>
            </a:r>
            <a:r>
              <a:rPr lang="ru-RU" sz="2000" dirty="0">
                <a:solidFill>
                  <a:schemeClr val="bg1"/>
                </a:solidFill>
                <a:latin typeface="Roboto Condensed Light" panose="02000000000000000000" pitchFamily="2" charset="0"/>
                <a:ea typeface="Roboto Condensed Light" panose="02000000000000000000" pitchFamily="2" charset="0"/>
              </a:rPr>
              <a:t> </a:t>
            </a:r>
            <a:r>
              <a:rPr lang="ru-RU" sz="2000" dirty="0" err="1" smtClean="0">
                <a:solidFill>
                  <a:schemeClr val="bg1"/>
                </a:solidFill>
                <a:latin typeface="Roboto Condensed Light" panose="02000000000000000000" pitchFamily="2" charset="0"/>
                <a:ea typeface="Roboto Condensed Light" panose="02000000000000000000" pitchFamily="2" charset="0"/>
              </a:rPr>
              <a:t>ділянку</a:t>
            </a:r>
            <a:endParaRPr lang="ru-RU" sz="2000" dirty="0" smtClean="0">
              <a:solidFill>
                <a:schemeClr val="bg1"/>
              </a:solidFill>
              <a:latin typeface="Roboto Condensed Light" panose="02000000000000000000" pitchFamily="2" charset="0"/>
              <a:ea typeface="Roboto Condensed Light" panose="02000000000000000000" pitchFamily="2" charset="0"/>
            </a:endParaRPr>
          </a:p>
          <a:p>
            <a:endParaRPr lang="uk-UA" dirty="0" smtClean="0">
              <a:solidFill>
                <a:schemeClr val="bg1"/>
              </a:solidFill>
              <a:latin typeface="Roboto Condensed Light" panose="02000000000000000000" pitchFamily="2" charset="0"/>
              <a:ea typeface="Roboto Condensed Light" panose="02000000000000000000" pitchFamily="2" charset="0"/>
            </a:endParaRPr>
          </a:p>
          <a:p>
            <a:pPr algn="just"/>
            <a:r>
              <a:rPr lang="uk-UA" i="1" dirty="0" smtClean="0">
                <a:solidFill>
                  <a:srgbClr val="38B6AB"/>
                </a:solidFill>
                <a:latin typeface="Roboto Condensed Light" panose="02000000000000000000" pitchFamily="2" charset="0"/>
                <a:ea typeface="Roboto Condensed Light" panose="02000000000000000000" pitchFamily="2" charset="0"/>
              </a:rPr>
              <a:t>					постанова </a:t>
            </a:r>
            <a:r>
              <a:rPr lang="uk-UA" i="1" dirty="0">
                <a:solidFill>
                  <a:srgbClr val="38B6AB"/>
                </a:solidFill>
                <a:latin typeface="Roboto Condensed Light" panose="02000000000000000000" pitchFamily="2" charset="0"/>
                <a:ea typeface="Roboto Condensed Light" panose="02000000000000000000" pitchFamily="2" charset="0"/>
              </a:rPr>
              <a:t>ВП ВС </a:t>
            </a:r>
            <a:r>
              <a:rPr lang="ru-RU" i="1" dirty="0" err="1">
                <a:solidFill>
                  <a:srgbClr val="38B6AB"/>
                </a:solidFill>
                <a:latin typeface="Roboto Condensed Light" panose="02000000000000000000" pitchFamily="2" charset="0"/>
                <a:ea typeface="Roboto Condensed Light" panose="02000000000000000000" pitchFamily="2" charset="0"/>
              </a:rPr>
              <a:t>від</a:t>
            </a:r>
            <a:r>
              <a:rPr lang="ru-RU" i="1" dirty="0">
                <a:solidFill>
                  <a:srgbClr val="38B6AB"/>
                </a:solidFill>
                <a:latin typeface="Roboto Condensed Light" panose="02000000000000000000" pitchFamily="2" charset="0"/>
                <a:ea typeface="Roboto Condensed Light" panose="02000000000000000000" pitchFamily="2" charset="0"/>
              </a:rPr>
              <a:t> 14 </a:t>
            </a:r>
            <a:r>
              <a:rPr lang="ru-RU" i="1" dirty="0" err="1">
                <a:solidFill>
                  <a:srgbClr val="38B6AB"/>
                </a:solidFill>
                <a:latin typeface="Roboto Condensed Light" panose="02000000000000000000" pitchFamily="2" charset="0"/>
                <a:ea typeface="Roboto Condensed Light" panose="02000000000000000000" pitchFamily="2" charset="0"/>
              </a:rPr>
              <a:t>грудня</a:t>
            </a:r>
            <a:r>
              <a:rPr lang="ru-RU" i="1" dirty="0">
                <a:solidFill>
                  <a:srgbClr val="38B6AB"/>
                </a:solidFill>
                <a:latin typeface="Roboto Condensed Light" panose="02000000000000000000" pitchFamily="2" charset="0"/>
                <a:ea typeface="Roboto Condensed Light" panose="02000000000000000000" pitchFamily="2" charset="0"/>
              </a:rPr>
              <a:t> 2022 року у </a:t>
            </a:r>
            <a:r>
              <a:rPr lang="ru-RU" i="1" dirty="0" err="1">
                <a:solidFill>
                  <a:srgbClr val="38B6AB"/>
                </a:solidFill>
                <a:latin typeface="Roboto Condensed Light" panose="02000000000000000000" pitchFamily="2" charset="0"/>
                <a:ea typeface="Roboto Condensed Light" panose="02000000000000000000" pitchFamily="2" charset="0"/>
              </a:rPr>
              <a:t>справі</a:t>
            </a:r>
            <a:r>
              <a:rPr lang="ru-RU" i="1" dirty="0">
                <a:solidFill>
                  <a:srgbClr val="38B6AB"/>
                </a:solidFill>
                <a:latin typeface="Roboto Condensed Light" panose="02000000000000000000" pitchFamily="2" charset="0"/>
                <a:ea typeface="Roboto Condensed Light" panose="02000000000000000000" pitchFamily="2" charset="0"/>
              </a:rPr>
              <a:t> № 477/2330/18</a:t>
            </a:r>
            <a:endParaRPr lang="uk-UA" i="1" dirty="0" smtClean="0">
              <a:solidFill>
                <a:srgbClr val="38B6AB"/>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14421752"/>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8335</TotalTime>
  <Words>5390</Words>
  <Application>Microsoft Office PowerPoint</Application>
  <PresentationFormat>Широкий екран</PresentationFormat>
  <Paragraphs>277</Paragraphs>
  <Slides>31</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2</vt:i4>
      </vt:variant>
      <vt:variant>
        <vt:lpstr>Заголовки слайдів</vt:lpstr>
      </vt:variant>
      <vt:variant>
        <vt:i4>31</vt:i4>
      </vt:variant>
    </vt:vector>
  </HeadingPairs>
  <TitlesOfParts>
    <vt:vector size="37" baseType="lpstr">
      <vt:lpstr>Arial</vt:lpstr>
      <vt:lpstr>Calibri</vt:lpstr>
      <vt:lpstr>Calibri Light</vt:lpstr>
      <vt:lpstr>Roboto Condensed Light</vt:lpstr>
      <vt:lpstr>Тема Office</vt:lpstr>
      <vt:lpstr>7_Тема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 Верховний Суд</dc:title>
  <dc:creator>Сухацький А.П.</dc:creator>
  <cp:lastModifiedBy>ДУБЕНКО Ольга Юріївна</cp:lastModifiedBy>
  <cp:revision>528</cp:revision>
  <cp:lastPrinted>2025-03-20T16:31:31Z</cp:lastPrinted>
  <dcterms:created xsi:type="dcterms:W3CDTF">2019-06-06T07:36:31Z</dcterms:created>
  <dcterms:modified xsi:type="dcterms:W3CDTF">2025-03-21T12:44:06Z</dcterms:modified>
</cp:coreProperties>
</file>