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702" r:id="rId5"/>
    <p:sldMasterId id="2147483742" r:id="rId6"/>
    <p:sldMasterId id="2147483780" r:id="rId7"/>
    <p:sldMasterId id="214748380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y="6858000" cx="12192000"/>
  <p:notesSz cx="6858000" cy="9144000"/>
  <p:embeddedFontLst>
    <p:embeddedFont>
      <p:font typeface="Inter SemiBold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Gill Sans"/>
      <p:regular r:id="rId29"/>
      <p:bold r:id="rId30"/>
    </p:embeddedFont>
    <p:embeddedFont>
      <p:font typeface="Inter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49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556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io3wnV8WGhIEjgUvYyW4CikyU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49" orient="horz"/>
        <p:guide pos="3840"/>
        <p:guide pos="5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InterMedium-regular.fntdata"/><Relationship Id="rId30" Type="http://schemas.openxmlformats.org/officeDocument/2006/relationships/font" Target="fonts/GillSans-bold.fntdata"/><Relationship Id="rId33" Type="http://schemas.openxmlformats.org/officeDocument/2006/relationships/font" Target="fonts/InterMedium-italic.fntdata"/><Relationship Id="rId32" Type="http://schemas.openxmlformats.org/officeDocument/2006/relationships/font" Target="fonts/InterMedium-bold.fntdata"/><Relationship Id="rId35" Type="http://customschemas.google.com/relationships/presentationmetadata" Target="metadata"/><Relationship Id="rId34" Type="http://schemas.openxmlformats.org/officeDocument/2006/relationships/font" Target="fonts/InterMedium-boldItalic.fntdata"/><Relationship Id="rId20" Type="http://schemas.openxmlformats.org/officeDocument/2006/relationships/slide" Target="slides/slide11.xml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InterSemiBold-boldItalic.fntdata"/><Relationship Id="rId23" Type="http://schemas.openxmlformats.org/officeDocument/2006/relationships/font" Target="fonts/InterSemiBold-italic.fntdata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29" Type="http://schemas.openxmlformats.org/officeDocument/2006/relationships/font" Target="fonts/GillSans-regular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12c9f02618_0_25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8" name="Google Shape;718;g312c9f02618_0_25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42402ff3b7_0_1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7" name="Google Shape;907;g342402ff3b7_0_1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4210c82fc8_5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8" name="Google Shape;928;g34210c82fc8_5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41d1e19284_1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0" name="Google Shape;730;g341d1e19284_1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41dd41f449_0_8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g341dd41f449_0_8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2" name="Google Shape;742;g341dd41f449_0_8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41dd41f449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g341dd41f449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6" name="Google Shape;766;g341dd41f449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42634e1e53_1_497:notes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92" name="Google Shape;792;g342634e1e53_1_497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42634e1e53_6_2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5" name="Google Shape;815;g342634e1e53_6_2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42634e1e53_1_5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6" name="Google Shape;826;g342634e1e53_1_5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42634e1e53_1_555:notes"/>
          <p:cNvSpPr txBox="1"/>
          <p:nvPr>
            <p:ph idx="1" type="body"/>
          </p:nvPr>
        </p:nvSpPr>
        <p:spPr>
          <a:xfrm>
            <a:off x="685802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6" name="Google Shape;856;g342634e1e53_1_555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42402ff3b7_0_1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6" name="Google Shape;886;g342402ff3b7_0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12c9f02618_0_2559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5" name="Google Shape;15;g312c9f02618_0_2559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6" name="Google Shape;16;g312c9f02618_0_255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Default 1">
  <p:cSld name="Title and Content - Default_1"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196a1ebc53_0_2718"/>
          <p:cNvSpPr txBox="1"/>
          <p:nvPr>
            <p:ph type="title"/>
          </p:nvPr>
        </p:nvSpPr>
        <p:spPr>
          <a:xfrm>
            <a:off x="609600" y="350520"/>
            <a:ext cx="1097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ill Sans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1" name="Google Shape;51;g3196a1ebc53_0_2718"/>
          <p:cNvSpPr txBox="1"/>
          <p:nvPr>
            <p:ph idx="1" type="body"/>
          </p:nvPr>
        </p:nvSpPr>
        <p:spPr>
          <a:xfrm>
            <a:off x="609599" y="1463040"/>
            <a:ext cx="109953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69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Char char="•"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810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810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»"/>
              <a:def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52" name="Google Shape;52;g3196a1ebc53_0_2718"/>
          <p:cNvSpPr txBox="1"/>
          <p:nvPr>
            <p:ph idx="12" type="sldNum"/>
          </p:nvPr>
        </p:nvSpPr>
        <p:spPr>
          <a:xfrm>
            <a:off x="11304103" y="6338169"/>
            <a:ext cx="55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3" name="Google Shape;53;g3196a1ebc53_0_2718"/>
          <p:cNvSpPr txBox="1"/>
          <p:nvPr>
            <p:ph idx="11" type="ftr"/>
          </p:nvPr>
        </p:nvSpPr>
        <p:spPr>
          <a:xfrm>
            <a:off x="10071648" y="6329847"/>
            <a:ext cx="12855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41dd41f449_0_21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96" name="Google Shape;396;g341dd41f449_0_217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7" name="Google Shape;397;g341dd41f449_0_21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41dd41f449_0_221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00" name="Google Shape;400;g341dd41f449_0_221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01" name="Google Shape;401;g341dd41f449_0_221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02" name="Google Shape;402;g341dd41f449_0_22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1dd41f449_0_226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05" name="Google Shape;405;g341dd41f449_0_22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1dd41f449_0_229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08" name="Google Shape;408;g341dd41f449_0_229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09" name="Google Shape;409;g341dd41f449_0_22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1dd41f449_0_233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12" name="Google Shape;412;g341dd41f449_0_23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41dd41f449_0_2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341dd41f449_0_23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16" name="Google Shape;416;g341dd41f449_0_236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17" name="Google Shape;417;g341dd41f449_0_236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18" name="Google Shape;418;g341dd41f449_0_23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41dd41f449_0_242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</a:lstStyle>
          <a:p/>
        </p:txBody>
      </p:sp>
      <p:sp>
        <p:nvSpPr>
          <p:cNvPr id="421" name="Google Shape;421;g341dd41f449_0_24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41dd41f449_0_245"/>
          <p:cNvSpPr txBox="1"/>
          <p:nvPr>
            <p:ph hasCustomPrompt="1"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24" name="Google Shape;424;g341dd41f449_0_245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5" name="Google Shape;425;g341dd41f449_0_24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41dd41f449_0_24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3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41dd41f449_0_251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30" name="Google Shape;430;g341dd41f449_0_25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2c9f02618_0_260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3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41dd41f449_0_254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33" name="Google Shape;433;g341dd41f449_0_254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4" name="Google Shape;434;g341dd41f449_0_25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2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41dd41f449_0_25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37" name="Google Shape;437;g341dd41f449_0_258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8" name="Google Shape;438;g341dd41f449_0_258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9" name="Google Shape;439;g341dd41f449_0_25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41dd41f449_0_263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42" name="Google Shape;442;g341dd41f449_0_263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3" name="Google Shape;443;g341dd41f449_0_26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41dd41f449_0_267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46" name="Google Shape;446;g341dd41f449_0_26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41dd41f449_0_27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341dd41f449_0_27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50" name="Google Shape;450;g341dd41f449_0_270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1" name="Google Shape;451;g341dd41f449_0_270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2" name="Google Shape;452;g341dd41f449_0_27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41dd41f449_0_276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5" name="Google Shape;455;g341dd41f449_0_27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1dd41f449_0_279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58" name="Google Shape;458;g341dd41f449_0_279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9" name="Google Shape;459;g341dd41f449_0_27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41dd41f449_0_28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 2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1dd41f449_0_285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64" name="Google Shape;464;g341dd41f449_0_28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4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41dd41f449_0_28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67" name="Google Shape;467;g341dd41f449_0_288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68" name="Google Shape;468;g341dd41f449_0_28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c9f02618_0_2574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8" name="Google Shape;58;g312c9f02618_0_257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3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41dd41f449_0_292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71" name="Google Shape;471;g341dd41f449_0_292"/>
          <p:cNvSpPr txBox="1"/>
          <p:nvPr>
            <p:ph idx="1" type="body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2" name="Google Shape;472;g341dd41f449_0_292"/>
          <p:cNvSpPr txBox="1"/>
          <p:nvPr>
            <p:ph idx="2" type="body"/>
          </p:nvPr>
        </p:nvSpPr>
        <p:spPr>
          <a:xfrm>
            <a:off x="64432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3" name="Google Shape;473;g341dd41f449_0_29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 2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41dd41f449_0_29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76" name="Google Shape;476;g341dd41f449_0_29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 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41dd41f449_0_300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79" name="Google Shape;479;g341dd41f449_0_300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0" name="Google Shape;480;g341dd41f449_0_30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 2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41dd41f449_0_30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341dd41f449_0_304"/>
          <p:cNvSpPr txBox="1"/>
          <p:nvPr>
            <p:ph idx="1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4" name="Google Shape;484;g341dd41f449_0_30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85" name="Google Shape;485;g341dd41f449_0_30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 2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41dd41f449_0_309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8" name="Google Shape;488;g341dd41f449_0_30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 2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41dd41f449_0_312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491" name="Google Shape;491;g341dd41f449_0_312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92" name="Google Shape;492;g341dd41f449_0_31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3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1dd41f449_0_31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41dd41f449_0_31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98" name="Google Shape;498;g341dd41f449_0_31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99" name="Google Shape;499;g341dd41f449_0_31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4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41dd41f449_0_32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502" name="Google Shape;502;g341dd41f449_0_32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503" name="Google Shape;503;g341dd41f449_0_32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c9f02618_0_257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1" name="Google Shape;61;g312c9f02618_0_2577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2" name="Google Shape;62;g312c9f02618_0_257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210c82fc8_0_12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10" name="Google Shape;510;g34210c82fc8_0_12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11" name="Google Shape;511;g34210c82fc8_0_12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4210c82fc8_0_12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4" name="Google Shape;514;g34210c82fc8_0_12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4210c82fc8_0_1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17" name="Google Shape;517;g34210c82fc8_0_13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8" name="Google Shape;518;g34210c82fc8_0_13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4210c82fc8_0_1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1" name="Google Shape;521;g34210c82fc8_0_134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2" name="Google Shape;522;g34210c82fc8_0_134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3" name="Google Shape;523;g34210c82fc8_0_13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4210c82fc8_0_1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6" name="Google Shape;526;g34210c82fc8_0_13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4210c82fc8_0_14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29" name="Google Shape;529;g34210c82fc8_0_14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0" name="Google Shape;530;g34210c82fc8_0_14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4210c82fc8_0_146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33" name="Google Shape;533;g34210c82fc8_0_14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4210c82fc8_0_14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4210c82fc8_0_14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7" name="Google Shape;537;g34210c82fc8_0_14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8" name="Google Shape;538;g34210c82fc8_0_14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9" name="Google Shape;539;g34210c82fc8_0_14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4210c82fc8_0_15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42" name="Google Shape;542;g34210c82fc8_0_15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4210c82fc8_0_158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5" name="Google Shape;545;g34210c82fc8_0_158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46" name="Google Shape;546;g34210c82fc8_0_15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2c9f02618_0_2581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5" name="Google Shape;65;g312c9f02618_0_2581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6" name="Google Shape;66;g312c9f02618_0_2581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" name="Google Shape;67;g312c9f02618_0_258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4210c82fc8_0_16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4210c82fc8_0_164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51" name="Google Shape;551;g34210c82fc8_0_164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2" name="Google Shape;552;g34210c82fc8_0_16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210c82fc8_0_168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55" name="Google Shape;555;g34210c82fc8_0_168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6" name="Google Shape;556;g34210c82fc8_0_16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4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4210c82fc8_0_17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559" name="Google Shape;559;g34210c82fc8_0_17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560" name="Google Shape;560;g34210c82fc8_0_17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1">
  <p:cSld name="TITLE_2_1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4210c82fc8_0_176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63" name="Google Shape;563;g34210c82fc8_0_176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4" name="Google Shape;564;g34210c82fc8_0_17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_5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4210c82fc8_0_180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67" name="Google Shape;567;g34210c82fc8_0_180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8" name="Google Shape;568;g34210c82fc8_0_18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">
  <p:cSld name="TITLE_6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4210c82fc8_0_184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71" name="Google Shape;571;g34210c82fc8_0_184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72" name="Google Shape;572;g34210c82fc8_0_18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">
  <p:cSld name="TITLE_7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4210c82fc8_0_188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75" name="Google Shape;575;g34210c82fc8_0_188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76" name="Google Shape;576;g34210c82fc8_0_18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5">
  <p:cSld name="TITLE 2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4210c82fc8_0_192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79" name="Google Shape;579;g34210c82fc8_0_192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0" name="Google Shape;580;g34210c82fc8_0_19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2">
  <p:cSld name="TITLE_3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42634e1e53_1_89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83" name="Google Shape;583;g342634e1e53_1_89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4" name="Google Shape;584;g342634e1e53_1_8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2c9f02618_0_2586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70" name="Google Shape;70;g312c9f02618_0_258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6">
  <p:cSld name="TITLE_8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42634e1e53_6_137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87" name="Google Shape;587;g342634e1e53_6_137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8" name="Google Shape;588;g342634e1e53_6_13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42634e1e53_6_297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95" name="Google Shape;595;g342634e1e53_6_297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96" name="Google Shape;596;g342634e1e53_6_29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1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42634e1e53_6_301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599" name="Google Shape;599;g342634e1e53_6_301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0" name="Google Shape;600;g342634e1e53_6_30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42634e1e53_6_305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03" name="Google Shape;603;g342634e1e53_6_305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4" name="Google Shape;604;g342634e1e53_6_30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42634e1e53_6_309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07" name="Google Shape;607;g342634e1e53_6_30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42634e1e53_6_312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10" name="Google Shape;610;g342634e1e53_6_312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11" name="Google Shape;611;g342634e1e53_6_31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2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42634e1e53_6_316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14" name="Google Shape;614;g342634e1e53_6_31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42634e1e53_6_319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17" name="Google Shape;617;g342634e1e53_6_319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18" name="Google Shape;618;g342634e1e53_6_31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42634e1e53_6_323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21" name="Google Shape;621;g342634e1e53_6_323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22" name="Google Shape;622;g342634e1e53_6_323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23" name="Google Shape;623;g342634e1e53_6_32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42634e1e53_6_32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26" name="Google Shape;626;g342634e1e53_6_32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2c9f02618_0_2589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73" name="Google Shape;73;g312c9f02618_0_2589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4" name="Google Shape;74;g312c9f02618_0_258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42634e1e53_6_331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29" name="Google Shape;629;g342634e1e53_6_331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30" name="Google Shape;630;g342634e1e53_6_33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42634e1e53_6_335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33" name="Google Shape;633;g342634e1e53_6_33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42634e1e53_6_33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342634e1e53_6_33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37" name="Google Shape;637;g342634e1e53_6_338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38" name="Google Shape;638;g342634e1e53_6_338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39" name="Google Shape;639;g342634e1e53_6_33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42634e1e53_6_344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</a:lstStyle>
          <a:p/>
        </p:txBody>
      </p:sp>
      <p:sp>
        <p:nvSpPr>
          <p:cNvPr id="642" name="Google Shape;642;g342634e1e53_6_34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42634e1e53_6_347"/>
          <p:cNvSpPr txBox="1"/>
          <p:nvPr>
            <p:ph hasCustomPrompt="1"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5" name="Google Shape;645;g342634e1e53_6_347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46" name="Google Shape;646;g342634e1e53_6_34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42634e1e53_6_35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3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42634e1e53_6_353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51" name="Google Shape;651;g342634e1e53_6_35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3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42634e1e53_6_356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54" name="Google Shape;654;g342634e1e53_6_356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55" name="Google Shape;655;g342634e1e53_6_35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2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42634e1e53_6_360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58" name="Google Shape;658;g342634e1e53_6_360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59" name="Google Shape;659;g342634e1e53_6_360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60" name="Google Shape;660;g342634e1e53_6_36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42634e1e53_6_365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63" name="Google Shape;663;g342634e1e53_6_365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64" name="Google Shape;664;g342634e1e53_6_36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2c9f02618_0_2593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77" name="Google Shape;77;g312c9f02618_0_259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42634e1e53_6_369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67" name="Google Shape;667;g342634e1e53_6_36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42634e1e53_6_37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342634e1e53_6_37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71" name="Google Shape;671;g342634e1e53_6_372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2" name="Google Shape;672;g342634e1e53_6_372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3" name="Google Shape;673;g342634e1e53_6_37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42634e1e53_6_378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6" name="Google Shape;676;g342634e1e53_6_37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42634e1e53_6_381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79" name="Google Shape;679;g342634e1e53_6_381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80" name="Google Shape;680;g342634e1e53_6_38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42634e1e53_6_38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 2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42634e1e53_6_387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85" name="Google Shape;685;g342634e1e53_6_38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4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42634e1e53_6_390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88" name="Google Shape;688;g342634e1e53_6_390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89" name="Google Shape;689;g342634e1e53_6_39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3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42634e1e53_6_394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92" name="Google Shape;692;g342634e1e53_6_394"/>
          <p:cNvSpPr txBox="1"/>
          <p:nvPr>
            <p:ph idx="1" type="body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93" name="Google Shape;693;g342634e1e53_6_394"/>
          <p:cNvSpPr txBox="1"/>
          <p:nvPr>
            <p:ph idx="2" type="body"/>
          </p:nvPr>
        </p:nvSpPr>
        <p:spPr>
          <a:xfrm>
            <a:off x="64432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94" name="Google Shape;694;g342634e1e53_6_39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 2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42634e1e53_6_399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697" name="Google Shape;697;g342634e1e53_6_39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 2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42634e1e53_6_402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700" name="Google Shape;700;g342634e1e53_6_402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01" name="Google Shape;701;g342634e1e53_6_40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2c9f02618_0_259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12c9f02618_0_259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81" name="Google Shape;81;g312c9f02618_0_2596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2" name="Google Shape;82;g312c9f02618_0_2596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3" name="Google Shape;83;g312c9f02618_0_259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 2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42634e1e53_6_40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342634e1e53_6_406"/>
          <p:cNvSpPr txBox="1"/>
          <p:nvPr>
            <p:ph idx="1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05" name="Google Shape;705;g342634e1e53_6_40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706" name="Google Shape;706;g342634e1e53_6_40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 2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42634e1e53_6_411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09" name="Google Shape;709;g342634e1e53_6_41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 2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42634e1e53_6_414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712" name="Google Shape;712;g342634e1e53_6_414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13" name="Google Shape;713;g342634e1e53_6_41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3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42634e1e53_6_41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2c9f02618_0_2602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</a:lstStyle>
          <a:p/>
        </p:txBody>
      </p:sp>
      <p:sp>
        <p:nvSpPr>
          <p:cNvPr id="86" name="Google Shape;86;g312c9f02618_0_260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196a1ebc53_0_12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9" name="Google Shape;19;g3196a1ebc53_0_12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20" name="Google Shape;20;g3196a1ebc53_0_12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2c9f02618_0_2605"/>
          <p:cNvSpPr txBox="1"/>
          <p:nvPr>
            <p:ph hasCustomPrompt="1"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9" name="Google Shape;89;g312c9f02618_0_2605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0" name="Google Shape;90;g312c9f02618_0_260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2c9f02618_0_2611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93" name="Google Shape;93;g312c9f02618_0_261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2c9f02618_0_2614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96" name="Google Shape;96;g312c9f02618_0_2614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7" name="Google Shape;97;g312c9f02618_0_261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2c9f02618_0_261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00" name="Google Shape;100;g312c9f02618_0_2618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1" name="Google Shape;101;g312c9f02618_0_2618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2" name="Google Shape;102;g312c9f02618_0_261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2c9f02618_0_2623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05" name="Google Shape;105;g312c9f02618_0_2623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6" name="Google Shape;106;g312c9f02618_0_262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2c9f02618_0_2627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09" name="Google Shape;109;g312c9f02618_0_262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2c9f02618_0_26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12c9f02618_0_26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13" name="Google Shape;113;g312c9f02618_0_2630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g312c9f02618_0_2630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g312c9f02618_0_263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2c9f02618_0_2636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8" name="Google Shape;118;g312c9f02618_0_263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2c9f02618_0_2639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21" name="Google Shape;121;g312c9f02618_0_2639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2" name="Google Shape;122;g312c9f02618_0_263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2c9f02618_0_264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196a1ebc53_0_270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23" name="Google Shape;23;g3196a1ebc53_0_270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24" name="Google Shape;24;g3196a1ebc53_0_270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 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2c9f02618_0_2645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27" name="Google Shape;127;g312c9f02618_0_264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2c9f02618_0_264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30" name="Google Shape;130;g312c9f02618_0_2648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g312c9f02618_0_264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2c9f02618_0_2652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34" name="Google Shape;134;g312c9f02618_0_2652"/>
          <p:cNvSpPr txBox="1"/>
          <p:nvPr>
            <p:ph idx="1" type="body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5" name="Google Shape;135;g312c9f02618_0_2652"/>
          <p:cNvSpPr txBox="1"/>
          <p:nvPr>
            <p:ph idx="2" type="body"/>
          </p:nvPr>
        </p:nvSpPr>
        <p:spPr>
          <a:xfrm>
            <a:off x="64432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6" name="Google Shape;136;g312c9f02618_0_265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 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2c9f02618_0_265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39" name="Google Shape;139;g312c9f02618_0_265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2c9f02618_0_2660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42" name="Google Shape;142;g312c9f02618_0_2660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43" name="Google Shape;143;g312c9f02618_0_266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 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2c9f02618_0_26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12c9f02618_0_2664"/>
          <p:cNvSpPr txBox="1"/>
          <p:nvPr>
            <p:ph idx="1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47" name="Google Shape;147;g312c9f02618_0_266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48" name="Google Shape;148;g312c9f02618_0_266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 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2c9f02618_0_2669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51" name="Google Shape;151;g312c9f02618_0_266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 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2c9f02618_0_2672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54" name="Google Shape;154;g312c9f02618_0_2672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55" name="Google Shape;155;g312c9f02618_0_267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2c9f02618_0_267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2c9f02618_0_2571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7" name="Google Shape;27;g312c9f02618_0_257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d2788dc6f_0_54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61" name="Google Shape;161;g32d2788dc6f_0_54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2" name="Google Shape;162;g32d2788dc6f_0_54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6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d2788dc6f_0_54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65" name="Google Shape;165;g32d2788dc6f_0_54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6" name="Google Shape;166;g32d2788dc6f_0_54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7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d2788dc6f_0_55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69" name="Google Shape;169;g32d2788dc6f_0_55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70" name="Google Shape;170;g32d2788dc6f_0_55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8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d2788dc6f_0_55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73" name="Google Shape;173;g32d2788dc6f_0_55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74" name="Google Shape;174;g32d2788dc6f_0_55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">
  <p:cSld name="TITLE_9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d2788dc6f_0_56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77" name="Google Shape;177;g32d2788dc6f_0_56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78" name="Google Shape;178;g32d2788dc6f_0_56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">
  <p:cSld name="TITLE_10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d2788dc6f_0_56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81" name="Google Shape;181;g32d2788dc6f_0_56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82" name="Google Shape;182;g32d2788dc6f_0_56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8">
  <p:cSld name="TITLE_1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d2788dc6f_0_56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85" name="Google Shape;185;g32d2788dc6f_0_56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86" name="Google Shape;186;g32d2788dc6f_0_56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9">
  <p:cSld name="TITLE_1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d2788dc6f_0_57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89" name="Google Shape;189;g32d2788dc6f_0_57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90" name="Google Shape;190;g32d2788dc6f_0_57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0">
  <p:cSld name="TITLE_1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d2788dc6f_0_57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93" name="Google Shape;193;g32d2788dc6f_0_57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94" name="Google Shape;194;g32d2788dc6f_0_57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1">
  <p:cSld name="TITLE_14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d2788dc6f_0_58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97" name="Google Shape;197;g32d2788dc6f_0_58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98" name="Google Shape;198;g32d2788dc6f_0_58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12c9f02618_0_2563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0" name="Google Shape;30;g312c9f02618_0_2563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g312c9f02618_0_256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2">
  <p:cSld name="TITLE_15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d2788dc6f_0_58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01" name="Google Shape;201;g32d2788dc6f_0_58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02" name="Google Shape;202;g32d2788dc6f_0_58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3">
  <p:cSld name="TITLE_16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d2788dc6f_0_58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05" name="Google Shape;205;g32d2788dc6f_0_58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06" name="Google Shape;206;g32d2788dc6f_0_58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4">
  <p:cSld name="TITLE_17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d2788dc6f_0_59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09" name="Google Shape;209;g32d2788dc6f_0_59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10" name="Google Shape;210;g32d2788dc6f_0_59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5">
  <p:cSld name="TITLE_18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d2788dc6f_0_59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13" name="Google Shape;213;g32d2788dc6f_0_59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14" name="Google Shape;214;g32d2788dc6f_0_59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3cfa6eda7_1_642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21" name="Google Shape;221;g333cfa6eda7_1_642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2" name="Google Shape;222;g333cfa6eda7_1_64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3cfa6eda7_1_646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25" name="Google Shape;225;g333cfa6eda7_1_64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Default">
  <p:cSld name="Title and Content - Default"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3cfa6eda7_1_649"/>
          <p:cNvSpPr txBox="1"/>
          <p:nvPr>
            <p:ph type="title"/>
          </p:nvPr>
        </p:nvSpPr>
        <p:spPr>
          <a:xfrm>
            <a:off x="609600" y="350520"/>
            <a:ext cx="1097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ill Sans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8" name="Google Shape;228;g333cfa6eda7_1_649"/>
          <p:cNvSpPr txBox="1"/>
          <p:nvPr>
            <p:ph idx="1" type="body"/>
          </p:nvPr>
        </p:nvSpPr>
        <p:spPr>
          <a:xfrm>
            <a:off x="609599" y="1463040"/>
            <a:ext cx="109953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69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Char char="•"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810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810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»"/>
              <a:def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229" name="Google Shape;229;g333cfa6eda7_1_649"/>
          <p:cNvSpPr txBox="1"/>
          <p:nvPr>
            <p:ph idx="12" type="sldNum"/>
          </p:nvPr>
        </p:nvSpPr>
        <p:spPr>
          <a:xfrm>
            <a:off x="11304103" y="6338169"/>
            <a:ext cx="55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0" name="Google Shape;230;g333cfa6eda7_1_649"/>
          <p:cNvSpPr txBox="1"/>
          <p:nvPr>
            <p:ph idx="11" type="ftr"/>
          </p:nvPr>
        </p:nvSpPr>
        <p:spPr>
          <a:xfrm>
            <a:off x="10071648" y="6329847"/>
            <a:ext cx="12855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3cfa6eda7_1_654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33" name="Google Shape;233;g333cfa6eda7_1_654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34" name="Google Shape;234;g333cfa6eda7_1_65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5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3cfa6eda7_1_6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237" name="Google Shape;237;g333cfa6eda7_1_6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238" name="Google Shape;238;g333cfa6eda7_1_65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3cfa6eda7_1_66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41" name="Google Shape;241;g333cfa6eda7_1_66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42" name="Google Shape;242;g333cfa6eda7_1_66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12c9f02618_0_267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4" name="Google Shape;34;g312c9f02618_0_267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5" name="Google Shape;35;g312c9f02618_0_2679"/>
          <p:cNvSpPr txBox="1"/>
          <p:nvPr>
            <p:ph idx="12" type="sldNum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3cfa6eda7_1_666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45" name="Google Shape;245;g333cfa6eda7_1_666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6" name="Google Shape;246;g333cfa6eda7_1_66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2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3cfa6eda7_1_670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49" name="Google Shape;249;g333cfa6eda7_1_67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3cfa6eda7_1_673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52" name="Google Shape;252;g333cfa6eda7_1_673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3" name="Google Shape;253;g333cfa6eda7_1_67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3cfa6eda7_1_67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56" name="Google Shape;256;g333cfa6eda7_1_677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7" name="Google Shape;257;g333cfa6eda7_1_677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8" name="Google Shape;258;g333cfa6eda7_1_67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3cfa6eda7_1_682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61" name="Google Shape;261;g333cfa6eda7_1_68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3cfa6eda7_1_685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64" name="Google Shape;264;g333cfa6eda7_1_685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5" name="Google Shape;265;g333cfa6eda7_1_68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3cfa6eda7_1_689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68" name="Google Shape;268;g333cfa6eda7_1_68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3cfa6eda7_1_69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33cfa6eda7_1_69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72" name="Google Shape;272;g333cfa6eda7_1_692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3" name="Google Shape;273;g333cfa6eda7_1_692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4" name="Google Shape;274;g333cfa6eda7_1_69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3cfa6eda7_1_698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</a:lstStyle>
          <a:p/>
        </p:txBody>
      </p:sp>
      <p:sp>
        <p:nvSpPr>
          <p:cNvPr id="277" name="Google Shape;277;g333cfa6eda7_1_69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3cfa6eda7_1_701"/>
          <p:cNvSpPr txBox="1"/>
          <p:nvPr>
            <p:ph hasCustomPrompt="1"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0" name="Google Shape;280;g333cfa6eda7_1_701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81" name="Google Shape;281;g333cfa6eda7_1_70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12c9f02618_0_2567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8" name="Google Shape;38;g312c9f02618_0_2567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g312c9f02618_0_256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3cfa6eda7_1_70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3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3cfa6eda7_1_707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86" name="Google Shape;286;g333cfa6eda7_1_70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3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3cfa6eda7_1_710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89" name="Google Shape;289;g333cfa6eda7_1_710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0" name="Google Shape;290;g333cfa6eda7_1_71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3cfa6eda7_1_714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93" name="Google Shape;293;g333cfa6eda7_1_714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4" name="Google Shape;294;g333cfa6eda7_1_714"/>
          <p:cNvSpPr txBox="1"/>
          <p:nvPr>
            <p:ph idx="2" type="body"/>
          </p:nvPr>
        </p:nvSpPr>
        <p:spPr>
          <a:xfrm>
            <a:off x="64431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5" name="Google Shape;295;g333cfa6eda7_1_71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3cfa6eda7_1_719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98" name="Google Shape;298;g333cfa6eda7_1_719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9" name="Google Shape;299;g333cfa6eda7_1_71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3cfa6eda7_1_723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02" name="Google Shape;302;g333cfa6eda7_1_72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3cfa6eda7_1_72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33cfa6eda7_1_72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06" name="Google Shape;306;g333cfa6eda7_1_726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07" name="Google Shape;307;g333cfa6eda7_1_726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08" name="Google Shape;308;g333cfa6eda7_1_72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3cfa6eda7_1_732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1" name="Google Shape;311;g333cfa6eda7_1_73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3cfa6eda7_1_735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14" name="Google Shape;314;g333cfa6eda7_1_735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5" name="Google Shape;315;g333cfa6eda7_1_73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3cfa6eda7_1_73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Default">
  <p:cSld name="Title and Content - Default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196a1ebc53_0_2713"/>
          <p:cNvSpPr txBox="1"/>
          <p:nvPr>
            <p:ph type="title"/>
          </p:nvPr>
        </p:nvSpPr>
        <p:spPr>
          <a:xfrm>
            <a:off x="609600" y="350520"/>
            <a:ext cx="1097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ill Sans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2" name="Google Shape;42;g3196a1ebc53_0_2713"/>
          <p:cNvSpPr txBox="1"/>
          <p:nvPr>
            <p:ph idx="1" type="body"/>
          </p:nvPr>
        </p:nvSpPr>
        <p:spPr>
          <a:xfrm>
            <a:off x="609599" y="1463040"/>
            <a:ext cx="109953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69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800"/>
              <a:buChar char="•"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810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810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»"/>
              <a:defRPr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3" name="Google Shape;43;g3196a1ebc53_0_2713"/>
          <p:cNvSpPr txBox="1"/>
          <p:nvPr>
            <p:ph idx="12" type="sldNum"/>
          </p:nvPr>
        </p:nvSpPr>
        <p:spPr>
          <a:xfrm>
            <a:off x="11304103" y="6338169"/>
            <a:ext cx="55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4" name="Google Shape;44;g3196a1ebc53_0_2713"/>
          <p:cNvSpPr txBox="1"/>
          <p:nvPr>
            <p:ph idx="11" type="ftr"/>
          </p:nvPr>
        </p:nvSpPr>
        <p:spPr>
          <a:xfrm>
            <a:off x="10071648" y="6329847"/>
            <a:ext cx="12855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Gill Sans"/>
              <a:buNone/>
              <a:defRPr b="0" i="0" sz="16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 2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3cfa6eda7_1_741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20" name="Google Shape;320;g333cfa6eda7_1_74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4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3cfa6eda7_1_744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23" name="Google Shape;323;g333cfa6eda7_1_744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24" name="Google Shape;324;g333cfa6eda7_1_74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>
  <p:cSld name="TITLE_AND_TWO_COLUMNS 3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3cfa6eda7_1_74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27" name="Google Shape;327;g333cfa6eda7_1_748"/>
          <p:cNvSpPr txBox="1"/>
          <p:nvPr>
            <p:ph idx="1" type="body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28" name="Google Shape;328;g333cfa6eda7_1_748"/>
          <p:cNvSpPr txBox="1"/>
          <p:nvPr>
            <p:ph idx="2" type="body"/>
          </p:nvPr>
        </p:nvSpPr>
        <p:spPr>
          <a:xfrm>
            <a:off x="64432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29" name="Google Shape;329;g333cfa6eda7_1_74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 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3cfa6eda7_1_753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32" name="Google Shape;332;g333cfa6eda7_1_75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 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3cfa6eda7_1_756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35" name="Google Shape;335;g333cfa6eda7_1_756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36" name="Google Shape;336;g333cfa6eda7_1_75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 2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3cfa6eda7_1_76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33cfa6eda7_1_760"/>
          <p:cNvSpPr txBox="1"/>
          <p:nvPr>
            <p:ph idx="1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40" name="Google Shape;340;g333cfa6eda7_1_76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41" name="Google Shape;341;g333cfa6eda7_1_760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 2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3cfa6eda7_1_765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44" name="Google Shape;344;g333cfa6eda7_1_76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 2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3cfa6eda7_1_768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47" name="Google Shape;347;g333cfa6eda7_1_768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48" name="Google Shape;348;g333cfa6eda7_1_76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3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3cfa6eda7_1_77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12c9f02618_0_268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7" name="Google Shape;47;g312c9f02618_0_268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8" name="Google Shape;48;g312c9f02618_0_2683"/>
          <p:cNvSpPr txBox="1"/>
          <p:nvPr>
            <p:ph idx="12" type="sldNum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3cfa6eda7_1_77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54" name="Google Shape;354;g333cfa6eda7_1_77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55" name="Google Shape;355;g333cfa6eda7_1_775"/>
          <p:cNvSpPr txBox="1"/>
          <p:nvPr>
            <p:ph idx="12" type="sldNum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3cfa6eda7_1_77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58" name="Google Shape;358;g333cfa6eda7_1_77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59" name="Google Shape;359;g333cfa6eda7_1_779"/>
          <p:cNvSpPr txBox="1"/>
          <p:nvPr>
            <p:ph idx="12" type="sldNum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3cfa6eda7_1_78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62" name="Google Shape;362;g333cfa6eda7_1_78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63" name="Google Shape;363;g333cfa6eda7_1_78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1dd41f449_0_191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70" name="Google Shape;370;g341dd41f449_0_191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1" name="Google Shape;371;g341dd41f449_0_19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41dd41f449_0_19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374" name="Google Shape;374;g341dd41f449_0_19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375" name="Google Shape;375;g341dd41f449_0_1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_5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41dd41f449_0_199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78" name="Google Shape;378;g341dd41f449_0_199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9" name="Google Shape;379;g341dd41f449_0_19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41dd41f449_0_203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82" name="Google Shape;382;g341dd41f449_0_203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83" name="Google Shape;383;g341dd41f449_0_20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41dd41f449_0_207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86" name="Google Shape;386;g341dd41f449_0_207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87" name="Google Shape;387;g341dd41f449_0_20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41dd41f449_0_211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90" name="Google Shape;390;g341dd41f449_0_21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41dd41f449_0_214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393" name="Google Shape;393;g341dd41f449_0_214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28.xml"/><Relationship Id="rId38" Type="http://schemas.openxmlformats.org/officeDocument/2006/relationships/theme" Target="../theme/theme5.xml"/><Relationship Id="rId20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9.xml"/><Relationship Id="rId22" Type="http://schemas.openxmlformats.org/officeDocument/2006/relationships/theme" Target="../theme/theme4.xml"/><Relationship Id="rId21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4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0.xml"/><Relationship Id="rId3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82.xml"/><Relationship Id="rId34" Type="http://schemas.openxmlformats.org/officeDocument/2006/relationships/theme" Target="../theme/theme6.xml"/><Relationship Id="rId20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78.xml"/><Relationship Id="rId27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12c9f02618_0_2555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12c9f02618_0_2555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12c9f02618_0_255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9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3cfa6eda7_1_638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g333cfa6eda7_1_638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g333cfa6eda7_1_63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9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dd41f449_0_18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g341dd41f449_0_187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g341dd41f449_0_18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9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4210c82fc8_0_1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g34210c82fc8_0_1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Google Shape;507;g34210c82fc8_0_11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42634e1e53_6_293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Google Shape;591;g342634e1e53_6_293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g342634e1e53_6_29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9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hyperlink" Target="mailto:ulianenko@l-a.com.ua" TargetMode="External"/><Relationship Id="rId6" Type="http://schemas.openxmlformats.org/officeDocument/2006/relationships/hyperlink" Target="mailto:mkrtycheva@l-a.com.ua" TargetMode="External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8FCD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g312c9f02618_0_2547"/>
          <p:cNvGrpSpPr/>
          <p:nvPr/>
        </p:nvGrpSpPr>
        <p:grpSpPr>
          <a:xfrm>
            <a:off x="648450" y="3"/>
            <a:ext cx="10895100" cy="6561047"/>
            <a:chOff x="666875" y="-1897"/>
            <a:chExt cx="10895100" cy="6561047"/>
          </a:xfrm>
        </p:grpSpPr>
        <p:pic>
          <p:nvPicPr>
            <p:cNvPr descr="bc.png" id="721" name="Google Shape;721;g312c9f02618_0_25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64616" y="-1897"/>
              <a:ext cx="5349182" cy="2880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g312c9f02618_0_2547"/>
            <p:cNvSpPr txBox="1"/>
            <p:nvPr/>
          </p:nvSpPr>
          <p:spPr>
            <a:xfrm>
              <a:off x="666875" y="3616450"/>
              <a:ext cx="108951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uk-UA" sz="38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ОБІГ РОСЛИН РОДУ КОНОПЛІ (КАНАБІСУ)</a:t>
              </a:r>
              <a:r>
                <a:rPr lang="uk-UA" sz="3800">
                  <a:solidFill>
                    <a:srgbClr val="CFE2F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uk-UA" sz="2800">
                  <a:solidFill>
                    <a:srgbClr val="CFE2F3"/>
                  </a:solidFill>
                  <a:latin typeface="Inter"/>
                  <a:ea typeface="Inter"/>
                  <a:cs typeface="Inter"/>
                  <a:sym typeface="Inter"/>
                </a:rPr>
                <a:t>Н</a:t>
              </a:r>
              <a:r>
                <a:rPr lang="uk-UA" sz="2800">
                  <a:solidFill>
                    <a:srgbClr val="CFE2F3"/>
                  </a:solidFill>
                  <a:latin typeface="Inter"/>
                  <a:ea typeface="Inter"/>
                  <a:cs typeface="Inter"/>
                  <a:sym typeface="Inter"/>
                </a:rPr>
                <a:t>аціональне регулювання та кримінально-правові аспекти</a:t>
              </a:r>
              <a:endParaRPr b="0" i="0" sz="2800" u="none" cap="none" strike="noStrike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descr="LA_bluebg_RGB.png" id="723" name="Google Shape;723;g312c9f02618_0_25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6959" y="774436"/>
              <a:ext cx="2713563" cy="863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4" name="Google Shape;724;g312c9f02618_0_2547"/>
            <p:cNvSpPr txBox="1"/>
            <p:nvPr/>
          </p:nvSpPr>
          <p:spPr>
            <a:xfrm>
              <a:off x="9457471" y="5943550"/>
              <a:ext cx="2104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Inter"/>
                <a:buNone/>
              </a:pPr>
              <a:r>
                <a:rPr lang="uk-UA" sz="2400">
                  <a:solidFill>
                    <a:srgbClr val="6FA8DC"/>
                  </a:solidFill>
                  <a:latin typeface="Inter"/>
                  <a:ea typeface="Inter"/>
                  <a:cs typeface="Inter"/>
                  <a:sym typeface="Inter"/>
                </a:rPr>
                <a:t>21.03.</a:t>
              </a:r>
              <a:r>
                <a:rPr b="0" i="0" lang="uk-UA" sz="2400" u="none" cap="none" strike="noStrike">
                  <a:solidFill>
                    <a:srgbClr val="6FA8DC"/>
                  </a:solidFill>
                  <a:latin typeface="Inter"/>
                  <a:ea typeface="Inter"/>
                  <a:cs typeface="Inter"/>
                  <a:sym typeface="Inter"/>
                </a:rPr>
                <a:t>2025</a:t>
              </a:r>
              <a:endParaRPr b="0" i="0" sz="2400" u="none" cap="none" strike="noStrike">
                <a:solidFill>
                  <a:srgbClr val="6FA8DC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725" name="Google Shape;725;g312c9f02618_0_2547"/>
            <p:cNvCxnSpPr/>
            <p:nvPr/>
          </p:nvCxnSpPr>
          <p:spPr>
            <a:xfrm>
              <a:off x="763657" y="5452533"/>
              <a:ext cx="10664700" cy="0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2666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26" name="Google Shape;726;g312c9f02618_0_2547"/>
          <p:cNvSpPr txBox="1"/>
          <p:nvPr/>
        </p:nvSpPr>
        <p:spPr>
          <a:xfrm>
            <a:off x="648450" y="5566850"/>
            <a:ext cx="33339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uk-UA" sz="2200" u="none" cap="none" strike="noStrike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rPr>
              <a:t>Марина Мкртичева</a:t>
            </a:r>
            <a:r>
              <a:rPr i="0" lang="uk-UA" sz="2000" u="none" cap="none" strike="noStrike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i="0" sz="2000" u="none" cap="none" strike="noStrike">
              <a:solidFill>
                <a:srgbClr val="CFE2F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200" u="none" cap="none" strike="noStrike">
                <a:solidFill>
                  <a:srgbClr val="9FC5E8"/>
                </a:solidFill>
                <a:latin typeface="Inter"/>
                <a:ea typeface="Inter"/>
                <a:cs typeface="Inter"/>
                <a:sym typeface="Inter"/>
              </a:rPr>
              <a:t>Керівниця практики кримінального права та захисту бізнесу, адвокатка</a:t>
            </a:r>
            <a:endParaRPr b="0" i="0" sz="1200" u="none" cap="none" strike="noStrike">
              <a:solidFill>
                <a:srgbClr val="9FC5E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7" name="Google Shape;727;g312c9f02618_0_2547"/>
          <p:cNvSpPr txBox="1"/>
          <p:nvPr/>
        </p:nvSpPr>
        <p:spPr>
          <a:xfrm>
            <a:off x="4773800" y="5566850"/>
            <a:ext cx="25659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uk-UA" sz="2200" u="none" cap="none" strike="noStrike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rPr>
              <a:t>Софія Ульяненко</a:t>
            </a:r>
            <a:r>
              <a:rPr lang="uk-UA" sz="2200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br>
              <a:rPr lang="uk-UA">
                <a:solidFill>
                  <a:srgbClr val="9FC5E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uk-UA" sz="1200">
                <a:solidFill>
                  <a:srgbClr val="9FC5E8"/>
                </a:solidFill>
                <a:latin typeface="Inter"/>
                <a:ea typeface="Inter"/>
                <a:cs typeface="Inter"/>
                <a:sym typeface="Inter"/>
              </a:rPr>
              <a:t>Ю</a:t>
            </a:r>
            <a:r>
              <a:rPr b="0" i="0" lang="uk-UA" sz="1200" u="none" cap="none" strike="noStrike">
                <a:solidFill>
                  <a:srgbClr val="9FC5E8"/>
                </a:solidFill>
                <a:latin typeface="Inter"/>
                <a:ea typeface="Inter"/>
                <a:cs typeface="Inter"/>
                <a:sym typeface="Inter"/>
              </a:rPr>
              <a:t>ристка</a:t>
            </a:r>
            <a:endParaRPr b="0" i="0" sz="1600" u="none" cap="none" strike="noStrike">
              <a:solidFill>
                <a:srgbClr val="9FC5E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42402ff3b7_0_149"/>
          <p:cNvSpPr/>
          <p:nvPr/>
        </p:nvSpPr>
        <p:spPr>
          <a:xfrm>
            <a:off x="822375" y="986325"/>
            <a:ext cx="11157900" cy="5565900"/>
          </a:xfrm>
          <a:prstGeom prst="rect">
            <a:avLst/>
          </a:prstGeom>
          <a:solidFill>
            <a:srgbClr val="074F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uk-UA" sz="1900">
                <a:solidFill>
                  <a:schemeClr val="dk1"/>
                </a:solidFill>
              </a:rPr>
              <a:t> 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descr="Group 8.png" id="910" name="Google Shape;910;g342402ff3b7_0_149"/>
          <p:cNvPicPr preferRelativeResize="0"/>
          <p:nvPr/>
        </p:nvPicPr>
        <p:blipFill rotWithShape="1">
          <a:blip r:embed="rId3">
            <a:alphaModFix amt="9630"/>
          </a:blip>
          <a:srcRect b="0" l="0" r="0" t="0"/>
          <a:stretch/>
        </p:blipFill>
        <p:spPr>
          <a:xfrm>
            <a:off x="4544675" y="4427263"/>
            <a:ext cx="2115625" cy="15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g342402ff3b7_0_149"/>
          <p:cNvSpPr/>
          <p:nvPr/>
        </p:nvSpPr>
        <p:spPr>
          <a:xfrm>
            <a:off x="336625" y="2219775"/>
            <a:ext cx="2434200" cy="3099000"/>
          </a:xfrm>
          <a:prstGeom prst="rect">
            <a:avLst/>
          </a:prstGeom>
          <a:gradFill>
            <a:gsLst>
              <a:gs pos="0">
                <a:srgbClr val="E8E8E8"/>
              </a:gs>
              <a:gs pos="47000">
                <a:srgbClr val="FFFFFF"/>
              </a:gs>
              <a:gs pos="100000">
                <a:srgbClr val="E0E0E0"/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89999" marR="9444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>
                <a:solidFill>
                  <a:srgbClr val="4F81BD"/>
                </a:solidFill>
                <a:latin typeface="Inter"/>
                <a:ea typeface="Inter"/>
                <a:cs typeface="Inter"/>
                <a:sym typeface="Inter"/>
              </a:rPr>
              <a:t>Організація внутрішнього- господарської діяльності бізнесу, повʼязаного з обігом конопель</a:t>
            </a:r>
            <a:endParaRPr sz="1800">
              <a:solidFill>
                <a:srgbClr val="4F81B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2" name="Google Shape;912;g342402ff3b7_0_149"/>
          <p:cNvSpPr txBox="1"/>
          <p:nvPr/>
        </p:nvSpPr>
        <p:spPr>
          <a:xfrm>
            <a:off x="3618975" y="1367725"/>
            <a:ext cx="2884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Взаємодія з державними органами</a:t>
            </a:r>
            <a:endParaRPr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3" name="Google Shape;913;g342402ff3b7_0_149"/>
          <p:cNvSpPr txBox="1"/>
          <p:nvPr/>
        </p:nvSpPr>
        <p:spPr>
          <a:xfrm>
            <a:off x="6789925" y="1386525"/>
            <a:ext cx="46995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1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Поставити підприємство на облік як суб'єкта, що працює з наркотичними речовинами.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1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Налагодити звітність перед контролюючими органами (Держлікслужба, МОЗ, Держпродспоживслужба).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Clr>
                <a:srgbClr val="9FC5E8"/>
              </a:buClr>
              <a:buSzPts val="11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Виконувати вимоги щодо регулярного інформування про обсяг виробництва та обігу продукції, інвентаризації та знищення відходів.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4" name="Google Shape;914;g342402ff3b7_0_149"/>
          <p:cNvSpPr txBox="1"/>
          <p:nvPr/>
        </p:nvSpPr>
        <p:spPr>
          <a:xfrm>
            <a:off x="3618575" y="4031225"/>
            <a:ext cx="3117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Ризик-менеджмент та юридичний супровід </a:t>
            </a:r>
            <a:endParaRPr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LA_whitebg_RGB.png" id="915" name="Google Shape;915;g342402ff3b7_0_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g342402ff3b7_0_149"/>
          <p:cNvSpPr txBox="1"/>
          <p:nvPr/>
        </p:nvSpPr>
        <p:spPr>
          <a:xfrm>
            <a:off x="6789925" y="4107425"/>
            <a:ext cx="4610400" cy="2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1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Укласти договір із адвокатом, який спеціалізується на кримінальному праві та обігу контрольованих речовин.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1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Оцінити потенційні юридичні ризики (виявлення прогалин у документації, перевірка договорів із партнерами, підрядниками тощо).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Clr>
                <a:srgbClr val="9FC5E8"/>
              </a:buClr>
              <a:buSzPts val="11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Забезпечити юридичний супровід у разі перевірок чи спорів із державними органами.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7" name="Google Shape;917;g342402ff3b7_0_149"/>
          <p:cNvSpPr txBox="1"/>
          <p:nvPr/>
        </p:nvSpPr>
        <p:spPr>
          <a:xfrm>
            <a:off x="6576375" y="5318700"/>
            <a:ext cx="52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8" name="Google Shape;918;g342402ff3b7_0_149"/>
          <p:cNvSpPr txBox="1"/>
          <p:nvPr/>
        </p:nvSpPr>
        <p:spPr>
          <a:xfrm>
            <a:off x="573000" y="290775"/>
            <a:ext cx="6512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Рекомендації з організації діяльності</a:t>
            </a:r>
            <a:endParaRPr sz="24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19" name="Google Shape;919;g342402ff3b7_0_149"/>
          <p:cNvGrpSpPr/>
          <p:nvPr/>
        </p:nvGrpSpPr>
        <p:grpSpPr>
          <a:xfrm>
            <a:off x="3174637" y="1508692"/>
            <a:ext cx="426900" cy="446400"/>
            <a:chOff x="3403237" y="5394892"/>
            <a:chExt cx="426900" cy="446400"/>
          </a:xfrm>
        </p:grpSpPr>
        <p:sp>
          <p:nvSpPr>
            <p:cNvPr id="920" name="Google Shape;920;g342402ff3b7_0_149"/>
            <p:cNvSpPr/>
            <p:nvPr/>
          </p:nvSpPr>
          <p:spPr>
            <a:xfrm>
              <a:off x="3403237" y="5407289"/>
              <a:ext cx="426900" cy="426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uk-UA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342402ff3b7_0_149"/>
            <p:cNvSpPr txBox="1"/>
            <p:nvPr/>
          </p:nvSpPr>
          <p:spPr>
            <a:xfrm>
              <a:off x="3439433" y="5394892"/>
              <a:ext cx="354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uk-UA" sz="13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b="1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922" name="Google Shape;922;g342402ff3b7_0_149"/>
          <p:cNvGrpSpPr/>
          <p:nvPr/>
        </p:nvGrpSpPr>
        <p:grpSpPr>
          <a:xfrm>
            <a:off x="3174637" y="4099492"/>
            <a:ext cx="426900" cy="446400"/>
            <a:chOff x="3403237" y="5394892"/>
            <a:chExt cx="426900" cy="446400"/>
          </a:xfrm>
        </p:grpSpPr>
        <p:sp>
          <p:nvSpPr>
            <p:cNvPr id="923" name="Google Shape;923;g342402ff3b7_0_149"/>
            <p:cNvSpPr/>
            <p:nvPr/>
          </p:nvSpPr>
          <p:spPr>
            <a:xfrm>
              <a:off x="3403237" y="5407289"/>
              <a:ext cx="426900" cy="426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uk-UA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342402ff3b7_0_149"/>
            <p:cNvSpPr txBox="1"/>
            <p:nvPr/>
          </p:nvSpPr>
          <p:spPr>
            <a:xfrm>
              <a:off x="3439433" y="5394892"/>
              <a:ext cx="354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uk-UA" sz="13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4</a:t>
              </a:r>
              <a:endParaRPr b="1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descr="Group 8.png" id="925" name="Google Shape;925;g342402ff3b7_0_149"/>
          <p:cNvPicPr preferRelativeResize="0"/>
          <p:nvPr/>
        </p:nvPicPr>
        <p:blipFill rotWithShape="1">
          <a:blip r:embed="rId3">
            <a:alphaModFix amt="9630"/>
          </a:blip>
          <a:srcRect b="0" l="0" r="0" t="0"/>
          <a:stretch/>
        </p:blipFill>
        <p:spPr>
          <a:xfrm>
            <a:off x="4544675" y="1739988"/>
            <a:ext cx="2115625" cy="150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g34210c82fc8_5_0" title="Софія Ульяненко_2.jpeg"/>
          <p:cNvPicPr preferRelativeResize="0"/>
          <p:nvPr/>
        </p:nvPicPr>
        <p:blipFill rotWithShape="1">
          <a:blip r:embed="rId3">
            <a:alphaModFix/>
          </a:blip>
          <a:srcRect b="25831" l="11466" r="6860" t="2790"/>
          <a:stretch/>
        </p:blipFill>
        <p:spPr>
          <a:xfrm>
            <a:off x="6141650" y="661800"/>
            <a:ext cx="4134800" cy="488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g34210c82fc8_5_0" title="LA Law Firm_M. Mkrtycheva.jpg"/>
          <p:cNvPicPr preferRelativeResize="0"/>
          <p:nvPr/>
        </p:nvPicPr>
        <p:blipFill rotWithShape="1">
          <a:blip r:embed="rId4">
            <a:alphaModFix/>
          </a:blip>
          <a:srcRect b="2764" l="31281" r="13800" t="905"/>
          <a:stretch/>
        </p:blipFill>
        <p:spPr>
          <a:xfrm>
            <a:off x="1001150" y="661800"/>
            <a:ext cx="4134799" cy="48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g34210c82fc8_5_0"/>
          <p:cNvSpPr txBox="1"/>
          <p:nvPr/>
        </p:nvSpPr>
        <p:spPr>
          <a:xfrm>
            <a:off x="6141650" y="5587213"/>
            <a:ext cx="33234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500"/>
              <a:buFont typeface="Inter SemiBold"/>
              <a:buNone/>
            </a:pPr>
            <a:r>
              <a:rPr lang="uk-UA" sz="2200">
                <a:solidFill>
                  <a:srgbClr val="58595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Софія Ульяненко</a:t>
            </a:r>
            <a:endParaRPr sz="2200">
              <a:solidFill>
                <a:srgbClr val="58595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500"/>
              <a:buFont typeface="Inter SemiBold"/>
              <a:buNone/>
            </a:pPr>
            <a:r>
              <a:rPr lang="uk-UA" sz="1200">
                <a:solidFill>
                  <a:srgbClr val="58595B"/>
                </a:solidFill>
                <a:latin typeface="Inter Medium"/>
                <a:ea typeface="Inter Medium"/>
                <a:cs typeface="Inter Medium"/>
                <a:sym typeface="Inter Medium"/>
              </a:rPr>
              <a:t>юристка LA Law Firm</a:t>
            </a:r>
            <a:endParaRPr sz="1200">
              <a:solidFill>
                <a:srgbClr val="58595B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500"/>
              <a:buFont typeface="Inter SemiBold"/>
              <a:buNone/>
            </a:pPr>
            <a:r>
              <a:rPr lang="uk-UA" sz="1200" u="sng">
                <a:solidFill>
                  <a:srgbClr val="1076D2"/>
                </a:solidFill>
                <a:latin typeface="Inter Medium"/>
                <a:ea typeface="Inter Medium"/>
                <a:cs typeface="Inter Medium"/>
                <a:sym typeface="Inter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ulianenko@l-a.com.ua</a:t>
            </a:r>
            <a:r>
              <a:rPr lang="uk-UA" sz="1200">
                <a:solidFill>
                  <a:srgbClr val="1076D2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endParaRPr sz="1200">
              <a:solidFill>
                <a:srgbClr val="1076D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33" name="Google Shape;933;g34210c82fc8_5_0"/>
          <p:cNvSpPr/>
          <p:nvPr/>
        </p:nvSpPr>
        <p:spPr>
          <a:xfrm>
            <a:off x="924950" y="3680375"/>
            <a:ext cx="1840500" cy="1945500"/>
          </a:xfrm>
          <a:prstGeom prst="rect">
            <a:avLst/>
          </a:prstGeom>
          <a:solidFill>
            <a:srgbClr val="003E74">
              <a:alpha val="6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34210c82fc8_5_0"/>
          <p:cNvSpPr txBox="1"/>
          <p:nvPr/>
        </p:nvSpPr>
        <p:spPr>
          <a:xfrm>
            <a:off x="1005192" y="3783425"/>
            <a:ext cx="1680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Inter"/>
              <a:buNone/>
            </a:pPr>
            <a:r>
              <a:rPr b="1" lang="uk-UA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ЗАХИСТ БІЗНЕСУ</a:t>
            </a:r>
            <a:r>
              <a:rPr b="1" i="0" lang="uk-UA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Inter"/>
              <a:buNone/>
            </a:pPr>
            <a:r>
              <a:rPr b="1" i="0" lang="uk-UA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К</a:t>
            </a:r>
            <a:r>
              <a:rPr b="1" lang="uk-UA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РИМІНАЛЬНИЙ ПРОЦЕС</a:t>
            </a:r>
            <a:r>
              <a:rPr b="1" i="0" lang="uk-UA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Inter"/>
              <a:buNone/>
            </a:pPr>
            <a:r>
              <a:rPr b="1" lang="uk-UA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СЛУЖБОВІ ЗЛОЧИНИ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Inter"/>
              <a:buNone/>
            </a:pPr>
            <a:r>
              <a:rPr b="1" lang="uk-UA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СУДОВА ПРАКТИКА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34210c82fc8_5_0"/>
          <p:cNvSpPr txBox="1"/>
          <p:nvPr/>
        </p:nvSpPr>
        <p:spPr>
          <a:xfrm>
            <a:off x="1001150" y="5596825"/>
            <a:ext cx="33234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500"/>
              <a:buFont typeface="Inter SemiBold"/>
              <a:buNone/>
            </a:pPr>
            <a:r>
              <a:rPr lang="uk-UA" sz="2200">
                <a:solidFill>
                  <a:srgbClr val="58595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Марина Мкртичевa</a:t>
            </a:r>
            <a:endParaRPr sz="2200">
              <a:solidFill>
                <a:srgbClr val="58595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500"/>
              <a:buFont typeface="Inter SemiBold"/>
              <a:buNone/>
            </a:pPr>
            <a:r>
              <a:rPr lang="uk-UA" sz="1200">
                <a:solidFill>
                  <a:srgbClr val="58595B"/>
                </a:solidFill>
                <a:latin typeface="Inter Medium"/>
                <a:ea typeface="Inter Medium"/>
                <a:cs typeface="Inter Medium"/>
                <a:sym typeface="Inter Medium"/>
              </a:rPr>
              <a:t>радниця LA Law Firm, адвокатка</a:t>
            </a:r>
            <a:endParaRPr sz="1200">
              <a:solidFill>
                <a:srgbClr val="58595B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500"/>
              <a:buFont typeface="Inter SemiBold"/>
              <a:buNone/>
            </a:pPr>
            <a:r>
              <a:rPr lang="uk-UA" sz="1200" u="sng">
                <a:solidFill>
                  <a:srgbClr val="1076D2"/>
                </a:solidFill>
                <a:latin typeface="Inter Medium"/>
                <a:ea typeface="Inter Medium"/>
                <a:cs typeface="Inter Medium"/>
                <a:sym typeface="Inter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mkrtycheva@l-a.com.ua</a:t>
            </a:r>
            <a:r>
              <a:rPr lang="uk-UA" sz="1200">
                <a:solidFill>
                  <a:srgbClr val="1076D2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endParaRPr sz="1200">
              <a:solidFill>
                <a:srgbClr val="1076D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36" name="Google Shape;936;g34210c82fc8_5_0"/>
          <p:cNvSpPr/>
          <p:nvPr/>
        </p:nvSpPr>
        <p:spPr>
          <a:xfrm>
            <a:off x="6065450" y="3680387"/>
            <a:ext cx="1840500" cy="1945500"/>
          </a:xfrm>
          <a:prstGeom prst="rect">
            <a:avLst/>
          </a:prstGeom>
          <a:solidFill>
            <a:srgbClr val="003E74">
              <a:alpha val="6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34210c82fc8_5_0"/>
          <p:cNvSpPr txBox="1"/>
          <p:nvPr/>
        </p:nvSpPr>
        <p:spPr>
          <a:xfrm>
            <a:off x="6145692" y="3756563"/>
            <a:ext cx="1680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</a:pPr>
            <a:r>
              <a:rPr b="1" lang="uk-UA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РЕГУЛЯТОРИКА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</a:pPr>
            <a:r>
              <a:rPr b="1" lang="uk-UA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ВІЙСЬКОВИЙ ОБЛІК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</a:pPr>
            <a:r>
              <a:rPr b="1" lang="uk-UA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ГОСПОДАРСЬКЕ ПРАВО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</a:pPr>
            <a:r>
              <a:rPr b="1" lang="uk-UA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ПРОМОЦІЯ ТА РЕКЛАМА</a:t>
            </a:r>
            <a:endParaRPr b="1" sz="11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LA_whitebg_RGB.png" id="938" name="Google Shape;938;g34210c82fc8_5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8229" y="292735"/>
            <a:ext cx="1203926" cy="38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41d1e19284_1_2"/>
          <p:cNvSpPr txBox="1"/>
          <p:nvPr/>
        </p:nvSpPr>
        <p:spPr>
          <a:xfrm>
            <a:off x="606156" y="1752689"/>
            <a:ext cx="6278700" cy="29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E74"/>
              </a:buClr>
              <a:buSzPts val="2100"/>
              <a:buFont typeface="Inter"/>
              <a:buNone/>
            </a:pPr>
            <a:r>
              <a:rPr lang="uk-UA" sz="2100">
                <a:solidFill>
                  <a:srgbClr val="003E74"/>
                </a:solidFill>
                <a:latin typeface="Inter"/>
                <a:ea typeface="Inter"/>
                <a:cs typeface="Inter"/>
                <a:sym typeface="Inter"/>
              </a:rPr>
              <a:t>З</a:t>
            </a:r>
            <a:r>
              <a:rPr b="0" i="0" lang="uk-UA" sz="2100" u="none" cap="none" strike="noStrike">
                <a:solidFill>
                  <a:srgbClr val="003E74"/>
                </a:solidFill>
                <a:latin typeface="Inter"/>
                <a:ea typeface="Inter"/>
                <a:cs typeface="Inter"/>
                <a:sym typeface="Inter"/>
              </a:rPr>
              <a:t>дійснює комплексний юридичний супровід національних і міжнародних компаній в Україні, Центральній та Східній Європі, Центральній Азії, починаючи з 1995 року.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100"/>
              <a:buFont typeface="Inter"/>
              <a:buNone/>
            </a:pPr>
            <a:r>
              <a:t/>
            </a:r>
            <a:endParaRPr b="0" i="0" sz="2100" u="none" cap="none" strike="noStrike">
              <a:solidFill>
                <a:srgbClr val="003E7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600"/>
              <a:buFont typeface="Inter"/>
              <a:buNone/>
            </a:pPr>
            <a:r>
              <a:rPr b="0" i="0" lang="uk-UA" sz="1600" u="none" cap="none" strike="noStrike">
                <a:solidFill>
                  <a:srgbClr val="58595B"/>
                </a:solidFill>
                <a:latin typeface="Inter"/>
                <a:ea typeface="Inter"/>
                <a:cs typeface="Inter"/>
                <a:sym typeface="Inter"/>
              </a:rPr>
              <a:t>Ми є визнаним лідером у галузі фармацевтики, медицини та охорони здоров’я, а також надаємо фахову підтримку у багатьох інших сферах економіки.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341d1e19284_1_2"/>
          <p:cNvSpPr txBox="1"/>
          <p:nvPr/>
        </p:nvSpPr>
        <p:spPr>
          <a:xfrm>
            <a:off x="623089" y="510912"/>
            <a:ext cx="4740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300"/>
              <a:buFont typeface="Inter SemiBold"/>
              <a:buNone/>
            </a:pPr>
            <a:r>
              <a:rPr b="0" i="0" lang="uk-UA" sz="4800" u="none" cap="none" strike="noStrike">
                <a:solidFill>
                  <a:srgbClr val="58595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LA Law Firm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utterstock_391730272.jpeg" id="734" name="Google Shape;734;g341d1e19284_1_2"/>
          <p:cNvPicPr preferRelativeResize="0"/>
          <p:nvPr/>
        </p:nvPicPr>
        <p:blipFill rotWithShape="1">
          <a:blip r:embed="rId3">
            <a:alphaModFix/>
          </a:blip>
          <a:srcRect b="0" l="6256" r="6247" t="3119"/>
          <a:stretch/>
        </p:blipFill>
        <p:spPr>
          <a:xfrm>
            <a:off x="7576423" y="765316"/>
            <a:ext cx="3852374" cy="532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8.png" id="735" name="Google Shape;735;g341d1e19284_1_2"/>
          <p:cNvPicPr preferRelativeResize="0"/>
          <p:nvPr/>
        </p:nvPicPr>
        <p:blipFill rotWithShape="1">
          <a:blip r:embed="rId4">
            <a:alphaModFix amt="29780"/>
          </a:blip>
          <a:srcRect b="0" l="0" r="0" t="0"/>
          <a:stretch/>
        </p:blipFill>
        <p:spPr>
          <a:xfrm>
            <a:off x="9007913" y="5010733"/>
            <a:ext cx="3308444" cy="2183408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341d1e19284_1_2"/>
          <p:cNvSpPr txBox="1"/>
          <p:nvPr/>
        </p:nvSpPr>
        <p:spPr>
          <a:xfrm>
            <a:off x="6721061" y="6176444"/>
            <a:ext cx="4830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FCD"/>
              </a:buClr>
              <a:buSzPts val="1100"/>
              <a:buFont typeface="Inter Medium"/>
              <a:buNone/>
            </a:pPr>
            <a:r>
              <a:rPr b="0" i="0" lang="uk-UA" sz="1100" u="none" cap="none" strike="noStrike">
                <a:solidFill>
                  <a:srgbClr val="468FCD"/>
                </a:solidFill>
                <a:latin typeface="Inter Medium"/>
                <a:ea typeface="Inter Medium"/>
                <a:cs typeface="Inter Medium"/>
                <a:sym typeface="Inter Medium"/>
              </a:rPr>
              <a:t>CRAFTING A LEGAL BLUEPRINT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FCD"/>
              </a:buClr>
              <a:buSzPts val="1100"/>
              <a:buFont typeface="Inter Medium"/>
              <a:buNone/>
            </a:pPr>
            <a:r>
              <a:rPr b="0" i="0" lang="uk-UA" sz="1100" u="none" cap="none" strike="noStrike">
                <a:solidFill>
                  <a:srgbClr val="468FCD"/>
                </a:solidFill>
                <a:latin typeface="Inter Medium"/>
                <a:ea typeface="Inter Medium"/>
                <a:cs typeface="Inter Medium"/>
                <a:sym typeface="Inter Medium"/>
              </a:rPr>
              <a:t>FOR BUSINESS ADVANTAGES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_whitebg_RGB.png" id="737" name="Google Shape;737;g341d1e19284_1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04" y="6284585"/>
            <a:ext cx="1203926" cy="383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8" name="Google Shape;738;g341d1e19284_1_2"/>
          <p:cNvCxnSpPr/>
          <p:nvPr/>
        </p:nvCxnSpPr>
        <p:spPr>
          <a:xfrm>
            <a:off x="763657" y="6087533"/>
            <a:ext cx="10664700" cy="0"/>
          </a:xfrm>
          <a:prstGeom prst="straightConnector1">
            <a:avLst/>
          </a:prstGeom>
          <a:noFill/>
          <a:ln cap="flat" cmpd="sng" w="9525">
            <a:solidFill>
              <a:srgbClr val="468FCD">
                <a:alpha val="494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_whitebg_RGB.png" id="744" name="Google Shape;744;g341dd41f449_0_8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341dd41f449_0_808"/>
          <p:cNvSpPr txBox="1"/>
          <p:nvPr/>
        </p:nvSpPr>
        <p:spPr>
          <a:xfrm>
            <a:off x="735200" y="393925"/>
            <a:ext cx="9169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Основні зміни у нормативному регулюванні</a:t>
            </a:r>
            <a:endParaRPr i="0" sz="2600" u="none" cap="none" strike="noStrike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46" name="Google Shape;746;g341dd41f449_0_808"/>
          <p:cNvGrpSpPr/>
          <p:nvPr/>
        </p:nvGrpSpPr>
        <p:grpSpPr>
          <a:xfrm>
            <a:off x="637175" y="1167300"/>
            <a:ext cx="11154750" cy="2551200"/>
            <a:chOff x="637175" y="1167300"/>
            <a:chExt cx="11154750" cy="2551200"/>
          </a:xfrm>
        </p:grpSpPr>
        <p:sp>
          <p:nvSpPr>
            <p:cNvPr id="747" name="Google Shape;747;g341dd41f449_0_808"/>
            <p:cNvSpPr/>
            <p:nvPr/>
          </p:nvSpPr>
          <p:spPr>
            <a:xfrm>
              <a:off x="870000" y="1167300"/>
              <a:ext cx="4460100" cy="25512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341dd41f449_0_808"/>
            <p:cNvSpPr/>
            <p:nvPr/>
          </p:nvSpPr>
          <p:spPr>
            <a:xfrm>
              <a:off x="637175" y="1320675"/>
              <a:ext cx="4349100" cy="503100"/>
            </a:xfrm>
            <a:prstGeom prst="roundRect">
              <a:avLst>
                <a:gd fmla="val 442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719999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8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НОВИЙ </a:t>
              </a:r>
              <a:r>
                <a:rPr b="1" lang="uk-UA" sz="18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ЗАКОН УКРАЇНИ</a:t>
              </a:r>
              <a:endParaRPr b="1" i="0" sz="1800" u="none" cap="none" strike="noStrik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descr="Layer_1.png" id="749" name="Google Shape;749;g341dd41f449_0_8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7602" y="1368400"/>
              <a:ext cx="397156" cy="38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0" name="Google Shape;750;g341dd41f449_0_808"/>
            <p:cNvSpPr txBox="1"/>
            <p:nvPr/>
          </p:nvSpPr>
          <p:spPr>
            <a:xfrm>
              <a:off x="1420475" y="1923750"/>
              <a:ext cx="3565800" cy="16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>
                  <a:solidFill>
                    <a:srgbClr val="CFE2F3"/>
                  </a:solidFill>
                  <a:latin typeface="Inter"/>
                  <a:ea typeface="Inter"/>
                  <a:cs typeface="Inter"/>
                  <a:sym typeface="Inter"/>
                </a:rPr>
                <a:t>Про внесення змін до деяких законів України щодо державного регулювання обігу рослин роду коноплі (Cannabis)... </a:t>
              </a:r>
              <a:endParaRPr sz="1600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uk-UA" sz="1600">
                  <a:solidFill>
                    <a:srgbClr val="468FCD"/>
                  </a:solidFill>
                  <a:latin typeface="Inter"/>
                  <a:ea typeface="Inter"/>
                  <a:cs typeface="Inter"/>
                  <a:sym typeface="Inter"/>
                </a:rPr>
                <a:t>від 21.12.2023 № </a:t>
              </a:r>
              <a:r>
                <a:rPr b="1" lang="uk-UA" sz="1600">
                  <a:solidFill>
                    <a:srgbClr val="468FCD"/>
                  </a:solidFill>
                  <a:latin typeface="Inter"/>
                  <a:ea typeface="Inter"/>
                  <a:cs typeface="Inter"/>
                  <a:sym typeface="Inter"/>
                </a:rPr>
                <a:t>3528-IX</a:t>
              </a:r>
              <a:endParaRPr b="1" sz="19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51" name="Google Shape;751;g341dd41f449_0_808"/>
            <p:cNvSpPr/>
            <p:nvPr/>
          </p:nvSpPr>
          <p:spPr>
            <a:xfrm>
              <a:off x="5956325" y="1167300"/>
              <a:ext cx="5835600" cy="2551200"/>
            </a:xfrm>
            <a:prstGeom prst="roundRect">
              <a:avLst>
                <a:gd fmla="val 4427" name="adj"/>
              </a:avLst>
            </a:prstGeom>
            <a:gradFill>
              <a:gsLst>
                <a:gs pos="0">
                  <a:srgbClr val="E8E8E8"/>
                </a:gs>
                <a:gs pos="47000">
                  <a:srgbClr val="FFFFFF"/>
                </a:gs>
                <a:gs pos="100000">
                  <a:srgbClr val="E0E0E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84F9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52" name="Google Shape;752;g341dd41f449_0_808"/>
            <p:cNvSpPr/>
            <p:nvPr/>
          </p:nvSpPr>
          <p:spPr>
            <a:xfrm rot="5400000">
              <a:off x="4209200" y="2351100"/>
              <a:ext cx="2524200" cy="183600"/>
            </a:xfrm>
            <a:prstGeom prst="triangle">
              <a:avLst>
                <a:gd fmla="val 49989" name="adj"/>
              </a:avLst>
            </a:prstGeom>
            <a:gradFill>
              <a:gsLst>
                <a:gs pos="0">
                  <a:srgbClr val="084F91"/>
                </a:gs>
                <a:gs pos="100000">
                  <a:srgbClr val="468FC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3" name="Google Shape;753;g341dd41f449_0_808"/>
            <p:cNvSpPr txBox="1"/>
            <p:nvPr/>
          </p:nvSpPr>
          <p:spPr>
            <a:xfrm>
              <a:off x="6122425" y="1249950"/>
              <a:ext cx="5555100" cy="244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marR="3810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87FBF"/>
                </a:buClr>
                <a:buSzPts val="1400"/>
                <a:buFont typeface="Inter"/>
                <a:buChar char="■"/>
              </a:pP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Введений в дію </a:t>
              </a:r>
              <a:r>
                <a:rPr b="1"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16.08.2024</a:t>
              </a:r>
              <a:endParaRPr b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17500" lvl="0" marL="457200" marR="381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87FBF"/>
                </a:buClr>
                <a:buSzPts val="1400"/>
                <a:buFont typeface="Inter"/>
                <a:buChar char="■"/>
              </a:pP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Вносить зміни до Закону України «</a:t>
              </a:r>
              <a:r>
                <a:rPr b="1"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Про наркотичні засоби, психотропні речовини і прекурсори</a:t>
              </a: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», </a:t>
              </a:r>
              <a:r>
                <a:rPr b="1"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Основ законодавства України про охорону здоров’я</a:t>
              </a:r>
              <a:endParaRPr b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17500" lvl="0" marL="457200" marR="3810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387FBF"/>
                </a:buClr>
                <a:buSzPts val="1400"/>
                <a:buFont typeface="Inter"/>
                <a:buChar char="■"/>
              </a:pP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Зобов'язує КМУ внести зміни до </a:t>
              </a:r>
              <a:r>
                <a:rPr b="1"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Переліку наркотичних засобів, психотропних речовин і прекурсорів</a:t>
              </a: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, затвердженого постановою КМУ від 06.05.2000 № 770</a:t>
              </a:r>
              <a:endPara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54" name="Google Shape;754;g341dd41f449_0_808"/>
          <p:cNvGrpSpPr/>
          <p:nvPr/>
        </p:nvGrpSpPr>
        <p:grpSpPr>
          <a:xfrm>
            <a:off x="637175" y="4062900"/>
            <a:ext cx="11154750" cy="2551200"/>
            <a:chOff x="637175" y="4062900"/>
            <a:chExt cx="11154750" cy="2551200"/>
          </a:xfrm>
        </p:grpSpPr>
        <p:sp>
          <p:nvSpPr>
            <p:cNvPr id="755" name="Google Shape;755;g341dd41f449_0_808"/>
            <p:cNvSpPr/>
            <p:nvPr/>
          </p:nvSpPr>
          <p:spPr>
            <a:xfrm>
              <a:off x="870000" y="4062900"/>
              <a:ext cx="4460100" cy="25512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341dd41f449_0_808"/>
            <p:cNvSpPr/>
            <p:nvPr/>
          </p:nvSpPr>
          <p:spPr>
            <a:xfrm rot="4695634">
              <a:off x="2857291" y="4652768"/>
              <a:ext cx="346855" cy="61515"/>
            </a:xfrm>
            <a:prstGeom prst="triangle">
              <a:avLst>
                <a:gd fmla="val 49989" name="adj"/>
              </a:avLst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7" name="Google Shape;757;g341dd41f449_0_808"/>
            <p:cNvSpPr/>
            <p:nvPr/>
          </p:nvSpPr>
          <p:spPr>
            <a:xfrm>
              <a:off x="637175" y="4368675"/>
              <a:ext cx="4349100" cy="503100"/>
            </a:xfrm>
            <a:prstGeom prst="roundRect">
              <a:avLst>
                <a:gd fmla="val 442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719999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8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НОВА </a:t>
              </a:r>
              <a:r>
                <a:rPr b="1" lang="uk-UA" sz="18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ПОСТАНОВА КМУ</a:t>
              </a:r>
              <a:endParaRPr b="1" i="0" sz="1800" u="none" cap="none" strike="noStrik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descr="Layer_1.png" id="758" name="Google Shape;758;g341dd41f449_0_8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7602" y="4416400"/>
              <a:ext cx="397156" cy="38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g341dd41f449_0_808"/>
            <p:cNvSpPr txBox="1"/>
            <p:nvPr/>
          </p:nvSpPr>
          <p:spPr>
            <a:xfrm>
              <a:off x="1420475" y="4994100"/>
              <a:ext cx="35658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>
                  <a:solidFill>
                    <a:srgbClr val="CFE2F3"/>
                  </a:solidFill>
                  <a:latin typeface="Inter"/>
                  <a:ea typeface="Inter"/>
                  <a:cs typeface="Inter"/>
                  <a:sym typeface="Inter"/>
                </a:rPr>
                <a:t>Про внесення змін до постанови КМУ від 6 квітня 2016 р. № 282</a:t>
              </a:r>
              <a:endParaRPr sz="1600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uk-UA" sz="1600">
                  <a:solidFill>
                    <a:srgbClr val="468FCD"/>
                  </a:solidFill>
                  <a:latin typeface="Inter"/>
                  <a:ea typeface="Inter"/>
                  <a:cs typeface="Inter"/>
                  <a:sym typeface="Inter"/>
                </a:rPr>
                <a:t>від 30.09.2024 </a:t>
              </a:r>
              <a:r>
                <a:rPr b="1" lang="uk-UA" sz="1600">
                  <a:solidFill>
                    <a:srgbClr val="468FCD"/>
                  </a:solidFill>
                  <a:latin typeface="Inter"/>
                  <a:ea typeface="Inter"/>
                  <a:cs typeface="Inter"/>
                  <a:sym typeface="Inter"/>
                </a:rPr>
                <a:t>№ 1123</a:t>
              </a:r>
              <a:endParaRPr b="1" sz="1600">
                <a:solidFill>
                  <a:srgbClr val="468FCD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60" name="Google Shape;760;g341dd41f449_0_808"/>
            <p:cNvSpPr/>
            <p:nvPr/>
          </p:nvSpPr>
          <p:spPr>
            <a:xfrm rot="5400000">
              <a:off x="4209200" y="5246700"/>
              <a:ext cx="2524200" cy="183600"/>
            </a:xfrm>
            <a:prstGeom prst="triangle">
              <a:avLst>
                <a:gd fmla="val 49989" name="adj"/>
              </a:avLst>
            </a:prstGeom>
            <a:gradFill>
              <a:gsLst>
                <a:gs pos="0">
                  <a:srgbClr val="084F91"/>
                </a:gs>
                <a:gs pos="100000">
                  <a:srgbClr val="468FC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1" name="Google Shape;761;g341dd41f449_0_808"/>
            <p:cNvSpPr/>
            <p:nvPr/>
          </p:nvSpPr>
          <p:spPr>
            <a:xfrm>
              <a:off x="5956325" y="4062900"/>
              <a:ext cx="5835600" cy="2551200"/>
            </a:xfrm>
            <a:prstGeom prst="roundRect">
              <a:avLst>
                <a:gd fmla="val 4427" name="adj"/>
              </a:avLst>
            </a:prstGeom>
            <a:gradFill>
              <a:gsLst>
                <a:gs pos="0">
                  <a:srgbClr val="E8E8E8"/>
                </a:gs>
                <a:gs pos="47000">
                  <a:srgbClr val="FFFFFF"/>
                </a:gs>
                <a:gs pos="100000">
                  <a:srgbClr val="E0E0E0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84F9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62" name="Google Shape;762;g341dd41f449_0_808"/>
            <p:cNvSpPr txBox="1"/>
            <p:nvPr/>
          </p:nvSpPr>
          <p:spPr>
            <a:xfrm>
              <a:off x="6122425" y="4273100"/>
              <a:ext cx="5624400" cy="20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marR="3810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87FBF"/>
                </a:buClr>
                <a:buSzPts val="1400"/>
                <a:buFont typeface="Inter"/>
                <a:buChar char="■"/>
              </a:pP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Вносить зміни до </a:t>
              </a:r>
              <a:r>
                <a:rPr b="1"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Ліцензійних умов </a:t>
              </a: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провадження господарської діяльності з культивування рослин, включених до таблиці I Переліку…</a:t>
              </a:r>
              <a:endPara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317500" lvl="0" marL="457200" marR="3810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387FBF"/>
                </a:buClr>
                <a:buSzPts val="1400"/>
                <a:buFont typeface="Inter"/>
                <a:buChar char="■"/>
              </a:pPr>
              <a:r>
                <a:rPr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Суб’єкти господарювання, які до набрання чинності цією постановою отримали ліцензію,</a:t>
              </a:r>
              <a:r>
                <a:rPr b="1" lang="uk-UA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 зобов’язані привести свою діяльність у відповідність з Ліцензійними умовами (зі змінами)</a:t>
              </a:r>
              <a:endParaRPr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_whitebg_RGB.png" id="768" name="Google Shape;768;g341dd41f449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341dd41f449_0_165"/>
          <p:cNvSpPr txBox="1"/>
          <p:nvPr/>
        </p:nvSpPr>
        <p:spPr>
          <a:xfrm>
            <a:off x="573000" y="366975"/>
            <a:ext cx="976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Ключові зміни до постанови КМУ від 03.06.2009 № 589</a:t>
            </a:r>
            <a:r>
              <a:rPr baseline="30000"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*</a:t>
            </a:r>
            <a:endParaRPr sz="24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70" name="Google Shape;770;g341dd41f449_0_165"/>
          <p:cNvGrpSpPr/>
          <p:nvPr/>
        </p:nvGrpSpPr>
        <p:grpSpPr>
          <a:xfrm>
            <a:off x="609975" y="1808450"/>
            <a:ext cx="10920400" cy="4323000"/>
            <a:chOff x="609975" y="1808450"/>
            <a:chExt cx="10920400" cy="4323000"/>
          </a:xfrm>
        </p:grpSpPr>
        <p:grpSp>
          <p:nvGrpSpPr>
            <p:cNvPr id="771" name="Google Shape;771;g341dd41f449_0_165"/>
            <p:cNvGrpSpPr/>
            <p:nvPr/>
          </p:nvGrpSpPr>
          <p:grpSpPr>
            <a:xfrm>
              <a:off x="642475" y="1808450"/>
              <a:ext cx="10887900" cy="4323000"/>
              <a:chOff x="642475" y="1808450"/>
              <a:chExt cx="10887900" cy="4323000"/>
            </a:xfrm>
          </p:grpSpPr>
          <p:sp>
            <p:nvSpPr>
              <p:cNvPr id="772" name="Google Shape;772;g341dd41f449_0_165"/>
              <p:cNvSpPr/>
              <p:nvPr/>
            </p:nvSpPr>
            <p:spPr>
              <a:xfrm>
                <a:off x="8110075" y="1808450"/>
                <a:ext cx="3420300" cy="4323000"/>
              </a:xfrm>
              <a:prstGeom prst="roundRect">
                <a:avLst>
                  <a:gd fmla="val 4427" name="adj"/>
                </a:avLst>
              </a:prstGeom>
              <a:gradFill>
                <a:gsLst>
                  <a:gs pos="0">
                    <a:srgbClr val="E8E8E8"/>
                  </a:gs>
                  <a:gs pos="47000">
                    <a:srgbClr val="FFFFFF"/>
                  </a:gs>
                  <a:gs pos="100000">
                    <a:srgbClr val="E0E0E0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84F9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773" name="Google Shape;773;g341dd41f449_0_165"/>
              <p:cNvSpPr/>
              <p:nvPr/>
            </p:nvSpPr>
            <p:spPr>
              <a:xfrm>
                <a:off x="4376275" y="1808450"/>
                <a:ext cx="3420300" cy="4323000"/>
              </a:xfrm>
              <a:prstGeom prst="roundRect">
                <a:avLst>
                  <a:gd fmla="val 4427" name="adj"/>
                </a:avLst>
              </a:prstGeom>
              <a:gradFill>
                <a:gsLst>
                  <a:gs pos="0">
                    <a:srgbClr val="E8E8E8"/>
                  </a:gs>
                  <a:gs pos="47000">
                    <a:srgbClr val="FFFFFF"/>
                  </a:gs>
                  <a:gs pos="100000">
                    <a:srgbClr val="E0E0E0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84F9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774" name="Google Shape;774;g341dd41f449_0_165"/>
              <p:cNvSpPr/>
              <p:nvPr/>
            </p:nvSpPr>
            <p:spPr>
              <a:xfrm>
                <a:off x="642475" y="1808450"/>
                <a:ext cx="3420300" cy="4323000"/>
              </a:xfrm>
              <a:prstGeom prst="roundRect">
                <a:avLst>
                  <a:gd fmla="val 4427" name="adj"/>
                </a:avLst>
              </a:prstGeom>
              <a:gradFill>
                <a:gsLst>
                  <a:gs pos="0">
                    <a:srgbClr val="E8E8E8"/>
                  </a:gs>
                  <a:gs pos="47000">
                    <a:srgbClr val="FFFFFF"/>
                  </a:gs>
                  <a:gs pos="100000">
                    <a:srgbClr val="E0E0E0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84F9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775" name="Google Shape;775;g341dd41f449_0_165"/>
            <p:cNvSpPr txBox="1"/>
            <p:nvPr/>
          </p:nvSpPr>
          <p:spPr>
            <a:xfrm>
              <a:off x="609975" y="4009825"/>
              <a:ext cx="3507300" cy="19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Обов'язок  вести на всіх етапах провадження діяльності</a:t>
              </a:r>
              <a:r>
                <a:rPr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, зокрема,</a:t>
              </a:r>
              <a:endParaRPr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з виробництва, ввезення рослинної субстанції канабісу, виробництва з них наркотичних засобів, психотропних речовин, лікарських засобів шляхом </a:t>
              </a:r>
              <a:r>
                <a:rPr b="1"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реєстрації операцій в електронній інформаційній системі обліку</a:t>
              </a:r>
              <a:endParaRPr b="0" i="0" sz="1300" u="none" cap="none" strike="noStrik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76" name="Google Shape;776;g341dd41f449_0_165"/>
            <p:cNvSpPr txBox="1"/>
            <p:nvPr/>
          </p:nvSpPr>
          <p:spPr>
            <a:xfrm>
              <a:off x="4476200" y="4009825"/>
              <a:ext cx="3346800" cy="19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Виробництво, виготовлення, зберігання, ввезення на територію України, вивезення з її території, зокрема, рослин, включених до списку № 4 таблиці I Переліку, здійснюється суб’єктами господарювання </a:t>
              </a:r>
              <a:r>
                <a:rPr b="1"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в межах квот, які щорічно визначає КМУ</a:t>
              </a:r>
              <a:endParaRPr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77" name="Google Shape;777;g341dd41f449_0_165"/>
            <p:cNvSpPr txBox="1"/>
            <p:nvPr/>
          </p:nvSpPr>
          <p:spPr>
            <a:xfrm>
              <a:off x="8149025" y="4009825"/>
              <a:ext cx="3346800" cy="19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Рослини, включені до списку № 4 таблиці I Переліку, рослинна субстанція канабісу, що набули статусу відходів, знищуються спеціально створеною комісією, до складу якої входить </a:t>
              </a:r>
              <a:r>
                <a:rPr b="1" lang="uk-UA" sz="1300">
                  <a:solidFill>
                    <a:srgbClr val="434343"/>
                  </a:solidFill>
                  <a:latin typeface="Inter"/>
                  <a:ea typeface="Inter"/>
                  <a:cs typeface="Inter"/>
                  <a:sym typeface="Inter"/>
                </a:rPr>
                <a:t>представник підрозділу з боротьби з наркозлочинністю Нацполіції</a:t>
              </a:r>
              <a:endParaRPr sz="13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78" name="Google Shape;778;g341dd41f449_0_165"/>
          <p:cNvGrpSpPr/>
          <p:nvPr/>
        </p:nvGrpSpPr>
        <p:grpSpPr>
          <a:xfrm>
            <a:off x="-14700" y="1176363"/>
            <a:ext cx="12221400" cy="2769887"/>
            <a:chOff x="-14700" y="1176363"/>
            <a:chExt cx="12221400" cy="2769887"/>
          </a:xfrm>
        </p:grpSpPr>
        <p:cxnSp>
          <p:nvCxnSpPr>
            <p:cNvPr id="779" name="Google Shape;779;g341dd41f449_0_165"/>
            <p:cNvCxnSpPr/>
            <p:nvPr/>
          </p:nvCxnSpPr>
          <p:spPr>
            <a:xfrm>
              <a:off x="-14700" y="2459450"/>
              <a:ext cx="12221400" cy="42600"/>
            </a:xfrm>
            <a:prstGeom prst="straightConnector1">
              <a:avLst/>
            </a:prstGeom>
            <a:noFill/>
            <a:ln cap="flat" cmpd="sng" w="76200">
              <a:solidFill>
                <a:srgbClr val="D4E5F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80" name="Google Shape;780;g341dd41f449_0_165"/>
            <p:cNvSpPr/>
            <p:nvPr/>
          </p:nvSpPr>
          <p:spPr>
            <a:xfrm>
              <a:off x="997525" y="1213850"/>
              <a:ext cx="2732400" cy="2732400"/>
            </a:xfrm>
            <a:prstGeom prst="ellipse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1" name="Google Shape;781;g341dd41f449_0_165"/>
            <p:cNvSpPr/>
            <p:nvPr/>
          </p:nvSpPr>
          <p:spPr>
            <a:xfrm>
              <a:off x="1118025" y="1339850"/>
              <a:ext cx="2480400" cy="2480400"/>
            </a:xfrm>
            <a:prstGeom prst="ellipse">
              <a:avLst/>
            </a:prstGeom>
            <a:gradFill>
              <a:gsLst>
                <a:gs pos="0">
                  <a:srgbClr val="084F91"/>
                </a:gs>
                <a:gs pos="100000">
                  <a:srgbClr val="468FC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2" name="Google Shape;782;g341dd41f449_0_165"/>
            <p:cNvSpPr txBox="1"/>
            <p:nvPr/>
          </p:nvSpPr>
          <p:spPr>
            <a:xfrm>
              <a:off x="1162075" y="1880450"/>
              <a:ext cx="23412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uk-UA" sz="2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Предметно- кількісний облік операцій</a:t>
              </a:r>
              <a:endParaRPr sz="2200">
                <a:solidFill>
                  <a:srgbClr val="CFE2F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3" name="Google Shape;783;g341dd41f449_0_165"/>
            <p:cNvSpPr/>
            <p:nvPr/>
          </p:nvSpPr>
          <p:spPr>
            <a:xfrm>
              <a:off x="4729863" y="1181175"/>
              <a:ext cx="2732400" cy="2732400"/>
            </a:xfrm>
            <a:prstGeom prst="ellipse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4" name="Google Shape;784;g341dd41f449_0_165"/>
            <p:cNvSpPr/>
            <p:nvPr/>
          </p:nvSpPr>
          <p:spPr>
            <a:xfrm>
              <a:off x="4855888" y="1307175"/>
              <a:ext cx="2480400" cy="2480400"/>
            </a:xfrm>
            <a:prstGeom prst="ellipse">
              <a:avLst/>
            </a:prstGeom>
            <a:gradFill>
              <a:gsLst>
                <a:gs pos="0">
                  <a:srgbClr val="084F91"/>
                </a:gs>
                <a:gs pos="100000">
                  <a:srgbClr val="468FC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5" name="Google Shape;785;g341dd41f449_0_165"/>
            <p:cNvSpPr txBox="1"/>
            <p:nvPr/>
          </p:nvSpPr>
          <p:spPr>
            <a:xfrm>
              <a:off x="4835038" y="2219150"/>
              <a:ext cx="2480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uk-UA" sz="2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Квоти</a:t>
              </a:r>
              <a:endParaRPr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6" name="Google Shape;786;g341dd41f449_0_165"/>
            <p:cNvSpPr/>
            <p:nvPr/>
          </p:nvSpPr>
          <p:spPr>
            <a:xfrm>
              <a:off x="8420575" y="1176363"/>
              <a:ext cx="2732400" cy="2732400"/>
            </a:xfrm>
            <a:prstGeom prst="ellipse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7" name="Google Shape;787;g341dd41f449_0_165"/>
            <p:cNvSpPr/>
            <p:nvPr/>
          </p:nvSpPr>
          <p:spPr>
            <a:xfrm>
              <a:off x="8552075" y="1302375"/>
              <a:ext cx="2480400" cy="2480400"/>
            </a:xfrm>
            <a:prstGeom prst="ellipse">
              <a:avLst/>
            </a:prstGeom>
            <a:gradFill>
              <a:gsLst>
                <a:gs pos="0">
                  <a:srgbClr val="084F91"/>
                </a:gs>
                <a:gs pos="100000">
                  <a:srgbClr val="468FC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8" name="Google Shape;788;g341dd41f449_0_165"/>
            <p:cNvSpPr txBox="1"/>
            <p:nvPr/>
          </p:nvSpPr>
          <p:spPr>
            <a:xfrm>
              <a:off x="8688875" y="1900863"/>
              <a:ext cx="23412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uk-UA" sz="2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Знищення (видалення) відходів</a:t>
              </a:r>
              <a:endParaRPr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89" name="Google Shape;789;g341dd41f449_0_165"/>
          <p:cNvSpPr txBox="1"/>
          <p:nvPr/>
        </p:nvSpPr>
        <p:spPr>
          <a:xfrm>
            <a:off x="642476" y="6300600"/>
            <a:ext cx="1087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-UA" sz="1000">
                <a:solidFill>
                  <a:srgbClr val="468FCD"/>
                </a:solidFill>
                <a:latin typeface="Inter"/>
                <a:ea typeface="Inter"/>
                <a:cs typeface="Inter"/>
                <a:sym typeface="Inter"/>
              </a:rPr>
              <a:t>* Постановою КМУ від 05.11.2024 № 1267 внесено зміни до постанови КМУ від 03.06.2009 № 589, якою затверджено Порядок провадження діяльності, пов’язаної з обігом наркотичних засобів, психотропних речовин, прекурсорів, у тому числі конопель для медичних цілей, та контролю за їх обігом.</a:t>
            </a:r>
            <a:endParaRPr sz="1000">
              <a:solidFill>
                <a:srgbClr val="468FCD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794" name="Google Shape;794;g342634e1e53_1_497"/>
          <p:cNvPicPr preferRelativeResize="0"/>
          <p:nvPr/>
        </p:nvPicPr>
        <p:blipFill rotWithShape="1">
          <a:blip r:embed="rId3">
            <a:alphaModFix/>
          </a:blip>
          <a:srcRect b="464" l="47984" r="0" t="40718"/>
          <a:stretch/>
        </p:blipFill>
        <p:spPr>
          <a:xfrm>
            <a:off x="-12650" y="-5500"/>
            <a:ext cx="3622848" cy="680386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342634e1e53_1_497"/>
          <p:cNvSpPr txBox="1"/>
          <p:nvPr/>
        </p:nvSpPr>
        <p:spPr>
          <a:xfrm>
            <a:off x="369750" y="327075"/>
            <a:ext cx="3013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Inter SemiBold"/>
              <a:buNone/>
            </a:pPr>
            <a:r>
              <a:rPr lang="uk-UA" sz="2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СТАН І ПОТРЕБИ БІЗНЕСУ В УМОВАХ ВІЙНИ</a:t>
            </a:r>
            <a:endParaRPr i="0" sz="2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6" name="Google Shape;796;g342634e1e53_1_497"/>
          <p:cNvSpPr txBox="1"/>
          <p:nvPr/>
        </p:nvSpPr>
        <p:spPr>
          <a:xfrm>
            <a:off x="4454908" y="2000218"/>
            <a:ext cx="239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FCD"/>
              </a:buClr>
              <a:buSzPts val="5000"/>
              <a:buFont typeface="Inter"/>
              <a:buNone/>
            </a:pPr>
            <a:r>
              <a:rPr b="0" i="0" lang="uk-UA" sz="4300" u="none" cap="none" strike="noStrike">
                <a:solidFill>
                  <a:srgbClr val="468FCD"/>
                </a:solidFill>
                <a:latin typeface="Inter"/>
                <a:ea typeface="Inter"/>
                <a:cs typeface="Inter"/>
                <a:sym typeface="Inter"/>
              </a:rPr>
              <a:t>37,3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342634e1e53_1_497"/>
          <p:cNvSpPr txBox="1"/>
          <p:nvPr/>
        </p:nvSpPr>
        <p:spPr>
          <a:xfrm>
            <a:off x="4562550" y="2885950"/>
            <a:ext cx="252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4"/>
              </a:buClr>
              <a:buSzPts val="1200"/>
              <a:buFont typeface="Inter"/>
              <a:buNone/>
            </a:pPr>
            <a:r>
              <a:rPr i="0" lang="uk-UA" u="none" cap="none" strike="noStrike">
                <a:solidFill>
                  <a:srgbClr val="4F81BD"/>
                </a:solidFill>
                <a:latin typeface="Inter"/>
                <a:ea typeface="Inter"/>
                <a:cs typeface="Inter"/>
                <a:sym typeface="Inter"/>
              </a:rPr>
              <a:t>Індекс активності бізнесу</a:t>
            </a:r>
            <a:endParaRPr i="0" sz="1600" u="none" cap="none" strike="noStrike">
              <a:solidFill>
                <a:srgbClr val="4F81B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8" name="Google Shape;798;g342634e1e53_1_497"/>
          <p:cNvSpPr txBox="1"/>
          <p:nvPr/>
        </p:nvSpPr>
        <p:spPr>
          <a:xfrm>
            <a:off x="8479105" y="2000218"/>
            <a:ext cx="239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FCD"/>
              </a:buClr>
              <a:buSzPts val="5000"/>
              <a:buFont typeface="Inter"/>
              <a:buNone/>
            </a:pPr>
            <a:r>
              <a:rPr b="0" i="0" lang="uk-UA" sz="4300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uk-UA" sz="430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r>
              <a:rPr b="0" i="0" lang="uk-UA" sz="4300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,9</a:t>
            </a:r>
            <a:endParaRPr b="0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342634e1e53_1_497"/>
          <p:cNvSpPr txBox="1"/>
          <p:nvPr/>
        </p:nvSpPr>
        <p:spPr>
          <a:xfrm>
            <a:off x="4454908" y="3406362"/>
            <a:ext cx="2253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FCD"/>
              </a:buClr>
              <a:buSzPts val="5000"/>
              <a:buFont typeface="Inter"/>
              <a:buNone/>
            </a:pPr>
            <a:r>
              <a:rPr b="0" i="0" lang="uk-UA" sz="4300" u="none" cap="none" strike="noStrike">
                <a:solidFill>
                  <a:srgbClr val="468FCD"/>
                </a:solidFill>
                <a:latin typeface="Inter"/>
                <a:ea typeface="Inter"/>
                <a:cs typeface="Inter"/>
                <a:sym typeface="Inter"/>
              </a:rPr>
              <a:t>25,4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342634e1e53_1_497"/>
          <p:cNvSpPr txBox="1"/>
          <p:nvPr/>
        </p:nvSpPr>
        <p:spPr>
          <a:xfrm>
            <a:off x="4562525" y="4292100"/>
            <a:ext cx="221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4"/>
              </a:buClr>
              <a:buSzPts val="1200"/>
              <a:buFont typeface="Inter"/>
              <a:buNone/>
            </a:pPr>
            <a:r>
              <a:rPr i="0" lang="uk-UA" u="none" cap="none" strike="noStrike">
                <a:solidFill>
                  <a:srgbClr val="4F81BD"/>
                </a:solidFill>
                <a:latin typeface="Inter"/>
                <a:ea typeface="Inter"/>
                <a:cs typeface="Inter"/>
                <a:sym typeface="Inter"/>
              </a:rPr>
              <a:t>Перешкоди</a:t>
            </a:r>
            <a:r>
              <a:rPr i="0" lang="uk-UA" sz="1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uk-UA" u="none" cap="none" strike="noStrike">
                <a:solidFill>
                  <a:srgbClr val="4F81BD"/>
                </a:solidFill>
                <a:latin typeface="Inter"/>
                <a:ea typeface="Inter"/>
                <a:cs typeface="Inter"/>
                <a:sym typeface="Inter"/>
              </a:rPr>
              <a:t>з боку регуляторних та/чи фіскальних органів</a:t>
            </a:r>
            <a:endParaRPr i="0" u="none" cap="none" strike="noStrike">
              <a:solidFill>
                <a:srgbClr val="4F81B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4"/>
              </a:buClr>
              <a:buSzPts val="1200"/>
              <a:buFont typeface="Inter"/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1" name="Google Shape;801;g342634e1e53_1_497"/>
          <p:cNvSpPr txBox="1"/>
          <p:nvPr/>
        </p:nvSpPr>
        <p:spPr>
          <a:xfrm>
            <a:off x="8479100" y="3406350"/>
            <a:ext cx="2883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FCD"/>
              </a:buClr>
              <a:buSzPts val="5000"/>
              <a:buFont typeface="Inter"/>
              <a:buNone/>
            </a:pPr>
            <a:r>
              <a:rPr b="0" i="0" lang="uk-UA" sz="4300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uk-UA" sz="430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b="0" i="0" lang="uk-UA" sz="4300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uk-UA" sz="430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342634e1e53_1_497"/>
          <p:cNvSpPr txBox="1"/>
          <p:nvPr/>
        </p:nvSpPr>
        <p:spPr>
          <a:xfrm>
            <a:off x="8606307" y="4292101"/>
            <a:ext cx="2140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4"/>
              </a:buClr>
              <a:buSzPts val="1200"/>
              <a:buFont typeface="Inter"/>
              <a:buNone/>
            </a:pPr>
            <a:r>
              <a:rPr i="0" lang="uk-UA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Перешкоди</a:t>
            </a:r>
            <a:r>
              <a:rPr i="0" lang="uk-UA" sz="1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uk-UA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з боку регуляторних та/чи фіскальних органів</a:t>
            </a:r>
            <a:endParaRPr i="0" u="none" cap="none" strike="noStrike">
              <a:solidFill>
                <a:srgbClr val="0B539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Group 8.png" id="803" name="Google Shape;803;g342634e1e53_1_497"/>
          <p:cNvPicPr preferRelativeResize="0"/>
          <p:nvPr/>
        </p:nvPicPr>
        <p:blipFill rotWithShape="1">
          <a:blip r:embed="rId4">
            <a:alphaModFix amt="29780"/>
          </a:blip>
          <a:srcRect b="0" l="0" r="0" t="0"/>
          <a:stretch/>
        </p:blipFill>
        <p:spPr>
          <a:xfrm>
            <a:off x="1192494" y="5244927"/>
            <a:ext cx="2813406" cy="1920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g342634e1e53_1_497"/>
          <p:cNvCxnSpPr/>
          <p:nvPr/>
        </p:nvCxnSpPr>
        <p:spPr>
          <a:xfrm>
            <a:off x="4078717" y="3427138"/>
            <a:ext cx="7087800" cy="0"/>
          </a:xfrm>
          <a:prstGeom prst="straightConnector1">
            <a:avLst/>
          </a:prstGeom>
          <a:noFill/>
          <a:ln cap="flat" cmpd="sng" w="9525">
            <a:solidFill>
              <a:srgbClr val="468FCD">
                <a:alpha val="4863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5" name="Google Shape;805;g342634e1e53_1_497"/>
          <p:cNvSpPr txBox="1"/>
          <p:nvPr/>
        </p:nvSpPr>
        <p:spPr>
          <a:xfrm>
            <a:off x="4386900" y="5710150"/>
            <a:ext cx="6996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uk-UA" sz="1000" u="none" cap="none" strike="noStrike">
                <a:solidFill>
                  <a:srgbClr val="535353"/>
                </a:solidFill>
                <a:latin typeface="Inter"/>
                <a:ea typeface="Inter"/>
                <a:cs typeface="Inter"/>
                <a:sym typeface="Inter"/>
              </a:rPr>
              <a:t>Дослідження стану та потреб бізнесу в умовах війни: результати опитування в грудні 2023-січні 2024 року</a:t>
            </a:r>
            <a:endParaRPr sz="1000">
              <a:solidFill>
                <a:srgbClr val="53535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uk-UA" sz="700" u="none" cap="none" strike="noStrike">
                <a:solidFill>
                  <a:srgbClr val="A7A7A7"/>
                </a:solidFill>
                <a:latin typeface="Inter"/>
                <a:ea typeface="Inter"/>
                <a:cs typeface="Inter"/>
                <a:sym typeface="Inter"/>
              </a:rPr>
              <a:t>https://www.business.diia.gov.ua/analytics/research/stan-ta-potreby-biznesu-v-umovakh-viiny-rezultaty-doslidzhennia-v-sichni-2024</a:t>
            </a:r>
            <a:endParaRPr i="0" sz="700" u="none" cap="none" strike="noStrike">
              <a:solidFill>
                <a:srgbClr val="A7A7A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6" name="Google Shape;806;g342634e1e53_1_497"/>
          <p:cNvSpPr txBox="1"/>
          <p:nvPr/>
        </p:nvSpPr>
        <p:spPr>
          <a:xfrm>
            <a:off x="8585900" y="2885950"/>
            <a:ext cx="252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4"/>
              </a:buClr>
              <a:buSzPts val="1200"/>
              <a:buFont typeface="Inter"/>
              <a:buNone/>
            </a:pPr>
            <a:r>
              <a:rPr i="0" lang="uk-UA" u="none" cap="none" strike="noStrike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Індекс активності бізнесу</a:t>
            </a:r>
            <a:endParaRPr i="0" sz="1600" u="none" cap="none" strike="noStrike">
              <a:solidFill>
                <a:srgbClr val="0B539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7" name="Google Shape;807;g342634e1e53_1_497"/>
          <p:cNvSpPr txBox="1"/>
          <p:nvPr/>
        </p:nvSpPr>
        <p:spPr>
          <a:xfrm>
            <a:off x="4386900" y="6220025"/>
            <a:ext cx="6996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uk-UA" sz="1000">
                <a:solidFill>
                  <a:srgbClr val="535353"/>
                </a:solidFill>
                <a:latin typeface="Inter"/>
                <a:ea typeface="Inter"/>
                <a:cs typeface="Inter"/>
                <a:sym typeface="Inter"/>
              </a:rPr>
              <a:t>Результати дослідження стану бізнесу в Україні в грудні 2024</a:t>
            </a:r>
            <a:endParaRPr i="0" sz="1000" u="none" cap="none" strike="noStrike">
              <a:solidFill>
                <a:srgbClr val="53535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uk-UA" sz="700">
                <a:solidFill>
                  <a:srgbClr val="A7A7A7"/>
                </a:solidFill>
                <a:latin typeface="Inter"/>
                <a:ea typeface="Inter"/>
                <a:cs typeface="Inter"/>
                <a:sym typeface="Inter"/>
              </a:rPr>
              <a:t>https://business.diia.gov.ua/analytics/research/rezultaty-doslidzhennia-stanu-biznesu-v-ukraini-v-hrudni-2024-roku</a:t>
            </a:r>
            <a:endParaRPr i="0" sz="700" u="none" cap="none" strike="noStrike">
              <a:solidFill>
                <a:srgbClr val="A7A7A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LA_whitebg_RGB.png" id="808" name="Google Shape;808;g342634e1e53_1_4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g342634e1e53_1_497"/>
          <p:cNvSpPr/>
          <p:nvPr/>
        </p:nvSpPr>
        <p:spPr>
          <a:xfrm>
            <a:off x="4487900" y="1291623"/>
            <a:ext cx="2034600" cy="538500"/>
          </a:xfrm>
          <a:prstGeom prst="roundRect">
            <a:avLst>
              <a:gd fmla="val 4427" name="adj"/>
            </a:avLst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8595B"/>
              </a:buClr>
              <a:buSzPts val="600"/>
              <a:buFont typeface="Inter"/>
              <a:buNone/>
            </a:pPr>
            <a:r>
              <a:rPr lang="uk-UA" sz="1800">
                <a:solidFill>
                  <a:srgbClr val="468FCD"/>
                </a:solidFill>
                <a:latin typeface="Inter"/>
                <a:ea typeface="Inter"/>
                <a:cs typeface="Inter"/>
                <a:sym typeface="Inter"/>
              </a:rPr>
              <a:t>СІЧЕНЬ 2024</a:t>
            </a:r>
            <a:endParaRPr sz="1800">
              <a:solidFill>
                <a:srgbClr val="468FC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0" name="Google Shape;810;g342634e1e53_1_497"/>
          <p:cNvSpPr/>
          <p:nvPr/>
        </p:nvSpPr>
        <p:spPr>
          <a:xfrm>
            <a:off x="8479100" y="1273913"/>
            <a:ext cx="2034600" cy="573900"/>
          </a:xfrm>
          <a:prstGeom prst="roundRect">
            <a:avLst>
              <a:gd fmla="val 4427" name="adj"/>
            </a:avLst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8595B"/>
              </a:buClr>
              <a:buSzPts val="600"/>
              <a:buFont typeface="Inter"/>
              <a:buNone/>
            </a:pPr>
            <a:r>
              <a:rPr lang="uk-UA" sz="1800">
                <a:solidFill>
                  <a:srgbClr val="084F91"/>
                </a:solidFill>
                <a:latin typeface="Inter"/>
                <a:ea typeface="Inter"/>
                <a:cs typeface="Inter"/>
                <a:sym typeface="Inter"/>
              </a:rPr>
              <a:t>ГРУДЕНЬ</a:t>
            </a:r>
            <a:r>
              <a:rPr lang="uk-UA" sz="1800">
                <a:solidFill>
                  <a:srgbClr val="084F91"/>
                </a:solidFill>
                <a:latin typeface="Inter"/>
                <a:ea typeface="Inter"/>
                <a:cs typeface="Inter"/>
                <a:sym typeface="Inter"/>
              </a:rPr>
              <a:t> 2024</a:t>
            </a:r>
            <a:endParaRPr sz="1800">
              <a:solidFill>
                <a:srgbClr val="084F9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811" name="Google Shape;811;g342634e1e53_1_497"/>
          <p:cNvCxnSpPr/>
          <p:nvPr/>
        </p:nvCxnSpPr>
        <p:spPr>
          <a:xfrm>
            <a:off x="4078779" y="1877163"/>
            <a:ext cx="7087800" cy="0"/>
          </a:xfrm>
          <a:prstGeom prst="straightConnector1">
            <a:avLst/>
          </a:prstGeom>
          <a:noFill/>
          <a:ln cap="flat" cmpd="sng" w="9525">
            <a:solidFill>
              <a:srgbClr val="468FCD">
                <a:alpha val="4863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2" name="Google Shape;812;g342634e1e53_1_497"/>
          <p:cNvCxnSpPr/>
          <p:nvPr/>
        </p:nvCxnSpPr>
        <p:spPr>
          <a:xfrm>
            <a:off x="4078717" y="5179738"/>
            <a:ext cx="7087800" cy="0"/>
          </a:xfrm>
          <a:prstGeom prst="straightConnector1">
            <a:avLst/>
          </a:prstGeom>
          <a:noFill/>
          <a:ln cap="flat" cmpd="sng" w="9525">
            <a:solidFill>
              <a:srgbClr val="468FCD">
                <a:alpha val="4863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_whitebg_RGB.png" id="817" name="Google Shape;817;g342634e1e53_6_284"/>
          <p:cNvSpPr/>
          <p:nvPr/>
        </p:nvSpPr>
        <p:spPr>
          <a:xfrm>
            <a:off x="737304" y="6284585"/>
            <a:ext cx="1203926" cy="3830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18" name="Google Shape;818;g342634e1e53_6_284"/>
          <p:cNvCxnSpPr/>
          <p:nvPr/>
        </p:nvCxnSpPr>
        <p:spPr>
          <a:xfrm>
            <a:off x="763657" y="6087533"/>
            <a:ext cx="10664700" cy="0"/>
          </a:xfrm>
          <a:prstGeom prst="straightConnector1">
            <a:avLst/>
          </a:prstGeom>
          <a:noFill/>
          <a:ln cap="flat" cmpd="sng" w="9525">
            <a:solidFill>
              <a:srgbClr val="468FCD">
                <a:alpha val="4902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g342634e1e53_6_284"/>
          <p:cNvSpPr txBox="1"/>
          <p:nvPr/>
        </p:nvSpPr>
        <p:spPr>
          <a:xfrm>
            <a:off x="4536033" y="6331833"/>
            <a:ext cx="705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uk-UA" sz="9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https://boi.org.ua/news-post/dlya-peremogy-potribna-pidtrymka-ne-gnoblennya-biznesu/</a:t>
            </a:r>
            <a:endParaRPr b="0" i="0" sz="9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0" name="Google Shape;820;g342634e1e53_6_284"/>
          <p:cNvSpPr txBox="1"/>
          <p:nvPr/>
        </p:nvSpPr>
        <p:spPr>
          <a:xfrm>
            <a:off x="893400" y="1636133"/>
            <a:ext cx="8169900" cy="3152400"/>
          </a:xfrm>
          <a:prstGeom prst="rect">
            <a:avLst/>
          </a:prstGeom>
          <a:solidFill>
            <a:srgbClr val="468FCD"/>
          </a:solidFill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52400" marR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uk-UA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«В Україні законопослушний бізнес є мішенню для прискіпливих перевірок і покарань за формальні помилки з боку фіскальних, чи-то правоохоронних органів. Ми чітко бачимо, що більшість проблем українських компаній полягають у неправильному публічному урядуванні. Лише структурні зміни у підходах держави до трактування бізнесу зможуть відновити довіру у відносинах з підприємцями та заохотити інвесторів долучитись до процесів відбудови»,</a:t>
            </a:r>
            <a:r>
              <a:rPr b="0" i="0" lang="uk-UA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b="1" i="0" lang="uk-UA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вважає бізнес-омбудсмен Роман Ващук.</a:t>
            </a:r>
            <a:endParaRPr b="1" i="0" sz="1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52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1" name="Google Shape;821;g342634e1e53_6_284"/>
          <p:cNvSpPr/>
          <p:nvPr/>
        </p:nvSpPr>
        <p:spPr>
          <a:xfrm>
            <a:off x="8686000" y="2084633"/>
            <a:ext cx="2516400" cy="224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highlight>
                <a:srgbClr val="CFE2F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_whitebg_RGB.png" id="822" name="Google Shape;822;g342634e1e53_6_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04" y="6284585"/>
            <a:ext cx="1203926" cy="38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g342634e1e53_6_284" title="Знімок екрана 2025-03-21 о 13.37.2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7725" y="2760500"/>
            <a:ext cx="2452925" cy="7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42634e1e53_1_519"/>
          <p:cNvSpPr txBox="1"/>
          <p:nvPr/>
        </p:nvSpPr>
        <p:spPr>
          <a:xfrm>
            <a:off x="4988425" y="1494800"/>
            <a:ext cx="6498600" cy="51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кваліфікація діянь за “зручними статтями”, що дозволяють втручатися в діяльність підприємства;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порушення підслідності;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безпідставні обшуки;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вилучення майна (первинна документація, оригінали документів, компʼютерної техніки, виробів/продукції);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процесуальні зловживання слідства та зловживання дискреційними повноваженнями;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повторні аналогічні слідчі дії; 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невиконання слідством невигідних йому судових рішень; 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відсутність ефективного процесуального нагляду за дотриманням законності кримінального провадження;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тривале розслідування кримінальних правопорушень;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неможливість застосування ефективних механізмів засобів юридичного захисту прав третіх осіб у кримінальному провадженні;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Clr>
                <a:srgbClr val="468FCD"/>
              </a:buClr>
              <a:buSzPts val="1500"/>
              <a:buFont typeface="Inter"/>
              <a:buNone/>
            </a:pPr>
            <a:r>
              <a:rPr b="0" i="0" lang="uk-UA" u="none" cap="none" strike="noStrike">
                <a:latin typeface="Inter"/>
                <a:ea typeface="Inter"/>
                <a:cs typeface="Inter"/>
                <a:sym typeface="Inter"/>
              </a:rPr>
              <a:t>публікація відомостей про кримінальне провадження у ЗМІ та завдання шкоди діловій репутації.</a:t>
            </a:r>
            <a:endParaRPr b="0" i="0" u="none" cap="none" strike="noStrike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9" name="Google Shape;829;g342634e1e53_1_519"/>
          <p:cNvSpPr txBox="1"/>
          <p:nvPr/>
        </p:nvSpPr>
        <p:spPr>
          <a:xfrm>
            <a:off x="503827" y="371825"/>
            <a:ext cx="9156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i="0" lang="uk-UA" sz="2600" u="none" cap="none" strike="noStrike">
                <a:solidFill>
                  <a:srgbClr val="58595B"/>
                </a:solidFill>
                <a:latin typeface="Inter"/>
                <a:ea typeface="Inter"/>
                <a:cs typeface="Inter"/>
                <a:sym typeface="Inter"/>
              </a:rPr>
              <a:t>Яким чином діяльність правоохоронних органів паралізує бізнес та здійснює на нього тиск? </a:t>
            </a:r>
            <a:endParaRPr i="0" sz="2600" u="none" cap="none" strike="noStrike">
              <a:solidFill>
                <a:srgbClr val="5859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LA_whitebg_RGB.png" id="830" name="Google Shape;830;g342634e1e53_1_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Google Shape;831;g342634e1e53_1_519"/>
          <p:cNvCxnSpPr>
            <a:stCxn id="832" idx="2"/>
          </p:cNvCxnSpPr>
          <p:nvPr/>
        </p:nvCxnSpPr>
        <p:spPr>
          <a:xfrm rot="10800000">
            <a:off x="2896850" y="3164475"/>
            <a:ext cx="1733100" cy="13014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33" name="Google Shape;833;g342634e1e53_1_519"/>
          <p:cNvCxnSpPr/>
          <p:nvPr/>
        </p:nvCxnSpPr>
        <p:spPr>
          <a:xfrm rot="10800000">
            <a:off x="2897154" y="3163757"/>
            <a:ext cx="1803600" cy="9729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34" name="Google Shape;834;g342634e1e53_1_519"/>
          <p:cNvCxnSpPr/>
          <p:nvPr/>
        </p:nvCxnSpPr>
        <p:spPr>
          <a:xfrm rot="10800000">
            <a:off x="2897160" y="3164462"/>
            <a:ext cx="1803600" cy="4914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35" name="Google Shape;835;g342634e1e53_1_519"/>
          <p:cNvCxnSpPr>
            <a:stCxn id="836" idx="2"/>
          </p:cNvCxnSpPr>
          <p:nvPr/>
        </p:nvCxnSpPr>
        <p:spPr>
          <a:xfrm flipH="1">
            <a:off x="2897150" y="3073400"/>
            <a:ext cx="1732800" cy="906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37" name="Google Shape;837;g342634e1e53_1_519"/>
          <p:cNvCxnSpPr/>
          <p:nvPr/>
        </p:nvCxnSpPr>
        <p:spPr>
          <a:xfrm flipH="1">
            <a:off x="2897166" y="2683624"/>
            <a:ext cx="1803600" cy="4806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38" name="Google Shape;838;g342634e1e53_1_519"/>
          <p:cNvCxnSpPr>
            <a:stCxn id="839" idx="2"/>
          </p:cNvCxnSpPr>
          <p:nvPr/>
        </p:nvCxnSpPr>
        <p:spPr>
          <a:xfrm flipH="1">
            <a:off x="2897150" y="2286438"/>
            <a:ext cx="1732800" cy="8775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40" name="Google Shape;840;g342634e1e53_1_519"/>
          <p:cNvCxnSpPr/>
          <p:nvPr/>
        </p:nvCxnSpPr>
        <p:spPr>
          <a:xfrm flipH="1">
            <a:off x="2897176" y="1724125"/>
            <a:ext cx="1803600" cy="14397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41" name="Google Shape;841;g342634e1e53_1_519"/>
          <p:cNvSpPr/>
          <p:nvPr/>
        </p:nvSpPr>
        <p:spPr>
          <a:xfrm>
            <a:off x="4629950" y="1637250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9" name="Google Shape;839;g342634e1e53_1_519"/>
          <p:cNvSpPr/>
          <p:nvPr/>
        </p:nvSpPr>
        <p:spPr>
          <a:xfrm>
            <a:off x="4629950" y="2160438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2" name="Google Shape;842;g342634e1e53_1_519"/>
          <p:cNvSpPr/>
          <p:nvPr/>
        </p:nvSpPr>
        <p:spPr>
          <a:xfrm>
            <a:off x="4629950" y="2553925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6" name="Google Shape;836;g342634e1e53_1_519"/>
          <p:cNvSpPr/>
          <p:nvPr/>
        </p:nvSpPr>
        <p:spPr>
          <a:xfrm>
            <a:off x="4629950" y="2947400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3" name="Google Shape;843;g342634e1e53_1_519"/>
          <p:cNvSpPr/>
          <p:nvPr/>
        </p:nvSpPr>
        <p:spPr>
          <a:xfrm>
            <a:off x="4629950" y="3522275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4" name="Google Shape;844;g342634e1e53_1_519"/>
          <p:cNvSpPr/>
          <p:nvPr/>
        </p:nvSpPr>
        <p:spPr>
          <a:xfrm>
            <a:off x="4629950" y="3961325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2" name="Google Shape;832;g342634e1e53_1_519"/>
          <p:cNvSpPr/>
          <p:nvPr/>
        </p:nvSpPr>
        <p:spPr>
          <a:xfrm>
            <a:off x="4629950" y="4339875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5" name="Google Shape;845;g342634e1e53_1_519"/>
          <p:cNvSpPr/>
          <p:nvPr/>
        </p:nvSpPr>
        <p:spPr>
          <a:xfrm>
            <a:off x="4629950" y="4703375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6" name="Google Shape;846;g342634e1e53_1_519"/>
          <p:cNvSpPr/>
          <p:nvPr/>
        </p:nvSpPr>
        <p:spPr>
          <a:xfrm>
            <a:off x="4629950" y="5212175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7" name="Google Shape;847;g342634e1e53_1_519"/>
          <p:cNvSpPr/>
          <p:nvPr/>
        </p:nvSpPr>
        <p:spPr>
          <a:xfrm>
            <a:off x="4629950" y="5642450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8" name="Google Shape;848;g342634e1e53_1_519"/>
          <p:cNvSpPr/>
          <p:nvPr/>
        </p:nvSpPr>
        <p:spPr>
          <a:xfrm>
            <a:off x="4629950" y="6175850"/>
            <a:ext cx="252000" cy="252000"/>
          </a:xfrm>
          <a:prstGeom prst="ellips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849" name="Google Shape;849;g342634e1e53_1_519"/>
          <p:cNvCxnSpPr>
            <a:stCxn id="846" idx="1"/>
          </p:cNvCxnSpPr>
          <p:nvPr/>
        </p:nvCxnSpPr>
        <p:spPr>
          <a:xfrm rot="10800000">
            <a:off x="2921755" y="3221980"/>
            <a:ext cx="1745100" cy="20271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0" name="Google Shape;850;g342634e1e53_1_519"/>
          <p:cNvCxnSpPr/>
          <p:nvPr/>
        </p:nvCxnSpPr>
        <p:spPr>
          <a:xfrm rot="10800000">
            <a:off x="2921754" y="3221957"/>
            <a:ext cx="1702800" cy="16005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1" name="Google Shape;851;g342634e1e53_1_519"/>
          <p:cNvCxnSpPr/>
          <p:nvPr/>
        </p:nvCxnSpPr>
        <p:spPr>
          <a:xfrm rot="10800000">
            <a:off x="2894300" y="3194750"/>
            <a:ext cx="1745400" cy="30819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2" name="Google Shape;852;g342634e1e53_1_519"/>
          <p:cNvCxnSpPr>
            <a:stCxn id="847" idx="2"/>
          </p:cNvCxnSpPr>
          <p:nvPr/>
        </p:nvCxnSpPr>
        <p:spPr>
          <a:xfrm rot="10800000">
            <a:off x="2867150" y="3167450"/>
            <a:ext cx="1762800" cy="2601000"/>
          </a:xfrm>
          <a:prstGeom prst="straightConnector1">
            <a:avLst/>
          </a:prstGeom>
          <a:noFill/>
          <a:ln cap="flat" cmpd="sng" w="19050">
            <a:solidFill>
              <a:srgbClr val="387F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53" name="Google Shape;853;g342634e1e53_1_519"/>
          <p:cNvSpPr/>
          <p:nvPr/>
        </p:nvSpPr>
        <p:spPr>
          <a:xfrm>
            <a:off x="869974" y="2160450"/>
            <a:ext cx="2304000" cy="2304000"/>
          </a:xfrm>
          <a:prstGeom prst="ellipse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uk-UA" sz="2000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ВПЛИВ НА БІЗНЕС</a:t>
            </a:r>
            <a:endParaRPr b="1" i="0" sz="2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42634e1e53_1_555"/>
          <p:cNvSpPr txBox="1"/>
          <p:nvPr/>
        </p:nvSpPr>
        <p:spPr>
          <a:xfrm>
            <a:off x="317500" y="172725"/>
            <a:ext cx="8778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Найбільш поширені статті Кримінального кодексу, </a:t>
            </a:r>
            <a:endParaRPr sz="26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8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з якими може </a:t>
            </a:r>
            <a:r>
              <a:rPr lang="uk-UA" sz="18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зіштовхнутись</a:t>
            </a:r>
            <a:r>
              <a:rPr lang="uk-UA" sz="18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потенційний власник бізнесу, діяльність якого пов’язана з обігом канабісу</a:t>
            </a:r>
            <a:endParaRPr sz="18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LA_whitebg_RGB.png" id="859" name="Google Shape;859;g342634e1e53_1_5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0" name="Google Shape;860;g342634e1e53_1_555"/>
          <p:cNvGrpSpPr/>
          <p:nvPr/>
        </p:nvGrpSpPr>
        <p:grpSpPr>
          <a:xfrm>
            <a:off x="486625" y="1544013"/>
            <a:ext cx="11259363" cy="4759338"/>
            <a:chOff x="486625" y="1544013"/>
            <a:chExt cx="11259363" cy="4759338"/>
          </a:xfrm>
        </p:grpSpPr>
        <p:sp>
          <p:nvSpPr>
            <p:cNvPr id="861" name="Google Shape;861;g342634e1e53_1_555"/>
            <p:cNvSpPr/>
            <p:nvPr/>
          </p:nvSpPr>
          <p:spPr>
            <a:xfrm>
              <a:off x="8692400" y="2903650"/>
              <a:ext cx="3053100" cy="8388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Викрадення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2" name="Google Shape;862;g342634e1e53_1_555"/>
            <p:cNvSpPr/>
            <p:nvPr/>
          </p:nvSpPr>
          <p:spPr>
            <a:xfrm>
              <a:off x="8727900" y="1608650"/>
              <a:ext cx="3001500" cy="8388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Незаконне виробництво, зберігання чи збут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3" name="Google Shape;863;g342634e1e53_1_555"/>
            <p:cNvSpPr/>
            <p:nvPr/>
          </p:nvSpPr>
          <p:spPr>
            <a:xfrm>
              <a:off x="11216425" y="1544025"/>
              <a:ext cx="515400" cy="252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307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4" name="Google Shape;864;g342634e1e53_1_555"/>
            <p:cNvSpPr/>
            <p:nvPr/>
          </p:nvSpPr>
          <p:spPr>
            <a:xfrm>
              <a:off x="3805350" y="1608575"/>
              <a:ext cx="4419600" cy="8388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Використання коштів, здобутих від незаконного 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обігу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5" name="Google Shape;865;g342634e1e53_1_555"/>
            <p:cNvSpPr/>
            <p:nvPr/>
          </p:nvSpPr>
          <p:spPr>
            <a:xfrm>
              <a:off x="7696125" y="1544025"/>
              <a:ext cx="528900" cy="252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306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6" name="Google Shape;866;g342634e1e53_1_555"/>
            <p:cNvSpPr/>
            <p:nvPr/>
          </p:nvSpPr>
          <p:spPr>
            <a:xfrm>
              <a:off x="486850" y="1615025"/>
              <a:ext cx="3001500" cy="8388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Контрабанда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7" name="Google Shape;867;g342634e1e53_1_555"/>
            <p:cNvSpPr/>
            <p:nvPr/>
          </p:nvSpPr>
          <p:spPr>
            <a:xfrm>
              <a:off x="2959225" y="1544013"/>
              <a:ext cx="528900" cy="252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305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8" name="Google Shape;868;g342634e1e53_1_555"/>
            <p:cNvSpPr/>
            <p:nvPr/>
          </p:nvSpPr>
          <p:spPr>
            <a:xfrm>
              <a:off x="486875" y="5472850"/>
              <a:ext cx="3001500" cy="8157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Порушення встановлених правил обігу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9" name="Google Shape;869;g342634e1e53_1_555"/>
            <p:cNvSpPr/>
            <p:nvPr/>
          </p:nvSpPr>
          <p:spPr>
            <a:xfrm>
              <a:off x="486625" y="4039025"/>
              <a:ext cx="3001500" cy="11361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Незаконне виготовлення, підроблення, використання чи збут підроблених документів на отримання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0" name="Google Shape;870;g342634e1e53_1_555"/>
            <p:cNvSpPr/>
            <p:nvPr/>
          </p:nvSpPr>
          <p:spPr>
            <a:xfrm>
              <a:off x="486925" y="2797575"/>
              <a:ext cx="3001500" cy="9729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Організація або утримання місць для незаконного виробництва чи виготовлення наркотичних засобів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1" name="Google Shape;871;g342634e1e53_1_555"/>
            <p:cNvSpPr/>
            <p:nvPr/>
          </p:nvSpPr>
          <p:spPr>
            <a:xfrm>
              <a:off x="2959225" y="2695525"/>
              <a:ext cx="528900" cy="270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317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872" name="Google Shape;872;g342634e1e53_1_555"/>
            <p:cNvGrpSpPr/>
            <p:nvPr/>
          </p:nvGrpSpPr>
          <p:grpSpPr>
            <a:xfrm>
              <a:off x="3805362" y="5276351"/>
              <a:ext cx="4430954" cy="1007738"/>
              <a:chOff x="8846666" y="3254875"/>
              <a:chExt cx="3255900" cy="1310282"/>
            </a:xfrm>
          </p:grpSpPr>
          <p:sp>
            <p:nvSpPr>
              <p:cNvPr id="873" name="Google Shape;873;g342634e1e53_1_555"/>
              <p:cNvSpPr/>
              <p:nvPr/>
            </p:nvSpPr>
            <p:spPr>
              <a:xfrm>
                <a:off x="8846666" y="3353156"/>
                <a:ext cx="3255900" cy="1212000"/>
              </a:xfrm>
              <a:prstGeom prst="roundRect">
                <a:avLst>
                  <a:gd fmla="val 16667" name="adj"/>
                </a:avLst>
              </a:prstGeom>
              <a:solidFill>
                <a:srgbClr val="468FCD"/>
              </a:solidFill>
              <a:ln>
                <a:noFill/>
              </a:ln>
            </p:spPr>
            <p:txBody>
              <a:bodyPr anchorCtr="0" anchor="ctr" bIns="91425" lIns="90000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-UA" sz="1200">
                    <a:solidFill>
                      <a:schemeClr val="lt1"/>
                    </a:solidFill>
                    <a:latin typeface="Inter"/>
                    <a:ea typeface="Inter"/>
                    <a:cs typeface="Inter"/>
                    <a:sym typeface="Inter"/>
                  </a:rPr>
                  <a:t>Незаконне виробництво, виготовлення, придбання, перевезення, пересилання, зберігання з метою збуту або збут отруйних чи сильнодіючих речовин</a:t>
                </a:r>
                <a:endParaRPr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874" name="Google Shape;874;g342634e1e53_1_555"/>
              <p:cNvSpPr/>
              <p:nvPr/>
            </p:nvSpPr>
            <p:spPr>
              <a:xfrm>
                <a:off x="11703278" y="3254875"/>
                <a:ext cx="396600" cy="3276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1076D2"/>
                  </a:gs>
                  <a:gs pos="100000">
                    <a:srgbClr val="09305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0000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lang="uk-UA" sz="1200">
                    <a:solidFill>
                      <a:schemeClr val="lt1"/>
                    </a:solidFill>
                    <a:latin typeface="Inter"/>
                    <a:ea typeface="Inter"/>
                    <a:cs typeface="Inter"/>
                    <a:sym typeface="Inter"/>
                  </a:rPr>
                  <a:t>321</a:t>
                </a:r>
                <a:endParaRPr b="1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875" name="Google Shape;875;g342634e1e53_1_555"/>
            <p:cNvSpPr/>
            <p:nvPr/>
          </p:nvSpPr>
          <p:spPr>
            <a:xfrm>
              <a:off x="2959225" y="5424775"/>
              <a:ext cx="528900" cy="270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320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6" name="Google Shape;876;g342634e1e53_1_555"/>
            <p:cNvSpPr/>
            <p:nvPr/>
          </p:nvSpPr>
          <p:spPr>
            <a:xfrm>
              <a:off x="2953825" y="3967275"/>
              <a:ext cx="539700" cy="270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318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7" name="Google Shape;877;g342634e1e53_1_555"/>
            <p:cNvSpPr/>
            <p:nvPr/>
          </p:nvSpPr>
          <p:spPr>
            <a:xfrm>
              <a:off x="11216425" y="2833263"/>
              <a:ext cx="528900" cy="270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308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8" name="Google Shape;878;g342634e1e53_1_555"/>
            <p:cNvSpPr/>
            <p:nvPr/>
          </p:nvSpPr>
          <p:spPr>
            <a:xfrm>
              <a:off x="8707225" y="5464550"/>
              <a:ext cx="3038100" cy="838800"/>
            </a:xfrm>
            <a:prstGeom prst="roundRect">
              <a:avLst>
                <a:gd fmla="val 16667" name="adj"/>
              </a:avLst>
            </a:prstGeom>
            <a:solidFill>
              <a:srgbClr val="468FCD"/>
            </a:soli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endPara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Посів або вирощування снотворного маку чи конопель</a:t>
              </a:r>
              <a:endPara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9" name="Google Shape;879;g342634e1e53_1_555"/>
            <p:cNvSpPr/>
            <p:nvPr/>
          </p:nvSpPr>
          <p:spPr>
            <a:xfrm>
              <a:off x="11216413" y="5413200"/>
              <a:ext cx="528900" cy="252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0000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uk-UA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310</a:t>
              </a:r>
              <a:endParaRPr b="1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880" name="Google Shape;880;g342634e1e53_1_555"/>
            <p:cNvGrpSpPr/>
            <p:nvPr/>
          </p:nvGrpSpPr>
          <p:grpSpPr>
            <a:xfrm>
              <a:off x="8692400" y="4115225"/>
              <a:ext cx="3053588" cy="872503"/>
              <a:chOff x="6078572" y="2403313"/>
              <a:chExt cx="2996945" cy="858509"/>
            </a:xfrm>
          </p:grpSpPr>
          <p:sp>
            <p:nvSpPr>
              <p:cNvPr id="881" name="Google Shape;881;g342634e1e53_1_555"/>
              <p:cNvSpPr/>
              <p:nvPr/>
            </p:nvSpPr>
            <p:spPr>
              <a:xfrm>
                <a:off x="6078572" y="2464122"/>
                <a:ext cx="2996400" cy="797700"/>
              </a:xfrm>
              <a:prstGeom prst="roundRect">
                <a:avLst>
                  <a:gd fmla="val 16667" name="adj"/>
                </a:avLst>
              </a:prstGeom>
              <a:solidFill>
                <a:srgbClr val="468FCD"/>
              </a:solidFill>
              <a:ln>
                <a:noFill/>
              </a:ln>
            </p:spPr>
            <p:txBody>
              <a:bodyPr anchorCtr="0" anchor="ctr" bIns="91425" lIns="90000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  <a:p>
                <a:pPr indent="0" lvl="0" marL="0" marR="0" rtl="0" algn="ct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uk-UA" sz="1200">
                    <a:solidFill>
                      <a:schemeClr val="lt1"/>
                    </a:solidFill>
                    <a:latin typeface="Inter"/>
                    <a:ea typeface="Inter"/>
                    <a:cs typeface="Inter"/>
                    <a:sym typeface="Inter"/>
                  </a:rPr>
                  <a:t>Незаконне виробництво, зберігання наркотичних засобів без мети збуту</a:t>
                </a:r>
                <a:endParaRPr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882" name="Google Shape;882;g342634e1e53_1_555"/>
              <p:cNvSpPr/>
              <p:nvPr/>
            </p:nvSpPr>
            <p:spPr>
              <a:xfrm>
                <a:off x="8545717" y="2403313"/>
                <a:ext cx="529800" cy="2481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1076D2"/>
                  </a:gs>
                  <a:gs pos="100000">
                    <a:srgbClr val="09305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0000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lang="uk-UA" sz="1200">
                    <a:solidFill>
                      <a:schemeClr val="lt1"/>
                    </a:solidFill>
                    <a:latin typeface="Inter"/>
                    <a:ea typeface="Inter"/>
                    <a:cs typeface="Inter"/>
                    <a:sym typeface="Inter"/>
                  </a:rPr>
                  <a:t>309</a:t>
                </a:r>
                <a:endParaRPr b="1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sp>
        <p:nvSpPr>
          <p:cNvPr id="883" name="Google Shape;883;g342634e1e53_1_555"/>
          <p:cNvSpPr/>
          <p:nvPr/>
        </p:nvSpPr>
        <p:spPr>
          <a:xfrm>
            <a:off x="3599450" y="2929500"/>
            <a:ext cx="4950300" cy="16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-UA" sz="3800">
                <a:solidFill>
                  <a:srgbClr val="B7D5F1"/>
                </a:solidFill>
                <a:latin typeface="Inter"/>
                <a:ea typeface="Inter"/>
                <a:cs typeface="Inter"/>
                <a:sym typeface="Inter"/>
              </a:rPr>
              <a:t>КРИМІНАЛЬНИЙ</a:t>
            </a:r>
            <a:endParaRPr b="1" sz="3800">
              <a:solidFill>
                <a:srgbClr val="B7D5F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-UA" sz="3800">
                <a:solidFill>
                  <a:srgbClr val="B7D5F1"/>
                </a:solidFill>
                <a:latin typeface="Inter"/>
                <a:ea typeface="Inter"/>
                <a:cs typeface="Inter"/>
                <a:sym typeface="Inter"/>
              </a:rPr>
              <a:t>КОДЕКС УКРАЇНИ</a:t>
            </a:r>
            <a:endParaRPr b="1" i="0" sz="3800" u="none" cap="none" strike="noStrike">
              <a:solidFill>
                <a:srgbClr val="B7D5F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42402ff3b7_0_114"/>
          <p:cNvSpPr/>
          <p:nvPr/>
        </p:nvSpPr>
        <p:spPr>
          <a:xfrm>
            <a:off x="822375" y="986325"/>
            <a:ext cx="11157900" cy="5565900"/>
          </a:xfrm>
          <a:prstGeom prst="rect">
            <a:avLst/>
          </a:prstGeom>
          <a:solidFill>
            <a:srgbClr val="074F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uk-UA" sz="1900">
                <a:solidFill>
                  <a:schemeClr val="dk1"/>
                </a:solidFill>
              </a:rPr>
              <a:t> 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descr="Group 8.png" id="889" name="Google Shape;889;g342402ff3b7_0_114"/>
          <p:cNvPicPr preferRelativeResize="0"/>
          <p:nvPr/>
        </p:nvPicPr>
        <p:blipFill rotWithShape="1">
          <a:blip r:embed="rId3">
            <a:alphaModFix amt="9630"/>
          </a:blip>
          <a:srcRect b="0" l="0" r="0" t="0"/>
          <a:stretch/>
        </p:blipFill>
        <p:spPr>
          <a:xfrm>
            <a:off x="4544675" y="4188766"/>
            <a:ext cx="2115625" cy="15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g342402ff3b7_0_114"/>
          <p:cNvSpPr/>
          <p:nvPr/>
        </p:nvSpPr>
        <p:spPr>
          <a:xfrm>
            <a:off x="336625" y="2219775"/>
            <a:ext cx="2434200" cy="3099000"/>
          </a:xfrm>
          <a:prstGeom prst="rect">
            <a:avLst/>
          </a:prstGeom>
          <a:gradFill>
            <a:gsLst>
              <a:gs pos="0">
                <a:srgbClr val="E8E8E8"/>
              </a:gs>
              <a:gs pos="47000">
                <a:srgbClr val="FFFFFF"/>
              </a:gs>
              <a:gs pos="100000">
                <a:srgbClr val="E0E0E0"/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89999" marR="9444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>
                <a:solidFill>
                  <a:srgbClr val="4F81BD"/>
                </a:solidFill>
                <a:latin typeface="Inter"/>
                <a:ea typeface="Inter"/>
                <a:cs typeface="Inter"/>
                <a:sym typeface="Inter"/>
              </a:rPr>
              <a:t>Організація внутрішнього- господарської діяльності бізнесу, повʼязаного з обігом конопель</a:t>
            </a:r>
            <a:endParaRPr sz="1800">
              <a:solidFill>
                <a:srgbClr val="4F81B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1" name="Google Shape;891;g342402ff3b7_0_114"/>
          <p:cNvSpPr txBox="1"/>
          <p:nvPr/>
        </p:nvSpPr>
        <p:spPr>
          <a:xfrm>
            <a:off x="3618975" y="1367725"/>
            <a:ext cx="2884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Д</a:t>
            </a:r>
            <a:r>
              <a:rPr lang="uk-UA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отримання законодавства та ліцензійних умов</a:t>
            </a:r>
            <a:endParaRPr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2" name="Google Shape;892;g342402ff3b7_0_114"/>
          <p:cNvSpPr txBox="1"/>
          <p:nvPr/>
        </p:nvSpPr>
        <p:spPr>
          <a:xfrm>
            <a:off x="6789925" y="1386525"/>
            <a:ext cx="50019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Відповідати вимогам до місць вирощування, переробки, зберігання (обов’язкове забезпечення контролю доступу, відеоспостереження, сигналізації тощо).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Укласти угоди на знищення відходів виробництва відповідно до законодавства.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Здійснити державну реєстрацію сортів конопель, що будуть використовуватись.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Оформлення відповідних ліцензій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3" name="Google Shape;893;g342402ff3b7_0_114"/>
          <p:cNvSpPr txBox="1"/>
          <p:nvPr/>
        </p:nvSpPr>
        <p:spPr>
          <a:xfrm>
            <a:off x="3618575" y="3792729"/>
            <a:ext cx="3117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Внутрішньогосподарська організація  </a:t>
            </a:r>
            <a:endParaRPr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LA_whitebg_RGB.png" id="894" name="Google Shape;894;g342402ff3b7_0_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7972" y="293585"/>
            <a:ext cx="1203926" cy="383028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g342402ff3b7_0_114"/>
          <p:cNvSpPr txBox="1"/>
          <p:nvPr/>
        </p:nvSpPr>
        <p:spPr>
          <a:xfrm>
            <a:off x="6789925" y="3868925"/>
            <a:ext cx="45906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Розробити внутрішні політики та інструкції щодо обігу конопель (вирощування, зберігання, транспортування, обліку).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Запровадити систему маркування продукції (електронні ідентифікатори відповідно до вимог Закону № 3528-IX).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Провести навчання персоналу щодо вимог законодавства та відповідальності.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Clr>
                <a:srgbClr val="9FC5E8"/>
              </a:buClr>
              <a:buSzPts val="1200"/>
              <a:buFont typeface="Inter"/>
              <a:buChar char="■"/>
            </a:pPr>
            <a:r>
              <a:rPr lang="uk-UA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Запровадити систему внутрішнього аудиту для перевірки відповідності законодавчим нормам. 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6" name="Google Shape;896;g342402ff3b7_0_114"/>
          <p:cNvSpPr txBox="1"/>
          <p:nvPr/>
        </p:nvSpPr>
        <p:spPr>
          <a:xfrm>
            <a:off x="6576375" y="5318700"/>
            <a:ext cx="52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7" name="Google Shape;897;g342402ff3b7_0_114"/>
          <p:cNvSpPr txBox="1"/>
          <p:nvPr/>
        </p:nvSpPr>
        <p:spPr>
          <a:xfrm>
            <a:off x="573000" y="290775"/>
            <a:ext cx="9930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 Рекомендації з організації діяльності</a:t>
            </a:r>
            <a:endParaRPr sz="24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98" name="Google Shape;898;g342402ff3b7_0_114"/>
          <p:cNvGrpSpPr/>
          <p:nvPr/>
        </p:nvGrpSpPr>
        <p:grpSpPr>
          <a:xfrm>
            <a:off x="3174637" y="3860996"/>
            <a:ext cx="426900" cy="446400"/>
            <a:chOff x="3403237" y="5394892"/>
            <a:chExt cx="426900" cy="446400"/>
          </a:xfrm>
        </p:grpSpPr>
        <p:sp>
          <p:nvSpPr>
            <p:cNvPr id="899" name="Google Shape;899;g342402ff3b7_0_114"/>
            <p:cNvSpPr/>
            <p:nvPr/>
          </p:nvSpPr>
          <p:spPr>
            <a:xfrm>
              <a:off x="3403237" y="5407289"/>
              <a:ext cx="426900" cy="426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uk-UA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342402ff3b7_0_114"/>
            <p:cNvSpPr txBox="1"/>
            <p:nvPr/>
          </p:nvSpPr>
          <p:spPr>
            <a:xfrm>
              <a:off x="3439433" y="5394892"/>
              <a:ext cx="354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uk-UA" sz="13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b="1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descr="Group 8.png" id="901" name="Google Shape;901;g342402ff3b7_0_114"/>
          <p:cNvPicPr preferRelativeResize="0"/>
          <p:nvPr/>
        </p:nvPicPr>
        <p:blipFill rotWithShape="1">
          <a:blip r:embed="rId3">
            <a:alphaModFix amt="9630"/>
          </a:blip>
          <a:srcRect b="0" l="0" r="0" t="0"/>
          <a:stretch/>
        </p:blipFill>
        <p:spPr>
          <a:xfrm>
            <a:off x="4544675" y="1780663"/>
            <a:ext cx="2115625" cy="150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2" name="Google Shape;902;g342402ff3b7_0_114"/>
          <p:cNvGrpSpPr/>
          <p:nvPr/>
        </p:nvGrpSpPr>
        <p:grpSpPr>
          <a:xfrm>
            <a:off x="3174637" y="1508692"/>
            <a:ext cx="426900" cy="446400"/>
            <a:chOff x="3403237" y="5394892"/>
            <a:chExt cx="426900" cy="446400"/>
          </a:xfrm>
        </p:grpSpPr>
        <p:sp>
          <p:nvSpPr>
            <p:cNvPr id="903" name="Google Shape;903;g342402ff3b7_0_114"/>
            <p:cNvSpPr/>
            <p:nvPr/>
          </p:nvSpPr>
          <p:spPr>
            <a:xfrm>
              <a:off x="3403237" y="5407289"/>
              <a:ext cx="426900" cy="426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uk-UA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342402ff3b7_0_114"/>
            <p:cNvSpPr txBox="1"/>
            <p:nvPr/>
          </p:nvSpPr>
          <p:spPr>
            <a:xfrm>
              <a:off x="3439433" y="5394892"/>
              <a:ext cx="354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uk-UA" sz="13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b="1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2022-08-04T10:16:08Z</dcterms:created>
  <dc:creator>Тимошенко Анна Геннадіївна</dc:creator>
</cp:coreProperties>
</file>