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303" r:id="rId3"/>
    <p:sldId id="370" r:id="rId4"/>
    <p:sldId id="359" r:id="rId5"/>
    <p:sldId id="360" r:id="rId6"/>
    <p:sldId id="371" r:id="rId7"/>
    <p:sldId id="412" r:id="rId8"/>
    <p:sldId id="413" r:id="rId9"/>
    <p:sldId id="363" r:id="rId10"/>
    <p:sldId id="364" r:id="rId11"/>
    <p:sldId id="411" r:id="rId12"/>
    <p:sldId id="297" r:id="rId13"/>
  </p:sldIdLst>
  <p:sldSz cx="12192000" cy="6858000"/>
  <p:notesSz cx="12192000" cy="6858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49"/>
    <a:srgbClr val="000B14"/>
    <a:srgbClr val="0B1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91" autoAdjust="0"/>
    <p:restoredTop sz="94660"/>
  </p:normalViewPr>
  <p:slideViewPr>
    <p:cSldViewPr>
      <p:cViewPr varScale="1">
        <p:scale>
          <a:sx n="105" d="100"/>
          <a:sy n="105" d="100"/>
        </p:scale>
        <p:origin x="109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00903-E205-47CA-AEA7-833BB9C9642E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165E2-7949-4A29-8FB8-3FE78E5FDAB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5822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00629" y="1751457"/>
            <a:ext cx="7190740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rgbClr val="006FC0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6FC0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6FC0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6FC0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E8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57423" y="105613"/>
            <a:ext cx="5677153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6FC0"/>
                </a:solidFill>
                <a:latin typeface="Roboto Lt"/>
                <a:cs typeface="Roboto L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‹№›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2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1363" y="2653467"/>
            <a:ext cx="10015728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uk-UA" sz="5000" dirty="0">
                <a:solidFill>
                  <a:srgbClr val="FFFFFF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Актуальні правові висновки Верховного Суду у земельних спорах</a:t>
            </a:r>
            <a:endParaRPr lang="uk-UA" sz="5000" dirty="0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1363" y="477483"/>
            <a:ext cx="1240536" cy="1431036"/>
          </a:xfrm>
          <a:prstGeom prst="rect">
            <a:avLst/>
          </a:prstGeom>
        </p:spPr>
      </p:pic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9F4CB063-0C6E-BB46-A56E-ED0297221B8B}"/>
              </a:ext>
            </a:extLst>
          </p:cNvPr>
          <p:cNvSpPr txBox="1">
            <a:spLocks/>
          </p:cNvSpPr>
          <p:nvPr/>
        </p:nvSpPr>
        <p:spPr>
          <a:xfrm>
            <a:off x="491363" y="5471299"/>
            <a:ext cx="4787292" cy="909218"/>
          </a:xfrm>
          <a:prstGeom prst="rect">
            <a:avLst/>
          </a:prstGeom>
        </p:spPr>
        <p:txBody>
          <a:bodyPr wrap="square" lIns="0" tIns="0" rIns="0" bIns="0">
            <a:normAutofit fontScale="92500" lnSpcReduction="10000"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2800" kern="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Віталій Уркевич</a:t>
            </a:r>
          </a:p>
          <a:p>
            <a:pPr algn="l"/>
            <a:r>
              <a:rPr lang="uk-UA" sz="2000" kern="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Секретар Великої Палати Верховного Суду</a:t>
            </a:r>
          </a:p>
          <a:p>
            <a:pPr algn="l"/>
            <a:r>
              <a:rPr lang="uk-UA" sz="2000" kern="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доктор юридичних наук, професор</a:t>
            </a:r>
            <a:endParaRPr lang="en-US" sz="2000" kern="0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249DC846-E88E-8813-5972-0B02D7AF47A5}"/>
              </a:ext>
            </a:extLst>
          </p:cNvPr>
          <p:cNvSpPr txBox="1">
            <a:spLocks/>
          </p:cNvSpPr>
          <p:nvPr/>
        </p:nvSpPr>
        <p:spPr>
          <a:xfrm>
            <a:off x="9065342" y="5437115"/>
            <a:ext cx="2541291" cy="9092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0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м. Вінниця</a:t>
            </a:r>
          </a:p>
          <a:p>
            <a:pPr algn="l"/>
            <a:r>
              <a:rPr lang="uk-UA" sz="22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21 березня 2025 року</a:t>
            </a:r>
            <a:endParaRPr lang="en-US" sz="2200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87036" y="420610"/>
            <a:ext cx="10919164" cy="523220"/>
          </a:xfrm>
        </p:spPr>
        <p:txBody>
          <a:bodyPr/>
          <a:lstStyle/>
          <a:p>
            <a:pPr marL="12700" marR="6985" lvl="0" indent="-127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uk-UA" sz="34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Право постійного користування земельними ділянками ФГ(ІІ)</a:t>
            </a:r>
          </a:p>
        </p:txBody>
      </p:sp>
      <p:sp>
        <p:nvSpPr>
          <p:cNvPr id="2" name="Прямокутник 1"/>
          <p:cNvSpPr/>
          <p:nvPr/>
        </p:nvSpPr>
        <p:spPr>
          <a:xfrm>
            <a:off x="482856" y="1257102"/>
            <a:ext cx="112139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Підставою припинення права постійного користування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наданою громадянину земельною ділянкою,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є припинення діяльності такої юридичної особи як фермерське господарство.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У земельному законодавстві така підстава припинення права постійного користування фермерським господарством земельною ділянкою свого засновника як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смерть громадянина–засновника фермерського господарства відсутня. </a:t>
            </a: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У разі смерті громадянина–засновника 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фермерського господарства відповідні правомочності та юридичні обов’язки щодо використання земельної ділянки, яка була надана засновнику саме для ведення фермерського господарства,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зберігаються за цією юридичною особою до часу припинення діяльності фермерського господарства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у встановленому порядку.</a:t>
            </a: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Право постійного користування земельною ділянкою 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саме через перехід його до фермерського господарства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не входить до складу спадщини. 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Спадкувати можна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права померлого засновника (члена) щодо фермерського господарства,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а не земельну ділянку, яка перебуває в користуванні такого господарства.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5653803" y="5352466"/>
            <a:ext cx="60430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Постанова</a:t>
            </a:r>
            <a:r>
              <a:rPr lang="ru-RU" spc="-165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 </a:t>
            </a:r>
            <a:r>
              <a:rPr lang="ru-RU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ВП ВС від 23.06.2020 у справі № 922/989/18 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682821F-D905-5CE4-1CC4-858B4127F4E6}"/>
              </a:ext>
            </a:extLst>
          </p:cNvPr>
          <p:cNvSpPr txBox="1">
            <a:spLocks/>
          </p:cNvSpPr>
          <p:nvPr/>
        </p:nvSpPr>
        <p:spPr>
          <a:xfrm>
            <a:off x="482856" y="5950732"/>
            <a:ext cx="1157729" cy="32505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kern="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Верховний Суд</a:t>
            </a:r>
            <a:endParaRPr lang="en-US" sz="1200" kern="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cxnSp>
        <p:nvCxnSpPr>
          <p:cNvPr id="6" name="Прямая соединительная линия 9">
            <a:extLst>
              <a:ext uri="{FF2B5EF4-FFF2-40B4-BE49-F238E27FC236}">
                <a16:creationId xmlns:a16="http://schemas.microsoft.com/office/drawing/2014/main" id="{4ED17B52-E946-4C6B-E8FE-698F13713812}"/>
              </a:ext>
            </a:extLst>
          </p:cNvPr>
          <p:cNvCxnSpPr/>
          <p:nvPr/>
        </p:nvCxnSpPr>
        <p:spPr>
          <a:xfrm>
            <a:off x="587036" y="6235277"/>
            <a:ext cx="377688" cy="0"/>
          </a:xfrm>
          <a:prstGeom prst="line">
            <a:avLst/>
          </a:prstGeom>
          <a:ln w="12700">
            <a:solidFill>
              <a:srgbClr val="0027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2569178-ED03-B612-5D16-262063225264}"/>
              </a:ext>
            </a:extLst>
          </p:cNvPr>
          <p:cNvSpPr txBox="1">
            <a:spLocks/>
          </p:cNvSpPr>
          <p:nvPr/>
        </p:nvSpPr>
        <p:spPr>
          <a:xfrm>
            <a:off x="1889913" y="5989530"/>
            <a:ext cx="5252758" cy="32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1"/>
                </a:solidFill>
                <a:latin typeface="Roboto Condensed Light" charset="0"/>
                <a:ea typeface="Roboto Condensed Light" charset="0"/>
                <a:cs typeface="Roboto Condensed Light" charset="0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Актуальні правові висновки Верховного Суду у земельних спорах</a:t>
            </a:r>
            <a:endParaRPr lang="en-US" sz="12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A30263C-8586-F872-83DB-63F9272800B7}"/>
              </a:ext>
            </a:extLst>
          </p:cNvPr>
          <p:cNvSpPr txBox="1">
            <a:spLocks/>
          </p:cNvSpPr>
          <p:nvPr/>
        </p:nvSpPr>
        <p:spPr>
          <a:xfrm>
            <a:off x="9291860" y="5950732"/>
            <a:ext cx="2404944" cy="402652"/>
          </a:xfrm>
          <a:prstGeom prst="rect">
            <a:avLst/>
          </a:prstGeom>
        </p:spPr>
        <p:txBody>
          <a:bodyPr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sz="12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10</a:t>
            </a:r>
            <a:endParaRPr lang="en-US" sz="1200" dirty="0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668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7D0F8-EFA3-6E74-B4CF-B6317E94E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09CBBDC-80E1-0CB3-B74B-411A50882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6180" y="428312"/>
            <a:ext cx="11109768" cy="1120820"/>
          </a:xfrm>
        </p:spPr>
        <p:txBody>
          <a:bodyPr/>
          <a:lstStyle/>
          <a:p>
            <a:pPr marL="12700" marR="6985" lvl="0" indent="-127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uk-UA" sz="36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Право постійного користування земельними ділянками </a:t>
            </a:r>
          </a:p>
          <a:p>
            <a:pPr marL="12700" marR="6985" lvl="0" indent="-127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uk-UA" sz="36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правонаступника державного підприємства</a:t>
            </a:r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426B1DAD-0181-C773-BEE8-4DE7FFDF9C84}"/>
              </a:ext>
            </a:extLst>
          </p:cNvPr>
          <p:cNvSpPr/>
          <p:nvPr/>
        </p:nvSpPr>
        <p:spPr>
          <a:xfrm>
            <a:off x="482856" y="1810725"/>
            <a:ext cx="11201400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1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За своєю правовою природою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право постійного землекористування є безстроковим і може бути припинене лише з підстав, передбачених ст. 141 Земельного кодексу України, перелік яких є вичерпним.</a:t>
            </a:r>
            <a:endParaRPr lang="uk-UA" sz="2100" b="1" dirty="0">
              <a:solidFill>
                <a:srgbClr val="00B050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1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Приписи наведених у підпункті 3 ч. 1 ст. 27 Земельного кодексу України (у редакції станом на 1999 рік) та підпункті «в» ч. 1 ст. 141 Земельного кодексу України підстав слід розуміти таким чином, що </a:t>
            </a: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припинення права користування земельною ділянкою з підстав припинення установи допускається лише у випадку, коли припинення останньої виключає правонаступництво.</a:t>
            </a:r>
            <a:endParaRPr lang="uk-UA" sz="2100" b="1" dirty="0">
              <a:solidFill>
                <a:srgbClr val="00B050"/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1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 разі ж реорганізації особи, зміни її організаційно-правової форми чи назви, підстави для припинення права користування земельною ділянкою не виникають.</a:t>
            </a: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6174A215-BD89-A4F6-C0EE-F31CB307B07E}"/>
              </a:ext>
            </a:extLst>
          </p:cNvPr>
          <p:cNvSpPr/>
          <p:nvPr/>
        </p:nvSpPr>
        <p:spPr>
          <a:xfrm>
            <a:off x="5599789" y="5289029"/>
            <a:ext cx="61061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Постанова ЗП КГС </a:t>
            </a:r>
            <a:r>
              <a:rPr lang="uk-UA" sz="2000" noProof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від</a:t>
            </a:r>
            <a:r>
              <a:rPr lang="ru-RU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15.11.2021 у справі № 906/620/19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C686A4D-7086-9FFF-740D-61C210F514F6}"/>
              </a:ext>
            </a:extLst>
          </p:cNvPr>
          <p:cNvSpPr txBox="1">
            <a:spLocks/>
          </p:cNvSpPr>
          <p:nvPr/>
        </p:nvSpPr>
        <p:spPr>
          <a:xfrm>
            <a:off x="482856" y="5950732"/>
            <a:ext cx="1157729" cy="32505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kern="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Верховний Суд</a:t>
            </a:r>
            <a:endParaRPr lang="en-US" sz="1200" kern="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cxnSp>
        <p:nvCxnSpPr>
          <p:cNvPr id="6" name="Прямая соединительная линия 9">
            <a:extLst>
              <a:ext uri="{FF2B5EF4-FFF2-40B4-BE49-F238E27FC236}">
                <a16:creationId xmlns:a16="http://schemas.microsoft.com/office/drawing/2014/main" id="{1A079C88-A653-9175-CC32-8485D5BDC6E9}"/>
              </a:ext>
            </a:extLst>
          </p:cNvPr>
          <p:cNvCxnSpPr/>
          <p:nvPr/>
        </p:nvCxnSpPr>
        <p:spPr>
          <a:xfrm>
            <a:off x="587036" y="6235277"/>
            <a:ext cx="377688" cy="0"/>
          </a:xfrm>
          <a:prstGeom prst="line">
            <a:avLst/>
          </a:prstGeom>
          <a:ln w="12700">
            <a:solidFill>
              <a:srgbClr val="0027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21072AB-17D4-423C-489C-AB238584B171}"/>
              </a:ext>
            </a:extLst>
          </p:cNvPr>
          <p:cNvSpPr txBox="1">
            <a:spLocks/>
          </p:cNvSpPr>
          <p:nvPr/>
        </p:nvSpPr>
        <p:spPr>
          <a:xfrm>
            <a:off x="1889913" y="5989530"/>
            <a:ext cx="5252758" cy="32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1"/>
                </a:solidFill>
                <a:latin typeface="Roboto Condensed Light" charset="0"/>
                <a:ea typeface="Roboto Condensed Light" charset="0"/>
                <a:cs typeface="Roboto Condensed Light" charset="0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Актуальні правові висновки Верховного Суду у земельних спорах</a:t>
            </a:r>
            <a:endParaRPr lang="en-US" sz="12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0B3341E-FE50-D78A-3F3E-7F0C0210C61E}"/>
              </a:ext>
            </a:extLst>
          </p:cNvPr>
          <p:cNvSpPr txBox="1">
            <a:spLocks/>
          </p:cNvSpPr>
          <p:nvPr/>
        </p:nvSpPr>
        <p:spPr>
          <a:xfrm>
            <a:off x="9291860" y="5950732"/>
            <a:ext cx="2404944" cy="402652"/>
          </a:xfrm>
          <a:prstGeom prst="rect">
            <a:avLst/>
          </a:prstGeom>
        </p:spPr>
        <p:txBody>
          <a:bodyPr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sz="12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11</a:t>
            </a:r>
            <a:endParaRPr lang="en-US" sz="1200" dirty="0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738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2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5363" y="393191"/>
            <a:ext cx="1286256" cy="147980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31619" y="2542743"/>
            <a:ext cx="7917181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uk-UA" sz="7200" noProof="0" dirty="0">
                <a:solidFill>
                  <a:srgbClr val="ECE8E2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Дякую за увагу!</a:t>
            </a:r>
            <a:endParaRPr lang="uk-UA" sz="7200" noProof="0" dirty="0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87036" y="419252"/>
            <a:ext cx="11109664" cy="1120820"/>
          </a:xfrm>
        </p:spPr>
        <p:txBody>
          <a:bodyPr/>
          <a:lstStyle/>
          <a:p>
            <a:pPr marL="12700" marR="6985" lvl="0" indent="-127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uk-UA" sz="36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Розірвання договору внаслідок несплати (недоплати) орендної плати (І)</a:t>
            </a:r>
            <a:endParaRPr lang="uk-UA" sz="4000" kern="1200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495300" y="1501820"/>
            <a:ext cx="11201400" cy="4157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965" marR="5080" lvl="0" indent="-342900" algn="just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356235" algn="l"/>
              </a:tabLst>
            </a:pPr>
            <a:endParaRPr lang="uk-UA" sz="2000" dirty="0">
              <a:solidFill>
                <a:srgbClr val="00206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  <a:p>
            <a:pPr marL="354965" marR="5080" lvl="0" indent="-342900" algn="just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Підставою розірвання договору оренди землі згідно з пунктом «д» ч. 1 ст. 141 ЗК є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систематична, тобто неодноразова (два та більше випадки) повна несплата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орендної плати у строки, визначені договором.</a:t>
            </a:r>
          </a:p>
          <a:p>
            <a:pPr marL="354965" marR="5080" lvl="0" indent="-342900" algn="just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356235" algn="l"/>
              </a:tabLst>
            </a:pPr>
            <a:endParaRPr lang="uk-UA" sz="2000" dirty="0">
              <a:solidFill>
                <a:srgbClr val="00206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  <a:p>
            <a:pPr marL="354965" marR="5080" lvl="0" indent="-342900" algn="just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У разі якщо має місце сплата орендної плати у меншому розмірі, аніж визначено умовами договору оренди землі, тобто коли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орендар допустив недоплату орендної плати 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й таке порушення умов договору є істотним, тоді застосуванню підлягає не спеціальна норма ст. 141 ЗК, а загальне правило ч. 2 ст. 651 ЦК.</a:t>
            </a:r>
          </a:p>
          <a:p>
            <a:pPr marL="354965" marR="5080" indent="-342900" algn="just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356235" algn="l"/>
              </a:tabLst>
            </a:pPr>
            <a:endParaRPr lang="uk-UA" sz="2000" dirty="0">
              <a:solidFill>
                <a:srgbClr val="00206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  <a:p>
            <a:pPr marL="354965" marR="5080" indent="-342900" algn="just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Якщо суд дійде висновку, що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орендар істотно порушив умови договору та внаслідок недоплати орендної плати</a:t>
            </a:r>
            <a:r>
              <a:rPr lang="uk-UA" sz="20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орендодавець значною мірою був позбавлений того, на що розраховував, то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договір має бути розірваний на підставі ч. 2 ст. 651 ЦК України.</a:t>
            </a:r>
            <a:endParaRPr lang="ru-RU" sz="2000" i="1" dirty="0">
              <a:solidFill>
                <a:srgbClr val="006FC0"/>
              </a:solidFill>
              <a:latin typeface="Roboto Lt"/>
              <a:cs typeface="Roboto Lt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4191000" y="5937528"/>
            <a:ext cx="2519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sz="2000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295EEF0-F979-0B8E-04C9-BC0A36AB5285}"/>
              </a:ext>
            </a:extLst>
          </p:cNvPr>
          <p:cNvSpPr txBox="1">
            <a:spLocks/>
          </p:cNvSpPr>
          <p:nvPr/>
        </p:nvSpPr>
        <p:spPr>
          <a:xfrm>
            <a:off x="482856" y="5950732"/>
            <a:ext cx="1157729" cy="32505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kern="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Верховний Суд</a:t>
            </a:r>
            <a:endParaRPr lang="en-US" sz="1200" kern="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70C3C9EA-9B29-6B5F-C659-B73A49EF5D1A}"/>
              </a:ext>
            </a:extLst>
          </p:cNvPr>
          <p:cNvCxnSpPr/>
          <p:nvPr/>
        </p:nvCxnSpPr>
        <p:spPr>
          <a:xfrm>
            <a:off x="587036" y="6235277"/>
            <a:ext cx="377688" cy="0"/>
          </a:xfrm>
          <a:prstGeom prst="line">
            <a:avLst/>
          </a:prstGeom>
          <a:ln w="12700">
            <a:solidFill>
              <a:srgbClr val="0027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2CFB841-DACB-EABB-E9B0-F06D4F794ABA}"/>
              </a:ext>
            </a:extLst>
          </p:cNvPr>
          <p:cNvSpPr txBox="1">
            <a:spLocks/>
          </p:cNvSpPr>
          <p:nvPr/>
        </p:nvSpPr>
        <p:spPr>
          <a:xfrm>
            <a:off x="1889913" y="5989530"/>
            <a:ext cx="5252758" cy="32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1"/>
                </a:solidFill>
                <a:latin typeface="Roboto Condensed Light" charset="0"/>
                <a:ea typeface="Roboto Condensed Light" charset="0"/>
                <a:cs typeface="Roboto Condensed Light" charset="0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Актуальні правові висновки Верховного Суду у земельних спорах</a:t>
            </a:r>
            <a:endParaRPr lang="en-US" sz="12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AE78C72E-5491-EE80-733E-C3FB8B350338}"/>
              </a:ext>
            </a:extLst>
          </p:cNvPr>
          <p:cNvSpPr txBox="1">
            <a:spLocks/>
          </p:cNvSpPr>
          <p:nvPr/>
        </p:nvSpPr>
        <p:spPr>
          <a:xfrm>
            <a:off x="9291860" y="5950732"/>
            <a:ext cx="2404944" cy="402652"/>
          </a:xfrm>
          <a:prstGeom prst="rect">
            <a:avLst/>
          </a:prstGeom>
        </p:spPr>
        <p:txBody>
          <a:bodyPr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sz="12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2</a:t>
            </a:r>
            <a:endParaRPr lang="en-US" sz="1200" dirty="0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43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1EF3C9-0C90-8EE7-629A-3A8730166C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C10F97C-31A9-9DC8-3391-A054C478D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036" y="405445"/>
            <a:ext cx="10995364" cy="1120820"/>
          </a:xfrm>
        </p:spPr>
        <p:txBody>
          <a:bodyPr/>
          <a:lstStyle/>
          <a:p>
            <a:pPr marL="12700" marR="6985" lvl="0" indent="-127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uk-UA" sz="36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Розірвання договору внаслідок несплати (недоплати) орендної плати (ІІ)</a:t>
            </a:r>
            <a:endParaRPr lang="uk-UA" sz="4000" kern="1200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E17E68BF-812C-68A2-5891-459912377A51}"/>
              </a:ext>
            </a:extLst>
          </p:cNvPr>
          <p:cNvSpPr/>
          <p:nvPr/>
        </p:nvSpPr>
        <p:spPr>
          <a:xfrm>
            <a:off x="482856" y="1810810"/>
            <a:ext cx="11201400" cy="3441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965" marR="5080" lvl="0" indent="-342900" algn="just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У випадку неістотної недоплати орендної плати </a:t>
            </a:r>
            <a:r>
              <a:rPr lang="uk-UA" sz="24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(чи встановлення неістотності такого порушення судом) ефективним та пропорційним 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буде такий спосіб захисту, як стягнення заборгованості з орендної плати.</a:t>
            </a:r>
          </a:p>
          <a:p>
            <a:pPr marL="354965" marR="5080" lvl="0" indent="-342900" algn="just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356235" algn="l"/>
              </a:tabLst>
            </a:pPr>
            <a:endParaRPr lang="uk-UA" sz="2400" dirty="0">
              <a:solidFill>
                <a:srgbClr val="00206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  <a:p>
            <a:pPr marL="354965" marR="5080" lvl="0" indent="-342900" algn="just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Погашення орендарем заборгованості з орендної плати не має правового значення </a:t>
            </a:r>
            <a:r>
              <a:rPr lang="uk-UA" sz="24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для вирішення позовних вимог 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 розірвання договору оренди </a:t>
            </a:r>
            <a:r>
              <a:rPr lang="uk-UA" sz="24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як на підставі ч. 2 ст. 651 ЦК (у разі часткової несплати (недоплати) орендної плати та істотності такого порушення), так і на підставі пункту «д» ч. 1 ст. 141 ЗК (у разі систематичної (два та більше випадки) повної несплати орендної плати).</a:t>
            </a:r>
            <a:r>
              <a:rPr lang="ru-RU" i="1" dirty="0">
                <a:solidFill>
                  <a:srgbClr val="006FC0"/>
                </a:solidFill>
                <a:latin typeface="Roboto Lt"/>
                <a:cs typeface="Roboto Lt"/>
              </a:rPr>
              <a:t>		</a:t>
            </a:r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34697578-D88E-B729-A134-899E23A14534}"/>
              </a:ext>
            </a:extLst>
          </p:cNvPr>
          <p:cNvSpPr/>
          <p:nvPr/>
        </p:nvSpPr>
        <p:spPr>
          <a:xfrm>
            <a:off x="5791200" y="5438745"/>
            <a:ext cx="60478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Постанова</a:t>
            </a:r>
            <a:r>
              <a:rPr lang="ru-RU" spc="-165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 </a:t>
            </a:r>
            <a:r>
              <a:rPr lang="ru-RU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ВП ВС від 20.11.2024 у справі № 918/391/23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33F8891-82F6-AA20-C326-29C00C5014A3}"/>
              </a:ext>
            </a:extLst>
          </p:cNvPr>
          <p:cNvSpPr txBox="1">
            <a:spLocks/>
          </p:cNvSpPr>
          <p:nvPr/>
        </p:nvSpPr>
        <p:spPr>
          <a:xfrm>
            <a:off x="482856" y="5950732"/>
            <a:ext cx="1157729" cy="32505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kern="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Верховний Суд</a:t>
            </a:r>
            <a:endParaRPr lang="en-US" sz="1200" kern="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cxnSp>
        <p:nvCxnSpPr>
          <p:cNvPr id="5" name="Прямая соединительная линия 9">
            <a:extLst>
              <a:ext uri="{FF2B5EF4-FFF2-40B4-BE49-F238E27FC236}">
                <a16:creationId xmlns:a16="http://schemas.microsoft.com/office/drawing/2014/main" id="{32E95221-CD94-6D13-4391-1DD3C958F210}"/>
              </a:ext>
            </a:extLst>
          </p:cNvPr>
          <p:cNvCxnSpPr/>
          <p:nvPr/>
        </p:nvCxnSpPr>
        <p:spPr>
          <a:xfrm>
            <a:off x="587036" y="6235277"/>
            <a:ext cx="377688" cy="0"/>
          </a:xfrm>
          <a:prstGeom prst="line">
            <a:avLst/>
          </a:prstGeom>
          <a:ln w="12700">
            <a:solidFill>
              <a:srgbClr val="0027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3233FD1-8842-DAF5-7DFE-3A0696FC9AA6}"/>
              </a:ext>
            </a:extLst>
          </p:cNvPr>
          <p:cNvSpPr txBox="1">
            <a:spLocks/>
          </p:cNvSpPr>
          <p:nvPr/>
        </p:nvSpPr>
        <p:spPr>
          <a:xfrm>
            <a:off x="1889913" y="5989530"/>
            <a:ext cx="5252758" cy="32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1"/>
                </a:solidFill>
                <a:latin typeface="Roboto Condensed Light" charset="0"/>
                <a:ea typeface="Roboto Condensed Light" charset="0"/>
                <a:cs typeface="Roboto Condensed Light" charset="0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Актуальні правові висновки Верховного Суду у земельних спорах</a:t>
            </a:r>
            <a:endParaRPr lang="en-US" sz="12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B3F6173D-BD1E-F7AA-5D4F-218AEDB00B7C}"/>
              </a:ext>
            </a:extLst>
          </p:cNvPr>
          <p:cNvSpPr txBox="1">
            <a:spLocks/>
          </p:cNvSpPr>
          <p:nvPr/>
        </p:nvSpPr>
        <p:spPr>
          <a:xfrm>
            <a:off x="9291860" y="5950732"/>
            <a:ext cx="2404944" cy="402652"/>
          </a:xfrm>
          <a:prstGeom prst="rect">
            <a:avLst/>
          </a:prstGeom>
        </p:spPr>
        <p:txBody>
          <a:bodyPr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sz="12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3</a:t>
            </a:r>
            <a:endParaRPr lang="en-US" sz="1200" dirty="0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82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93132" y="430480"/>
            <a:ext cx="11103672" cy="1120820"/>
          </a:xfrm>
        </p:spPr>
        <p:txBody>
          <a:bodyPr/>
          <a:lstStyle/>
          <a:p>
            <a:pPr marL="12700" marR="6985" lvl="0" indent="-127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uk-UA" sz="36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Правові наслідки зміни нормативної грошової оцінки</a:t>
            </a:r>
          </a:p>
          <a:p>
            <a:pPr marL="12700" marR="6985" lvl="0" indent="-127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uk-UA" sz="36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земельної ділянки</a:t>
            </a:r>
          </a:p>
        </p:txBody>
      </p:sp>
      <p:sp>
        <p:nvSpPr>
          <p:cNvPr id="2" name="Прямокутник 1"/>
          <p:cNvSpPr/>
          <p:nvPr/>
        </p:nvSpPr>
        <p:spPr>
          <a:xfrm>
            <a:off x="483004" y="1817604"/>
            <a:ext cx="11109768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965" marR="5080" lvl="0" indent="-342900" algn="just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З моменту початку застосування </a:t>
            </a: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відповідно до пункту 271.2 ст. 271 Податкового кодексу України </a:t>
            </a: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зміненої нормативної грошової оцінки земельної ділянки </a:t>
            </a: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державної або комунальної власності </a:t>
            </a: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автоматично змінюються і права та обов’язки сторін договору </a:t>
            </a: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оренди в частині розміру орендної плати, </a:t>
            </a: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визначеної у відсотковому співвідношенні</a:t>
            </a: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до нормативної грошової оцінки. </a:t>
            </a:r>
          </a:p>
          <a:p>
            <a:pPr marL="354965" marR="5080" lvl="0" indent="-342900" algn="just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356235" algn="l"/>
              </a:tabLst>
            </a:pPr>
            <a:endParaRPr lang="uk-UA" sz="2200" dirty="0">
              <a:solidFill>
                <a:srgbClr val="00206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  <a:p>
            <a:pPr marL="354965" marR="5080" lvl="0" indent="-342900" algn="just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У таких правовідносинах </a:t>
            </a: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відсутній обов’язок сторін вносити зміни до договору оренди </a:t>
            </a: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шляхом укладення додаткової угоди, оскільки </a:t>
            </a: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обов’язок сплачувати орендну </a:t>
            </a:r>
            <a:r>
              <a:rPr lang="uk-UA" sz="22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плату відповідно до зміненої нормативної грошової оцінки земельної ділянки </a:t>
            </a:r>
            <a:r>
              <a:rPr lang="uk-UA" sz="2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виникає в орендаря з моменту початку застосування такої нормативної грошової оцінки.</a:t>
            </a:r>
            <a:r>
              <a:rPr lang="ru-RU" sz="2200" i="1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	</a:t>
            </a:r>
            <a:r>
              <a:rPr lang="ru-RU" i="1" dirty="0">
                <a:solidFill>
                  <a:srgbClr val="0070C0"/>
                </a:solidFill>
                <a:latin typeface="Roboto Lt"/>
                <a:cs typeface="Roboto Lt"/>
              </a:rPr>
              <a:t>		</a:t>
            </a:r>
            <a:r>
              <a:rPr lang="ru-RU" i="1" dirty="0">
                <a:solidFill>
                  <a:srgbClr val="006FC0"/>
                </a:solidFill>
                <a:latin typeface="Roboto Lt"/>
                <a:cs typeface="Roboto Lt"/>
              </a:rPr>
              <a:t>	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5528769" y="5284318"/>
            <a:ext cx="61680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Постанова</a:t>
            </a:r>
            <a:r>
              <a:rPr lang="ru-RU" spc="-165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 </a:t>
            </a:r>
            <a:r>
              <a:rPr lang="ru-RU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ВП ВС від 05.06.2024 у справі № 914/2848/22 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22080F8-B88C-D738-6845-DC0F76FD4ADC}"/>
              </a:ext>
            </a:extLst>
          </p:cNvPr>
          <p:cNvSpPr txBox="1">
            <a:spLocks/>
          </p:cNvSpPr>
          <p:nvPr/>
        </p:nvSpPr>
        <p:spPr>
          <a:xfrm>
            <a:off x="482856" y="5950732"/>
            <a:ext cx="1157729" cy="32505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kern="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Верховний Суд</a:t>
            </a:r>
            <a:endParaRPr lang="en-US" sz="1200" kern="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cxnSp>
        <p:nvCxnSpPr>
          <p:cNvPr id="5" name="Прямая соединительная линия 9">
            <a:extLst>
              <a:ext uri="{FF2B5EF4-FFF2-40B4-BE49-F238E27FC236}">
                <a16:creationId xmlns:a16="http://schemas.microsoft.com/office/drawing/2014/main" id="{5E36BAFC-D382-821C-ADFC-DE602E3A1F80}"/>
              </a:ext>
            </a:extLst>
          </p:cNvPr>
          <p:cNvCxnSpPr/>
          <p:nvPr/>
        </p:nvCxnSpPr>
        <p:spPr>
          <a:xfrm>
            <a:off x="587036" y="6235277"/>
            <a:ext cx="377688" cy="0"/>
          </a:xfrm>
          <a:prstGeom prst="line">
            <a:avLst/>
          </a:prstGeom>
          <a:ln w="12700">
            <a:solidFill>
              <a:srgbClr val="0027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1A1145B2-A0CA-E068-27E3-1F03155D47E5}"/>
              </a:ext>
            </a:extLst>
          </p:cNvPr>
          <p:cNvSpPr txBox="1">
            <a:spLocks/>
          </p:cNvSpPr>
          <p:nvPr/>
        </p:nvSpPr>
        <p:spPr>
          <a:xfrm>
            <a:off x="1889913" y="5989530"/>
            <a:ext cx="5252758" cy="32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1"/>
                </a:solidFill>
                <a:latin typeface="Roboto Condensed Light" charset="0"/>
                <a:ea typeface="Roboto Condensed Light" charset="0"/>
                <a:cs typeface="Roboto Condensed Light" charset="0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Актуальні правові висновки Верховного Суду у земельних спорах</a:t>
            </a:r>
            <a:endParaRPr lang="en-US" sz="12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22276B2-7ACF-10CA-6FC6-EF1B910A725C}"/>
              </a:ext>
            </a:extLst>
          </p:cNvPr>
          <p:cNvSpPr txBox="1">
            <a:spLocks/>
          </p:cNvSpPr>
          <p:nvPr/>
        </p:nvSpPr>
        <p:spPr>
          <a:xfrm>
            <a:off x="9291860" y="5950732"/>
            <a:ext cx="2404944" cy="402652"/>
          </a:xfrm>
          <a:prstGeom prst="rect">
            <a:avLst/>
          </a:prstGeom>
        </p:spPr>
        <p:txBody>
          <a:bodyPr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sz="12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4</a:t>
            </a:r>
            <a:endParaRPr lang="en-US" sz="1200" dirty="0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64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87036" y="422603"/>
            <a:ext cx="7373112" cy="553998"/>
          </a:xfrm>
        </p:spPr>
        <p:txBody>
          <a:bodyPr/>
          <a:lstStyle/>
          <a:p>
            <a:pPr marL="12700" marR="6985" lvl="0" indent="-127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ru-RU" sz="36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Дата </a:t>
            </a:r>
            <a:r>
              <a:rPr lang="uk-UA" sz="3600" kern="1200" noProof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укладення</a:t>
            </a:r>
            <a:r>
              <a:rPr lang="ru-RU" sz="36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договору оренди землі</a:t>
            </a:r>
            <a:endParaRPr lang="uk-UA" sz="3600" kern="1200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482856" y="1372997"/>
            <a:ext cx="111097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Слід розмежовувати </a:t>
            </a:r>
            <a:r>
              <a:rPr lang="uk-UA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момент укладення договору оренди землі </a:t>
            </a:r>
            <a:r>
              <a:rPr lang="uk-UA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(це момент досягнення сторонами згоди з усіх істотних умов та підписання для договорів з 01 січня 2013 року), з якого у його сторін виникають </a:t>
            </a:r>
            <a:r>
              <a:rPr lang="uk-UA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права і обов’язки зобов’язального характеру</a:t>
            </a:r>
            <a:r>
              <a:rPr lang="uk-UA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, і момент виникнення на підставі вказаного правочину </a:t>
            </a:r>
            <a:r>
              <a:rPr lang="uk-UA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речового права, який пов’язаний з моментом державної реєстрації такого права.</a:t>
            </a: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Абзац третій ч. 1 ст. 15 та друге речення ч. 1 ст. 19 Закону України «Про оренду землі» </a:t>
            </a:r>
            <a:r>
              <a:rPr lang="uk-UA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імперативно встановлюють, що дата укладення договору оренди землі є істотною умовою цього правочину </a:t>
            </a:r>
            <a:r>
              <a:rPr lang="uk-UA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і саме з цієї дати починається перебіг строку його дії.</a:t>
            </a: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Сторони договору оренди землі </a:t>
            </a:r>
            <a:r>
              <a:rPr lang="uk-UA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 можуть врегулювати свої відносини у спосіб, який суперечить імперативним нормам</a:t>
            </a:r>
            <a:r>
              <a:rPr lang="uk-UA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Закону України «Про оренду землі», зокрема на власний розсуд встановити інші правила визначення моменту початку перебігу строку дії цього правочину або не зазначати дати його укладення.</a:t>
            </a: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Державна реєстрація </a:t>
            </a:r>
            <a:r>
              <a:rPr lang="uk-UA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права власності та інших речових прав </a:t>
            </a:r>
            <a:r>
              <a:rPr lang="uk-UA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проводиться на підставі укладеного в установленому законом порядку договору,</a:t>
            </a:r>
            <a:r>
              <a:rPr lang="uk-UA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 предметом якого є нерухоме майно, речові права на яке підлягають державній реєстрації.</a:t>
            </a:r>
            <a:endParaRPr lang="uk-UA" dirty="0">
              <a:solidFill>
                <a:srgbClr val="00206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5598817" y="5550622"/>
            <a:ext cx="61103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Постанова</a:t>
            </a:r>
            <a:r>
              <a:rPr lang="ru-RU" spc="-165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 </a:t>
            </a:r>
            <a:r>
              <a:rPr lang="ru-RU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ВП ВС </a:t>
            </a:r>
            <a:r>
              <a:rPr lang="uk-UA" sz="2000" noProof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від</a:t>
            </a:r>
            <a:r>
              <a:rPr lang="ru-RU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06.03.2024 у справі № 902/1207/22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C5CFA83-D54C-1FB3-8DF8-2FC55B0A5D40}"/>
              </a:ext>
            </a:extLst>
          </p:cNvPr>
          <p:cNvSpPr txBox="1">
            <a:spLocks/>
          </p:cNvSpPr>
          <p:nvPr/>
        </p:nvSpPr>
        <p:spPr>
          <a:xfrm>
            <a:off x="482856" y="5950732"/>
            <a:ext cx="1157729" cy="32505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kern="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Верховний Суд</a:t>
            </a:r>
            <a:endParaRPr lang="en-US" sz="1200" kern="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cxnSp>
        <p:nvCxnSpPr>
          <p:cNvPr id="5" name="Прямая соединительная линия 9">
            <a:extLst>
              <a:ext uri="{FF2B5EF4-FFF2-40B4-BE49-F238E27FC236}">
                <a16:creationId xmlns:a16="http://schemas.microsoft.com/office/drawing/2014/main" id="{79B415E7-B2CD-08C2-D81B-E0AE1087E737}"/>
              </a:ext>
            </a:extLst>
          </p:cNvPr>
          <p:cNvCxnSpPr/>
          <p:nvPr/>
        </p:nvCxnSpPr>
        <p:spPr>
          <a:xfrm>
            <a:off x="587036" y="6235277"/>
            <a:ext cx="377688" cy="0"/>
          </a:xfrm>
          <a:prstGeom prst="line">
            <a:avLst/>
          </a:prstGeom>
          <a:ln w="12700">
            <a:solidFill>
              <a:srgbClr val="0027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C13FCDE-EF0A-15F3-B65E-74A4CECCEB12}"/>
              </a:ext>
            </a:extLst>
          </p:cNvPr>
          <p:cNvSpPr txBox="1">
            <a:spLocks/>
          </p:cNvSpPr>
          <p:nvPr/>
        </p:nvSpPr>
        <p:spPr>
          <a:xfrm>
            <a:off x="1889913" y="5989530"/>
            <a:ext cx="5252758" cy="32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1"/>
                </a:solidFill>
                <a:latin typeface="Roboto Condensed Light" charset="0"/>
                <a:ea typeface="Roboto Condensed Light" charset="0"/>
                <a:cs typeface="Roboto Condensed Light" charset="0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Актуальні правові висновки Верховного Суду у земельних спорах</a:t>
            </a:r>
            <a:endParaRPr lang="en-US" sz="12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35817F1-FC3C-DECE-144B-BD644B889C8D}"/>
              </a:ext>
            </a:extLst>
          </p:cNvPr>
          <p:cNvSpPr txBox="1">
            <a:spLocks/>
          </p:cNvSpPr>
          <p:nvPr/>
        </p:nvSpPr>
        <p:spPr>
          <a:xfrm>
            <a:off x="9291860" y="5950732"/>
            <a:ext cx="2404944" cy="402652"/>
          </a:xfrm>
          <a:prstGeom prst="rect">
            <a:avLst/>
          </a:prstGeom>
        </p:spPr>
        <p:txBody>
          <a:bodyPr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sz="12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5</a:t>
            </a:r>
            <a:endParaRPr lang="en-US" sz="1200" dirty="0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959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939BE9-D39E-3838-D356-E96BD25343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0E1D6E1-B240-B995-623B-6B45D387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4488" y="418592"/>
            <a:ext cx="11109768" cy="1120820"/>
          </a:xfrm>
        </p:spPr>
        <p:txBody>
          <a:bodyPr/>
          <a:lstStyle/>
          <a:p>
            <a:pPr marL="12700" marR="6985" lvl="0" indent="-127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uk-UA" sz="3600" kern="1200" noProof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Державна реєстрація додаткової угоди до договору оренди землі</a:t>
            </a:r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6435EA7B-D01F-5C82-75B7-9CF07FA9959E}"/>
              </a:ext>
            </a:extLst>
          </p:cNvPr>
          <p:cNvSpPr/>
          <p:nvPr/>
        </p:nvSpPr>
        <p:spPr>
          <a:xfrm>
            <a:off x="482856" y="1824695"/>
            <a:ext cx="11201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000" noProof="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Додаткова угода за своєю юридичною природою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є правочином, який вносить зміни до вже існуючого договору</a:t>
            </a:r>
            <a:r>
              <a:rPr lang="uk-UA" sz="2000" noProof="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. За допомогою такого юридичного інструменту сторони можуть змінити свої попередні домовленості, які виражені й зафіксовані в істотних умовах основного договору.</a:t>
            </a: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000" noProof="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Тому з огляду на те, що договір оренди землі підлягав укладенню в письмовій формі з обов’язковим проведенням його державної реєстрації (до 01 січня 2013 року), то й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додаткова угода, якою вносяться зміни до істотних умов такого договору, за аналогією закону (статті 18, 20 Закону України «Про оренду землі») теж має бути укладена в письмовій формі й зареєстрована як правочин.</a:t>
            </a: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000" noProof="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Додаткова угода до договору оренди землі, підписана сторонами до 01 січня 2013 року, </a:t>
            </a:r>
            <a:r>
              <a:rPr lang="uk-UA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набирає чинності для сторін договору не раніше здійснення її державної реєстрації,</a:t>
            </a:r>
            <a:r>
              <a:rPr lang="uk-UA" sz="2000" noProof="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 якщо сторони в тексті додатковї угоди не пов’язуватимуть момент набрання її чинності з подією, яка настане пізніше.</a:t>
            </a:r>
            <a:endParaRPr lang="uk-UA" sz="2000" dirty="0">
              <a:solidFill>
                <a:srgbClr val="00206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5A1B1AC9-2B3F-91E9-4D89-3AE762FE66AF}"/>
              </a:ext>
            </a:extLst>
          </p:cNvPr>
          <p:cNvSpPr/>
          <p:nvPr/>
        </p:nvSpPr>
        <p:spPr>
          <a:xfrm>
            <a:off x="5755659" y="5426596"/>
            <a:ext cx="59411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Постанова</a:t>
            </a:r>
            <a:r>
              <a:rPr lang="ru-RU" spc="-165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 </a:t>
            </a:r>
            <a:r>
              <a:rPr lang="ru-RU" sz="20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ВП ВС від 05.02.2025 у справі № 925/457/23 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888295B-7BAC-2143-8B0A-8B9D7DEC2E5F}"/>
              </a:ext>
            </a:extLst>
          </p:cNvPr>
          <p:cNvSpPr txBox="1">
            <a:spLocks/>
          </p:cNvSpPr>
          <p:nvPr/>
        </p:nvSpPr>
        <p:spPr>
          <a:xfrm>
            <a:off x="482856" y="5950732"/>
            <a:ext cx="1157729" cy="32505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kern="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Верховний Суд</a:t>
            </a:r>
            <a:endParaRPr lang="en-US" sz="1200" kern="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cxnSp>
        <p:nvCxnSpPr>
          <p:cNvPr id="5" name="Прямая соединительная линия 9">
            <a:extLst>
              <a:ext uri="{FF2B5EF4-FFF2-40B4-BE49-F238E27FC236}">
                <a16:creationId xmlns:a16="http://schemas.microsoft.com/office/drawing/2014/main" id="{BBB31009-534B-A670-A289-C35338684303}"/>
              </a:ext>
            </a:extLst>
          </p:cNvPr>
          <p:cNvCxnSpPr/>
          <p:nvPr/>
        </p:nvCxnSpPr>
        <p:spPr>
          <a:xfrm>
            <a:off x="587036" y="6235277"/>
            <a:ext cx="377688" cy="0"/>
          </a:xfrm>
          <a:prstGeom prst="line">
            <a:avLst/>
          </a:prstGeom>
          <a:ln w="12700">
            <a:solidFill>
              <a:srgbClr val="0027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203C229-D4FD-7D2B-D2C5-86303E1B69F3}"/>
              </a:ext>
            </a:extLst>
          </p:cNvPr>
          <p:cNvSpPr txBox="1">
            <a:spLocks/>
          </p:cNvSpPr>
          <p:nvPr/>
        </p:nvSpPr>
        <p:spPr>
          <a:xfrm>
            <a:off x="1889913" y="5989530"/>
            <a:ext cx="5252758" cy="32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1"/>
                </a:solidFill>
                <a:latin typeface="Roboto Condensed Light" charset="0"/>
                <a:ea typeface="Roboto Condensed Light" charset="0"/>
                <a:cs typeface="Roboto Condensed Light" charset="0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Актуальні правові висновки Верховного Суду у земельних спорах</a:t>
            </a:r>
            <a:endParaRPr lang="en-US" sz="12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44634311-4A3D-682D-4211-E604EDACE549}"/>
              </a:ext>
            </a:extLst>
          </p:cNvPr>
          <p:cNvSpPr txBox="1">
            <a:spLocks/>
          </p:cNvSpPr>
          <p:nvPr/>
        </p:nvSpPr>
        <p:spPr>
          <a:xfrm>
            <a:off x="9291860" y="5950732"/>
            <a:ext cx="2404944" cy="402652"/>
          </a:xfrm>
          <a:prstGeom prst="rect">
            <a:avLst/>
          </a:prstGeom>
        </p:spPr>
        <p:txBody>
          <a:bodyPr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sz="12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6</a:t>
            </a:r>
            <a:endParaRPr lang="en-US" sz="1200" dirty="0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119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B42A0-4D78-7BC1-769C-5590484F49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ED8E992-2B14-2C6E-920A-62F184731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036" y="421154"/>
            <a:ext cx="11109768" cy="1120820"/>
          </a:xfrm>
        </p:spPr>
        <p:txBody>
          <a:bodyPr/>
          <a:lstStyle/>
          <a:p>
            <a:pPr marR="6985" lvl="0" indent="-127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uk-UA" sz="36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Спосіб захисту права у разі накладення частини </a:t>
            </a:r>
            <a:endParaRPr lang="en-US" sz="3600" kern="1200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  <a:p>
            <a:pPr marR="6985" lvl="0" indent="-127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uk-UA" sz="36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земельної ділянки (І)</a:t>
            </a:r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6DF9C092-5F21-3ADA-CCD6-E29364936273}"/>
              </a:ext>
            </a:extLst>
          </p:cNvPr>
          <p:cNvSpPr/>
          <p:nvPr/>
        </p:nvSpPr>
        <p:spPr>
          <a:xfrm>
            <a:off x="482856" y="1826519"/>
            <a:ext cx="1121394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965" marR="508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400" noProof="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Для витребування </a:t>
            </a:r>
            <a:r>
              <a:rPr lang="uk-UA" sz="24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земельної ділянки 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 потрібно заявляти вимоги про визнання незаконними та недійсними рішень</a:t>
            </a:r>
            <a:r>
              <a:rPr lang="uk-UA" sz="2400" noProof="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 органів державної влади чи місцевого самоврядування</a:t>
            </a:r>
            <a:r>
              <a:rPr lang="uk-UA" sz="24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.</a:t>
            </a: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Визнання недійсним державного акта на право власності на земельну ділянку не вирішить спір про право</a:t>
            </a:r>
            <a:r>
              <a:rPr lang="uk-UA" sz="24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, так само не вирішить і питання про захист прав та інтересів позивача.</a:t>
            </a: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24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Натомість </a:t>
            </a:r>
            <a:r>
              <a:rPr lang="uk-UA" sz="24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внаслідок задоволення віндикаційного позову вирішується спір про право</a:t>
            </a:r>
            <a:r>
              <a:rPr lang="uk-UA" sz="24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, рішення суду є підставою для внесення відповідних відомостей до Державного реєстру речових прав на нерухоме майно.</a:t>
            </a:r>
            <a:endParaRPr lang="uk-UA" sz="2400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D5286A3-DE3F-7021-45C6-96695AB2C21C}"/>
              </a:ext>
            </a:extLst>
          </p:cNvPr>
          <p:cNvSpPr txBox="1">
            <a:spLocks/>
          </p:cNvSpPr>
          <p:nvPr/>
        </p:nvSpPr>
        <p:spPr>
          <a:xfrm>
            <a:off x="482856" y="5950732"/>
            <a:ext cx="1157729" cy="32505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kern="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Верховний Суд</a:t>
            </a:r>
            <a:endParaRPr lang="en-US" sz="1200" kern="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cxnSp>
        <p:nvCxnSpPr>
          <p:cNvPr id="5" name="Прямая соединительная линия 9">
            <a:extLst>
              <a:ext uri="{FF2B5EF4-FFF2-40B4-BE49-F238E27FC236}">
                <a16:creationId xmlns:a16="http://schemas.microsoft.com/office/drawing/2014/main" id="{E228D55F-7DF9-F5B7-324A-4C6B0A12712A}"/>
              </a:ext>
            </a:extLst>
          </p:cNvPr>
          <p:cNvCxnSpPr/>
          <p:nvPr/>
        </p:nvCxnSpPr>
        <p:spPr>
          <a:xfrm>
            <a:off x="587036" y="6235277"/>
            <a:ext cx="377688" cy="0"/>
          </a:xfrm>
          <a:prstGeom prst="line">
            <a:avLst/>
          </a:prstGeom>
          <a:ln w="12700">
            <a:solidFill>
              <a:srgbClr val="0027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E906460-358C-2B42-DA32-4CBFCF4B2CF1}"/>
              </a:ext>
            </a:extLst>
          </p:cNvPr>
          <p:cNvSpPr txBox="1">
            <a:spLocks/>
          </p:cNvSpPr>
          <p:nvPr/>
        </p:nvSpPr>
        <p:spPr>
          <a:xfrm>
            <a:off x="1889913" y="5989530"/>
            <a:ext cx="5252758" cy="32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1"/>
                </a:solidFill>
                <a:latin typeface="Roboto Condensed Light" charset="0"/>
                <a:ea typeface="Roboto Condensed Light" charset="0"/>
                <a:cs typeface="Roboto Condensed Light" charset="0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Актуальні правові висновки Верховного Суду у земельних спорах</a:t>
            </a:r>
            <a:endParaRPr lang="en-US" sz="12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C0B42EB-EBE3-F751-CF8C-6831BEB82E3C}"/>
              </a:ext>
            </a:extLst>
          </p:cNvPr>
          <p:cNvSpPr txBox="1">
            <a:spLocks/>
          </p:cNvSpPr>
          <p:nvPr/>
        </p:nvSpPr>
        <p:spPr>
          <a:xfrm>
            <a:off x="9291860" y="5950732"/>
            <a:ext cx="2404944" cy="402652"/>
          </a:xfrm>
          <a:prstGeom prst="rect">
            <a:avLst/>
          </a:prstGeom>
        </p:spPr>
        <p:txBody>
          <a:bodyPr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sz="12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7</a:t>
            </a:r>
            <a:endParaRPr lang="en-US" sz="1200" dirty="0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425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A9ABFE-03D5-D93E-4BA2-9527469B6A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5710FDC-8B3B-8A8E-8730-CB0646A71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036" y="418871"/>
            <a:ext cx="11109768" cy="1120820"/>
          </a:xfrm>
        </p:spPr>
        <p:txBody>
          <a:bodyPr/>
          <a:lstStyle/>
          <a:p>
            <a:pPr marR="6985" lvl="0" indent="-127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uk-UA" sz="36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Спосіб захисту права у разі накладення частини </a:t>
            </a:r>
          </a:p>
          <a:p>
            <a:pPr marR="6985" lvl="0" indent="-127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uk-UA" sz="36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земельної ділянки (ІІ)</a:t>
            </a:r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60195498-8262-41D5-D382-142AC133AD6B}"/>
              </a:ext>
            </a:extLst>
          </p:cNvPr>
          <p:cNvSpPr/>
          <p:nvPr/>
        </p:nvSpPr>
        <p:spPr>
          <a:xfrm>
            <a:off x="452376" y="1828272"/>
            <a:ext cx="1113415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19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Витребування як належний спосіб захисту </a:t>
            </a: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не може бути застосовано щодо всієї земельної ділянки</a:t>
            </a:r>
            <a:r>
              <a:rPr lang="uk-UA" sz="19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, така вимога може розглядатися </a:t>
            </a: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тільки щодо тієї частини земельної ділянки, що накладається на смугу відведення залізниці.</a:t>
            </a: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19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Позивач має довести, я</a:t>
            </a: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ка саме земельна ділянка, в яких межах накладається на смугу відведення залізниці</a:t>
            </a:r>
            <a:r>
              <a:rPr lang="uk-UA" sz="19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. Захистити право без ідентифікації земельної ділянки неможливо. </a:t>
            </a: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Земельна ділянка має бути ідентифікована, зокрема, шляхом визначення координат поворотних точок меж і даних про прив’язку поворотних точок меж до пунктів державної геодезичної мережі </a:t>
            </a:r>
            <a:r>
              <a:rPr lang="uk-UA" sz="19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(ст. 15 Закону України «Про Державний земельний кадастр»).</a:t>
            </a: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19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Виконання дослідження з визначення координат поворотних точок меж і даних про прив’язку поворотних точок меж до пунктів державної геодезичної мережі </a:t>
            </a: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потребує спеціальних знань у сфері іншій, ніж право</a:t>
            </a:r>
            <a:r>
              <a:rPr lang="uk-UA" sz="19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, без яких встановити відповідні обставини неможливо. Тому результати таких досліджень можуть міститись, зокрема, у </a:t>
            </a: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висновку експерта</a:t>
            </a:r>
            <a:r>
              <a:rPr lang="uk-UA" sz="1900" dirty="0">
                <a:solidFill>
                  <a:srgbClr val="002060"/>
                </a:solidFill>
                <a:latin typeface="Roboto Condensed Light" pitchFamily="2" charset="0"/>
                <a:ea typeface="Roboto Condensed Light" pitchFamily="2" charset="0"/>
              </a:rPr>
              <a:t>.</a:t>
            </a:r>
            <a:endParaRPr lang="uk-UA" sz="1900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C2E2FB92-5F9A-DACE-ED2C-867CA30CB9C3}"/>
              </a:ext>
            </a:extLst>
          </p:cNvPr>
          <p:cNvSpPr/>
          <p:nvPr/>
        </p:nvSpPr>
        <p:spPr>
          <a:xfrm>
            <a:off x="6021220" y="5566010"/>
            <a:ext cx="5687776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Постанова ВП ВС </a:t>
            </a:r>
            <a:r>
              <a:rPr lang="uk-UA" sz="1900" noProof="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від</a:t>
            </a:r>
            <a:r>
              <a:rPr lang="ru-RU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22.01.2025 у справі № 446/478/19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32805A0-05F7-CC66-AFB7-C85ED5141344}"/>
              </a:ext>
            </a:extLst>
          </p:cNvPr>
          <p:cNvSpPr txBox="1">
            <a:spLocks/>
          </p:cNvSpPr>
          <p:nvPr/>
        </p:nvSpPr>
        <p:spPr>
          <a:xfrm>
            <a:off x="482856" y="5950732"/>
            <a:ext cx="1157729" cy="32505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kern="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Верховний Суд</a:t>
            </a:r>
            <a:endParaRPr lang="en-US" sz="1200" kern="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cxnSp>
        <p:nvCxnSpPr>
          <p:cNvPr id="6" name="Прямая соединительная линия 9">
            <a:extLst>
              <a:ext uri="{FF2B5EF4-FFF2-40B4-BE49-F238E27FC236}">
                <a16:creationId xmlns:a16="http://schemas.microsoft.com/office/drawing/2014/main" id="{8009B47B-5146-E9E7-8143-24427CB6032C}"/>
              </a:ext>
            </a:extLst>
          </p:cNvPr>
          <p:cNvCxnSpPr/>
          <p:nvPr/>
        </p:nvCxnSpPr>
        <p:spPr>
          <a:xfrm>
            <a:off x="587036" y="6235277"/>
            <a:ext cx="377688" cy="0"/>
          </a:xfrm>
          <a:prstGeom prst="line">
            <a:avLst/>
          </a:prstGeom>
          <a:ln w="12700">
            <a:solidFill>
              <a:srgbClr val="0027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A4E73C7-4517-7502-1A4C-8A28444C226C}"/>
              </a:ext>
            </a:extLst>
          </p:cNvPr>
          <p:cNvSpPr txBox="1">
            <a:spLocks/>
          </p:cNvSpPr>
          <p:nvPr/>
        </p:nvSpPr>
        <p:spPr>
          <a:xfrm>
            <a:off x="1889913" y="5989530"/>
            <a:ext cx="5252758" cy="32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1"/>
                </a:solidFill>
                <a:latin typeface="Roboto Condensed Light" charset="0"/>
                <a:ea typeface="Roboto Condensed Light" charset="0"/>
                <a:cs typeface="Roboto Condensed Light" charset="0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Актуальні правові висновки Верховного Суду у земельних спорах</a:t>
            </a:r>
            <a:endParaRPr lang="en-US" sz="12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913F10E-B7BE-ADAE-2A64-876F6D187ADC}"/>
              </a:ext>
            </a:extLst>
          </p:cNvPr>
          <p:cNvSpPr txBox="1">
            <a:spLocks/>
          </p:cNvSpPr>
          <p:nvPr/>
        </p:nvSpPr>
        <p:spPr>
          <a:xfrm>
            <a:off x="9291860" y="5950732"/>
            <a:ext cx="2404944" cy="402652"/>
          </a:xfrm>
          <a:prstGeom prst="rect">
            <a:avLst/>
          </a:prstGeom>
        </p:spPr>
        <p:txBody>
          <a:bodyPr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sz="12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8</a:t>
            </a:r>
            <a:endParaRPr lang="en-US" sz="1200" dirty="0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310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90084" y="436973"/>
            <a:ext cx="11106720" cy="523220"/>
          </a:xfrm>
        </p:spPr>
        <p:txBody>
          <a:bodyPr/>
          <a:lstStyle/>
          <a:p>
            <a:pPr marL="12700" marR="6985" lvl="0" indent="-127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>
                <a:tab pos="355600" algn="l"/>
              </a:tabLst>
              <a:defRPr/>
            </a:pPr>
            <a:r>
              <a:rPr lang="uk-UA" sz="3400" kern="12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Право постійного користування земельними ділянками ФГ (І)</a:t>
            </a:r>
          </a:p>
        </p:txBody>
      </p:sp>
      <p:sp>
        <p:nvSpPr>
          <p:cNvPr id="2" name="Прямокутник 1"/>
          <p:cNvSpPr/>
          <p:nvPr/>
        </p:nvSpPr>
        <p:spPr>
          <a:xfrm>
            <a:off x="479808" y="1314922"/>
            <a:ext cx="1121699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Земельна ділянка на праві постійного землекористування</a:t>
            </a:r>
            <a:r>
              <a:rPr lang="uk-UA" sz="19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для ведення фермерського господарства надавалась </a:t>
            </a: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особі не як громадянину України</a:t>
            </a:r>
            <a:r>
              <a:rPr lang="uk-UA" sz="19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, а як спеціальному суб’єктові </a:t>
            </a: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голові створюваного господарства</a:t>
            </a:r>
            <a:r>
              <a:rPr lang="uk-UA" sz="19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, </a:t>
            </a: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одержання громадянином державного акта,</a:t>
            </a:r>
            <a:r>
              <a:rPr lang="uk-UA" sz="19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яким посвідчувалося право на земельну ділянку для ведення фермерського господарства, зобов’язувало таку фізичну особу в подальшому подати необхідні документи до відповідної місцевої ради для державної реєстрації господарства. </a:t>
            </a: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Тобто закон не передбачав права громадянина використовувати земельну ділянку</a:t>
            </a:r>
            <a:r>
              <a:rPr lang="uk-UA" sz="19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, надану йому в користування для ведення фермерського господарства, </a:t>
            </a: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без створення такого господарства. </a:t>
            </a:r>
            <a:r>
              <a:rPr lang="uk-UA" sz="19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Після отримання земельної ділянки фермерське господарство має бути зареєстроване у встановленому законом порядку і </a:t>
            </a: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з дати реєстрації набуває статусу юридичної особи.</a:t>
            </a:r>
            <a:r>
              <a:rPr lang="uk-UA" sz="19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 З цього часу </a:t>
            </a: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обов’язки землекористувача здійснює фермерське господарство, </a:t>
            </a:r>
            <a:r>
              <a:rPr lang="uk-UA" sz="19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а не громадянин, якому надавалася відповідна земельна ділянка для ведення фермерського господарства.</a:t>
            </a:r>
          </a:p>
          <a:p>
            <a:pPr marL="354965" marR="508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З моменту державної реєстрації фермерського господарства </a:t>
            </a:r>
            <a:r>
              <a:rPr lang="uk-UA" sz="19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та набуття ним прав юридичної особи таке господарство на основі норм права </a:t>
            </a:r>
            <a:r>
              <a:rPr lang="uk-UA" sz="1900" dirty="0">
                <a:solidFill>
                  <a:srgbClr val="0070C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набуває як правомочності володіння і користування, так і юридичні обов’язки щодо використання земельної ділянки</a:t>
            </a:r>
            <a:r>
              <a:rPr lang="uk-UA" sz="1900" dirty="0">
                <a:solidFill>
                  <a:srgbClr val="00206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Lt"/>
              </a:rPr>
              <a:t>.</a:t>
            </a:r>
            <a:endParaRPr lang="uk-UA" sz="1900" dirty="0">
              <a:solidFill>
                <a:srgbClr val="0070C0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Lt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33898E6-D06A-42FC-F939-CAF8283CB770}"/>
              </a:ext>
            </a:extLst>
          </p:cNvPr>
          <p:cNvSpPr txBox="1">
            <a:spLocks/>
          </p:cNvSpPr>
          <p:nvPr/>
        </p:nvSpPr>
        <p:spPr>
          <a:xfrm>
            <a:off x="482856" y="5950732"/>
            <a:ext cx="1157729" cy="32505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kern="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Верховний Суд</a:t>
            </a:r>
            <a:endParaRPr lang="en-US" sz="1200" kern="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cxnSp>
        <p:nvCxnSpPr>
          <p:cNvPr id="5" name="Прямая соединительная линия 9">
            <a:extLst>
              <a:ext uri="{FF2B5EF4-FFF2-40B4-BE49-F238E27FC236}">
                <a16:creationId xmlns:a16="http://schemas.microsoft.com/office/drawing/2014/main" id="{75FC08C6-C005-282F-E76B-169FC144B490}"/>
              </a:ext>
            </a:extLst>
          </p:cNvPr>
          <p:cNvCxnSpPr/>
          <p:nvPr/>
        </p:nvCxnSpPr>
        <p:spPr>
          <a:xfrm>
            <a:off x="587036" y="6235277"/>
            <a:ext cx="377688" cy="0"/>
          </a:xfrm>
          <a:prstGeom prst="line">
            <a:avLst/>
          </a:prstGeom>
          <a:ln w="12700">
            <a:solidFill>
              <a:srgbClr val="0027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816E253-AADB-9588-EF5D-8A215D8D3AB0}"/>
              </a:ext>
            </a:extLst>
          </p:cNvPr>
          <p:cNvSpPr txBox="1">
            <a:spLocks/>
          </p:cNvSpPr>
          <p:nvPr/>
        </p:nvSpPr>
        <p:spPr>
          <a:xfrm>
            <a:off x="1889913" y="5989530"/>
            <a:ext cx="5252758" cy="325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008400" rtl="0" eaLnBrk="1" latinLnBrk="0" hangingPunct="1">
              <a:lnSpc>
                <a:spcPct val="90000"/>
              </a:lnSpc>
              <a:spcBef>
                <a:spcPts val="1103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1"/>
                </a:solidFill>
                <a:latin typeface="Roboto Condensed Light" charset="0"/>
                <a:ea typeface="Roboto Condensed Light" charset="0"/>
                <a:cs typeface="Roboto Condensed Light" charset="0"/>
              </a:defRPr>
            </a:lvl1pPr>
            <a:lvl2pPr marL="7563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500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9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1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3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5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5701" indent="-252100" algn="l" defTabSz="1008400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200" dirty="0">
                <a:solidFill>
                  <a:srgbClr val="002949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Актуальні правові висновки Верховного Суду у земельних спорах</a:t>
            </a:r>
            <a:endParaRPr lang="en-US" sz="1200" dirty="0">
              <a:solidFill>
                <a:srgbClr val="002949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015CB66-73A3-7696-1063-607C6A0A3CF1}"/>
              </a:ext>
            </a:extLst>
          </p:cNvPr>
          <p:cNvSpPr txBox="1">
            <a:spLocks/>
          </p:cNvSpPr>
          <p:nvPr/>
        </p:nvSpPr>
        <p:spPr>
          <a:xfrm>
            <a:off x="9291860" y="5950732"/>
            <a:ext cx="2404944" cy="402652"/>
          </a:xfrm>
          <a:prstGeom prst="rect">
            <a:avLst/>
          </a:prstGeom>
        </p:spPr>
        <p:txBody>
          <a:bodyPr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sz="12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9</a:t>
            </a:r>
            <a:endParaRPr lang="en-US" sz="1200" dirty="0"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272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5398</TotalTime>
  <Words>1603</Words>
  <Application>Microsoft Office PowerPoint</Application>
  <PresentationFormat>Широкий екран</PresentationFormat>
  <Paragraphs>93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Calibri</vt:lpstr>
      <vt:lpstr>Roboto Condensed Light</vt:lpstr>
      <vt:lpstr>Roboto Lt</vt:lpstr>
      <vt:lpstr>Wingdings</vt:lpstr>
      <vt:lpstr>Office Theme</vt:lpstr>
      <vt:lpstr>Актуальні правові висновки Верховного Суду у земельних спорах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Грузицька І.В.</dc:creator>
  <cp:lastModifiedBy>ТУЄВА Ольга Олегівна</cp:lastModifiedBy>
  <cp:revision>272</cp:revision>
  <dcterms:created xsi:type="dcterms:W3CDTF">2023-01-11T12:17:51Z</dcterms:created>
  <dcterms:modified xsi:type="dcterms:W3CDTF">2025-03-18T08:00:45Z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2021-04-06T00:00:00Z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2023-01-11T00:00:00Z</vt:filetime>
  </property>
</Properties>
</file>