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60" r:id="rId3"/>
    <p:sldId id="261" r:id="rId4"/>
    <p:sldId id="263" r:id="rId5"/>
    <p:sldId id="264" r:id="rId6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7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1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D4A82-E593-AA87-2ADF-714B7A0FF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5478C4-BE97-C88A-BB5A-4998379E25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8B2C25-049B-E8FC-BA74-771A34B07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B8D57-6824-505A-C646-52043EB76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98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  <p:txBody>
          <a:bodyPr/>
          <a:lstStyle/>
          <a:p>
            <a:endParaRPr lang="uk-UA">
              <a:latin typeface="Aptos" panose="020B00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0" y="-1759457"/>
            <a:ext cx="14630400" cy="9954578"/>
          </a:xfrm>
          <a:prstGeom prst="rect">
            <a:avLst/>
          </a:prstGeom>
          <a:solidFill>
            <a:srgbClr val="123332"/>
          </a:solidFill>
          <a:ln/>
        </p:spPr>
        <p:txBody>
          <a:bodyPr/>
          <a:lstStyle/>
          <a:p>
            <a:endParaRPr lang="uk-UA">
              <a:latin typeface="Aptos" panose="020B00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162644" y="5387138"/>
            <a:ext cx="3697319" cy="5907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21"/>
              </a:lnSpc>
              <a:buNone/>
            </a:pPr>
            <a:r>
              <a:rPr lang="en-US" sz="4000" b="1" dirty="0">
                <a:solidFill>
                  <a:srgbClr val="FFD9BE"/>
                </a:solidFill>
                <a:latin typeface="Aptos" panose="020B0004020202020204" pitchFamily="34" charset="0"/>
                <a:ea typeface="Quattrocento" pitchFamily="34" charset="-122"/>
                <a:cs typeface="Quattrocento" pitchFamily="34" charset="-120"/>
              </a:rPr>
              <a:t>Остап ПОДВІРНИЙ</a:t>
            </a:r>
            <a:endParaRPr lang="en-US" sz="4000" b="1" dirty="0">
              <a:latin typeface="Aptos" panose="020B0004020202020204" pitchFamily="34" charset="0"/>
            </a:endParaRPr>
          </a:p>
        </p:txBody>
      </p:sp>
      <p:pic>
        <p:nvPicPr>
          <p:cNvPr id="11" name="Image 0">
            <a:extLst>
              <a:ext uri="{FF2B5EF4-FFF2-40B4-BE49-F238E27FC236}">
                <a16:creationId xmlns:a16="http://schemas.microsoft.com/office/drawing/2014/main" id="{1E3E4A92-2179-1A52-F50B-22698BED6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6081"/>
            <a:ext cx="14630400" cy="4678872"/>
          </a:xfrm>
          <a:prstGeom prst="rect">
            <a:avLst/>
          </a:prstGeom>
        </p:spPr>
      </p:pic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25" y="1059366"/>
            <a:ext cx="4322038" cy="4097240"/>
          </a:xfrm>
          <a:prstGeom prst="rect">
            <a:avLst/>
          </a:prstGeom>
        </p:spPr>
      </p:pic>
      <p:sp>
        <p:nvSpPr>
          <p:cNvPr id="9" name="Text 2">
            <a:extLst>
              <a:ext uri="{FF2B5EF4-FFF2-40B4-BE49-F238E27FC236}">
                <a16:creationId xmlns:a16="http://schemas.microsoft.com/office/drawing/2014/main" id="{1D37D810-F742-1B53-7A18-E940C9E45704}"/>
              </a:ext>
            </a:extLst>
          </p:cNvPr>
          <p:cNvSpPr/>
          <p:nvPr/>
        </p:nvSpPr>
        <p:spPr>
          <a:xfrm>
            <a:off x="1209899" y="6506901"/>
            <a:ext cx="13148783" cy="20852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buNone/>
            </a:pPr>
            <a:r>
              <a:rPr lang="uk-UA" sz="3200" dirty="0">
                <a:solidFill>
                  <a:srgbClr val="FFD9BE"/>
                </a:solidFill>
                <a:latin typeface="Aptos" panose="020B0004020202020204" pitchFamily="34" charset="0"/>
                <a:ea typeface="Quattrocento" pitchFamily="34" charset="-122"/>
                <a:cs typeface="Quattrocento" pitchFamily="34" charset="-120"/>
              </a:rPr>
              <a:t>Керівник в</a:t>
            </a:r>
            <a:r>
              <a:rPr lang="en-US" sz="3200" dirty="0" err="1">
                <a:solidFill>
                  <a:srgbClr val="FFD9BE"/>
                </a:solidFill>
                <a:latin typeface="Aptos" panose="020B0004020202020204" pitchFamily="34" charset="0"/>
                <a:ea typeface="Quattrocento" pitchFamily="34" charset="-122"/>
                <a:cs typeface="Quattrocento" pitchFamily="34" charset="-120"/>
              </a:rPr>
              <a:t>ідділ</a:t>
            </a:r>
            <a:r>
              <a:rPr lang="uk-UA" sz="3200" dirty="0">
                <a:solidFill>
                  <a:srgbClr val="FFD9BE"/>
                </a:solidFill>
                <a:latin typeface="Aptos" panose="020B0004020202020204" pitchFamily="34" charset="0"/>
                <a:ea typeface="Quattrocento" pitchFamily="34" charset="-122"/>
                <a:cs typeface="Quattrocento" pitchFamily="34" charset="-120"/>
              </a:rPr>
              <a:t>у</a:t>
            </a:r>
            <a:r>
              <a:rPr lang="en-US" sz="3200" dirty="0">
                <a:solidFill>
                  <a:srgbClr val="FFD9BE"/>
                </a:solidFill>
                <a:latin typeface="Aptos" panose="020B0004020202020204" pitchFamily="34" charset="0"/>
                <a:ea typeface="Quattrocento" pitchFamily="34" charset="-122"/>
                <a:cs typeface="Quattrocento" pitchFamily="34" charset="-120"/>
              </a:rPr>
              <a:t> супроводження ЗЕД та </a:t>
            </a:r>
            <a:r>
              <a:rPr lang="en-US" sz="3200" dirty="0" err="1">
                <a:solidFill>
                  <a:srgbClr val="FFD9BE"/>
                </a:solidFill>
                <a:latin typeface="Aptos" panose="020B0004020202020204" pitchFamily="34" charset="0"/>
                <a:ea typeface="Quattrocento" pitchFamily="34" charset="-122"/>
                <a:cs typeface="Quattrocento" pitchFamily="34" charset="-120"/>
              </a:rPr>
              <a:t>міжнародних</a:t>
            </a:r>
            <a:r>
              <a:rPr lang="en-US" sz="3200" dirty="0">
                <a:solidFill>
                  <a:srgbClr val="FFD9BE"/>
                </a:solidFill>
                <a:latin typeface="Aptos" panose="020B0004020202020204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en-US" sz="3200" dirty="0" err="1">
                <a:solidFill>
                  <a:srgbClr val="FFD9BE"/>
                </a:solidFill>
                <a:latin typeface="Aptos" panose="020B0004020202020204" pitchFamily="34" charset="0"/>
                <a:ea typeface="Quattrocento" pitchFamily="34" charset="-122"/>
                <a:cs typeface="Quattrocento" pitchFamily="34" charset="-120"/>
              </a:rPr>
              <a:t>арбітражів</a:t>
            </a:r>
            <a:endParaRPr lang="uk-UA" sz="3200" dirty="0">
              <a:solidFill>
                <a:srgbClr val="FFD9BE"/>
              </a:solidFill>
              <a:latin typeface="Aptos" panose="020B0004020202020204" pitchFamily="34" charset="0"/>
              <a:ea typeface="Quattrocento" pitchFamily="34" charset="-122"/>
              <a:cs typeface="Quattrocento" pitchFamily="34" charset="-120"/>
            </a:endParaRPr>
          </a:p>
          <a:p>
            <a:pPr marL="0" indent="0" algn="r">
              <a:buNone/>
            </a:pPr>
            <a:r>
              <a:rPr lang="uk-UA" sz="3200" dirty="0">
                <a:solidFill>
                  <a:srgbClr val="FFD9BE"/>
                </a:solidFill>
                <a:latin typeface="Aptos" panose="020B0004020202020204" pitchFamily="34" charset="0"/>
              </a:rPr>
              <a:t>Юридичного департаменту</a:t>
            </a:r>
            <a:endParaRPr lang="en-US" sz="3200" dirty="0">
              <a:latin typeface="Aptos" panose="020B0004020202020204" pitchFamily="34" charset="0"/>
            </a:endParaRPr>
          </a:p>
        </p:txBody>
      </p:sp>
      <p:pic>
        <p:nvPicPr>
          <p:cNvPr id="10" name="Image 1" descr="preencoded.png">
            <a:extLst>
              <a:ext uri="{FF2B5EF4-FFF2-40B4-BE49-F238E27FC236}">
                <a16:creationId xmlns:a16="http://schemas.microsoft.com/office/drawing/2014/main" id="{1A7AABCC-3050-7F94-B966-310D0D672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4929" y="354235"/>
            <a:ext cx="2017545" cy="25339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  <p:txBody>
          <a:bodyPr/>
          <a:lstStyle/>
          <a:p>
            <a:endParaRPr lang="uk-UA">
              <a:latin typeface="Aptos" panose="020B00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2532" y="3447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  <p:txBody>
          <a:bodyPr/>
          <a:lstStyle/>
          <a:p>
            <a:endParaRPr lang="uk-UA" dirty="0">
              <a:latin typeface="Aptos" panose="020B0004020202020204" pitchFamily="34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303" y="3447"/>
            <a:ext cx="4800067" cy="822959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905892" y="339722"/>
            <a:ext cx="7387947" cy="868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842"/>
              </a:lnSpc>
              <a:buNone/>
            </a:pPr>
            <a:r>
              <a:rPr lang="uk-UA" sz="4400" b="1" dirty="0">
                <a:solidFill>
                  <a:srgbClr val="FFD9BE"/>
                </a:solidFill>
                <a:latin typeface="Aptos" panose="020B0004020202020204" pitchFamily="34" charset="0"/>
                <a:ea typeface="Quattrocento" pitchFamily="34" charset="-122"/>
                <a:cs typeface="Quattrocento" pitchFamily="34" charset="-120"/>
              </a:rPr>
              <a:t>Секрети побудови ефективної команди </a:t>
            </a:r>
            <a:endParaRPr lang="en-US" sz="4400" b="1" dirty="0">
              <a:latin typeface="Aptos" panose="020B00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5480286" y="1808719"/>
            <a:ext cx="45719" cy="6034140"/>
          </a:xfrm>
          <a:prstGeom prst="rect">
            <a:avLst/>
          </a:prstGeom>
          <a:solidFill>
            <a:srgbClr val="EF9C82"/>
          </a:solidFill>
          <a:ln/>
        </p:spPr>
        <p:txBody>
          <a:bodyPr/>
          <a:lstStyle/>
          <a:p>
            <a:endParaRPr lang="uk-UA">
              <a:latin typeface="Aptos" panose="020B00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173623" y="2545794"/>
            <a:ext cx="625554" cy="625554"/>
          </a:xfrm>
          <a:prstGeom prst="roundRect">
            <a:avLst>
              <a:gd name="adj" fmla="val 13335"/>
            </a:avLst>
          </a:prstGeom>
          <a:solidFill>
            <a:srgbClr val="234A49"/>
          </a:solidFill>
          <a:ln/>
        </p:spPr>
        <p:txBody>
          <a:bodyPr/>
          <a:lstStyle/>
          <a:p>
            <a:endParaRPr lang="uk-UA">
              <a:latin typeface="Aptos" panose="020B00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412581" y="2597944"/>
            <a:ext cx="147637" cy="521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4105"/>
              </a:lnSpc>
              <a:buNone/>
            </a:pPr>
            <a:endParaRPr lang="en-US" sz="3284" dirty="0">
              <a:latin typeface="Aptos" panose="020B00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837782" y="1420058"/>
            <a:ext cx="1490092" cy="9895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21"/>
              </a:lnSpc>
              <a:buNone/>
            </a:pPr>
            <a:r>
              <a:rPr lang="en-US" sz="2400" b="1" dirty="0">
                <a:solidFill>
                  <a:srgbClr val="FFD9BE"/>
                </a:solidFill>
                <a:latin typeface="Aptos" panose="020B0004020202020204" pitchFamily="34" charset="0"/>
              </a:rPr>
              <a:t>MHP</a:t>
            </a:r>
            <a:endParaRPr lang="en-US" sz="2737" dirty="0">
              <a:latin typeface="Aptos" panose="020B00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93091" y="1572857"/>
            <a:ext cx="4882114" cy="7115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802"/>
              </a:lnSpc>
              <a:buNone/>
            </a:pPr>
            <a:endParaRPr lang="en-US" sz="1752" b="1" dirty="0">
              <a:solidFill>
                <a:srgbClr val="F9EEE7"/>
              </a:solidFill>
              <a:latin typeface="Aptos" panose="020B0004020202020204" pitchFamily="34" charset="0"/>
              <a:ea typeface="Quattrocento" pitchFamily="34" charset="-122"/>
              <a:cs typeface="Quattrocento" pitchFamily="34" charset="-120"/>
            </a:endParaRPr>
          </a:p>
          <a:p>
            <a:pPr marL="0" indent="0" algn="ctr">
              <a:lnSpc>
                <a:spcPts val="2802"/>
              </a:lnSpc>
              <a:buNone/>
            </a:pPr>
            <a:r>
              <a:rPr lang="en-US" sz="1800" b="1" dirty="0">
                <a:solidFill>
                  <a:schemeClr val="bg1"/>
                </a:solidFill>
                <a:latin typeface="Aptos" panose="020B0004020202020204" pitchFamily="34" charset="0"/>
              </a:rPr>
              <a:t>LEGAL HQ KYIV</a:t>
            </a:r>
          </a:p>
          <a:p>
            <a:pPr marL="0" indent="0" algn="ctr">
              <a:lnSpc>
                <a:spcPts val="2802"/>
              </a:lnSpc>
              <a:buNone/>
            </a:pPr>
            <a:endParaRPr lang="en-US" sz="1752" b="1" dirty="0">
              <a:solidFill>
                <a:schemeClr val="bg1"/>
              </a:solidFill>
              <a:latin typeface="Aptos" panose="020B0004020202020204" pitchFamily="34" charset="0"/>
              <a:ea typeface="Quattrocento" pitchFamily="34" charset="-122"/>
              <a:cs typeface="Quattrocento" pitchFamily="34" charset="-120"/>
            </a:endParaRPr>
          </a:p>
          <a:p>
            <a:pPr marL="0" indent="0" algn="ctr">
              <a:lnSpc>
                <a:spcPts val="2802"/>
              </a:lnSpc>
              <a:buNone/>
            </a:pPr>
            <a:r>
              <a:rPr lang="en-US" b="1" dirty="0">
                <a:solidFill>
                  <a:srgbClr val="F9EEE7"/>
                </a:solidFill>
                <a:latin typeface="Aptos" panose="020B0004020202020204" pitchFamily="34" charset="0"/>
                <a:ea typeface="Quattrocento" pitchFamily="34" charset="-122"/>
                <a:cs typeface="Quattrocento" pitchFamily="34" charset="-120"/>
              </a:rPr>
              <a:t>LEGAL HUBs:</a:t>
            </a:r>
            <a:br>
              <a:rPr lang="en-US" dirty="0">
                <a:solidFill>
                  <a:srgbClr val="F9EEE7"/>
                </a:solidFill>
                <a:latin typeface="Aptos" panose="020B0004020202020204" pitchFamily="34" charset="0"/>
                <a:ea typeface="Quattrocento" pitchFamily="34" charset="-122"/>
                <a:cs typeface="Quattrocento" pitchFamily="34" charset="-120"/>
              </a:rPr>
            </a:br>
            <a:r>
              <a:rPr lang="en-US" dirty="0">
                <a:solidFill>
                  <a:srgbClr val="F9EEE7"/>
                </a:solidFill>
                <a:latin typeface="Aptos" panose="020B0004020202020204" pitchFamily="34" charset="0"/>
                <a:ea typeface="Quattrocento" pitchFamily="34" charset="-122"/>
                <a:cs typeface="Quattrocento" pitchFamily="34" charset="-120"/>
              </a:rPr>
              <a:t>- LVIV (non-residents)  - LADYZHYN (residents)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5173623" y="3935968"/>
            <a:ext cx="625554" cy="625554"/>
          </a:xfrm>
          <a:prstGeom prst="roundRect">
            <a:avLst>
              <a:gd name="adj" fmla="val 13335"/>
            </a:avLst>
          </a:prstGeom>
          <a:solidFill>
            <a:srgbClr val="234A49"/>
          </a:solidFill>
          <a:ln/>
        </p:spPr>
        <p:txBody>
          <a:bodyPr/>
          <a:lstStyle/>
          <a:p>
            <a:endParaRPr lang="uk-UA">
              <a:latin typeface="Aptos" panose="020B00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374600" y="3988117"/>
            <a:ext cx="223599" cy="521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4105"/>
              </a:lnSpc>
              <a:buNone/>
            </a:pPr>
            <a:endParaRPr lang="en-US" sz="3284" dirty="0">
              <a:latin typeface="Aptos" panose="020B00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008208" y="1911602"/>
            <a:ext cx="2780467" cy="43434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421"/>
              </a:lnSpc>
              <a:buNone/>
            </a:pPr>
            <a:r>
              <a:rPr lang="en-US" sz="2400" b="1" dirty="0">
                <a:solidFill>
                  <a:srgbClr val="FFD9BE"/>
                </a:solidFill>
                <a:latin typeface="Aptos" panose="020B0004020202020204" pitchFamily="34" charset="0"/>
                <a:ea typeface="Quattrocento" pitchFamily="34" charset="-122"/>
                <a:cs typeface="Quattrocento" pitchFamily="34" charset="-120"/>
              </a:rPr>
              <a:t>Intel</a:t>
            </a:r>
            <a:endParaRPr lang="en-US" sz="2737" b="1" dirty="0">
              <a:latin typeface="Aptos" panose="020B00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007715" y="2459830"/>
            <a:ext cx="3887748" cy="7115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02"/>
              </a:lnSpc>
              <a:buNone/>
            </a:pPr>
            <a:r>
              <a:rPr lang="en-US" dirty="0">
                <a:solidFill>
                  <a:srgbClr val="F9EEE7"/>
                </a:solidFill>
                <a:latin typeface="Aptos" panose="020B0004020202020204" pitchFamily="34" charset="0"/>
                <a:ea typeface="Quattrocento" pitchFamily="34" charset="-122"/>
                <a:cs typeface="Quattrocento" pitchFamily="34" charset="-120"/>
              </a:rPr>
              <a:t>HQ Santa Clara</a:t>
            </a:r>
            <a:br>
              <a:rPr lang="en-US" dirty="0">
                <a:solidFill>
                  <a:srgbClr val="F9EEE7"/>
                </a:solidFill>
                <a:latin typeface="Aptos" panose="020B0004020202020204" pitchFamily="34" charset="0"/>
                <a:ea typeface="Quattrocento" pitchFamily="34" charset="-122"/>
                <a:cs typeface="Quattrocento" pitchFamily="34" charset="-120"/>
              </a:rPr>
            </a:br>
            <a:r>
              <a:rPr lang="en-US" dirty="0">
                <a:solidFill>
                  <a:srgbClr val="F9EEE7"/>
                </a:solidFill>
                <a:latin typeface="Aptos" panose="020B0004020202020204" pitchFamily="34" charset="0"/>
                <a:ea typeface="Quattrocento" pitchFamily="34" charset="-122"/>
                <a:cs typeface="Quattrocento" pitchFamily="34" charset="-120"/>
              </a:rPr>
              <a:t>-40% Patent Portfolio Legal Support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5173623" y="5187077"/>
            <a:ext cx="625554" cy="625554"/>
          </a:xfrm>
          <a:prstGeom prst="roundRect">
            <a:avLst>
              <a:gd name="adj" fmla="val 13335"/>
            </a:avLst>
          </a:prstGeom>
          <a:solidFill>
            <a:srgbClr val="234A49"/>
          </a:solidFill>
          <a:ln/>
        </p:spPr>
        <p:txBody>
          <a:bodyPr/>
          <a:lstStyle/>
          <a:p>
            <a:endParaRPr lang="uk-UA">
              <a:latin typeface="Aptos" panose="020B00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372933" y="5239226"/>
            <a:ext cx="226933" cy="521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4105"/>
              </a:lnSpc>
              <a:buNone/>
            </a:pPr>
            <a:endParaRPr lang="en-US" sz="3284" dirty="0">
              <a:latin typeface="Aptos" panose="020B00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2119984" y="3867811"/>
            <a:ext cx="2780467" cy="43434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3421"/>
              </a:lnSpc>
              <a:buNone/>
            </a:pPr>
            <a:r>
              <a:rPr lang="en-US" sz="2737" b="1" dirty="0">
                <a:solidFill>
                  <a:srgbClr val="FFD9BE"/>
                </a:solidFill>
                <a:latin typeface="Aptos" panose="020B0004020202020204" pitchFamily="34" charset="0"/>
                <a:ea typeface="Quattrocento" pitchFamily="34" charset="-122"/>
                <a:cs typeface="Quattrocento" pitchFamily="34" charset="-120"/>
              </a:rPr>
              <a:t> JP </a:t>
            </a:r>
            <a:r>
              <a:rPr lang="en-US" sz="2400" b="1" dirty="0">
                <a:solidFill>
                  <a:srgbClr val="FFD9BE"/>
                </a:solidFill>
                <a:latin typeface="Aptos" panose="020B0004020202020204" pitchFamily="34" charset="0"/>
                <a:ea typeface="Quattrocento" pitchFamily="34" charset="-122"/>
                <a:cs typeface="Quattrocento" pitchFamily="34" charset="-120"/>
              </a:rPr>
              <a:t>Morgan</a:t>
            </a:r>
            <a:endParaRPr lang="en-US" sz="2737" b="1" dirty="0">
              <a:latin typeface="Aptos" panose="020B00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1042630" y="5035987"/>
            <a:ext cx="3887748" cy="3557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802"/>
              </a:lnSpc>
              <a:buNone/>
            </a:pPr>
            <a:endParaRPr lang="en-US" sz="1752" dirty="0">
              <a:latin typeface="Aptos" panose="020B00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1194435" y="4268685"/>
            <a:ext cx="3887748" cy="3557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802"/>
              </a:lnSpc>
              <a:buNone/>
            </a:pPr>
            <a:r>
              <a:rPr lang="en-US" sz="1752" b="1" dirty="0">
                <a:solidFill>
                  <a:srgbClr val="F9EEE7"/>
                </a:solidFill>
                <a:latin typeface="Aptos" panose="020B0004020202020204" pitchFamily="34" charset="0"/>
                <a:ea typeface="Quattrocento" pitchFamily="34" charset="-122"/>
                <a:cs typeface="Quattrocento" pitchFamily="34" charset="-120"/>
              </a:rPr>
              <a:t>Hybrid model of </a:t>
            </a:r>
            <a:r>
              <a:rPr lang="en-US" sz="1752" b="1" dirty="0" err="1">
                <a:solidFill>
                  <a:srgbClr val="F9EEE7"/>
                </a:solidFill>
                <a:latin typeface="Aptos" panose="020B0004020202020204" pitchFamily="34" charset="0"/>
                <a:ea typeface="Quattrocento" pitchFamily="34" charset="-122"/>
                <a:cs typeface="Quattrocento" pitchFamily="34" charset="-120"/>
              </a:rPr>
              <a:t>LegalDep</a:t>
            </a:r>
            <a:r>
              <a:rPr lang="en-US" sz="1752" b="1" dirty="0">
                <a:solidFill>
                  <a:srgbClr val="F9EEE7"/>
                </a:solidFill>
                <a:latin typeface="Aptos" panose="020B0004020202020204" pitchFamily="34" charset="0"/>
                <a:ea typeface="Quattrocento" pitchFamily="34" charset="-122"/>
                <a:cs typeface="Quattrocento" pitchFamily="34" charset="-120"/>
              </a:rPr>
              <a:t>:</a:t>
            </a:r>
          </a:p>
          <a:p>
            <a:pPr marL="0" indent="0" algn="r">
              <a:lnSpc>
                <a:spcPts val="2802"/>
              </a:lnSpc>
              <a:buNone/>
            </a:pPr>
            <a:r>
              <a:rPr lang="en-US" sz="1752" dirty="0">
                <a:solidFill>
                  <a:srgbClr val="F9EEE7"/>
                </a:solidFill>
                <a:latin typeface="Aptos" panose="020B0004020202020204" pitchFamily="34" charset="0"/>
              </a:rPr>
              <a:t>NYC, London &amp; Singapore</a:t>
            </a:r>
          </a:p>
          <a:p>
            <a:pPr marL="0" indent="0" algn="r">
              <a:lnSpc>
                <a:spcPts val="2802"/>
              </a:lnSpc>
              <a:buNone/>
            </a:pPr>
            <a:r>
              <a:rPr lang="en-US" sz="1752" dirty="0">
                <a:solidFill>
                  <a:srgbClr val="F9EEE7"/>
                </a:solidFill>
                <a:latin typeface="Aptos" panose="020B0004020202020204" pitchFamily="34" charset="0"/>
              </a:rPr>
              <a:t>-30% international transactions processing</a:t>
            </a:r>
            <a:endParaRPr lang="en-US" sz="1752" dirty="0">
              <a:latin typeface="Aptos" panose="020B0004020202020204" pitchFamily="34" charset="0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5173623" y="6605111"/>
            <a:ext cx="625554" cy="625554"/>
          </a:xfrm>
          <a:prstGeom prst="roundRect">
            <a:avLst>
              <a:gd name="adj" fmla="val 13335"/>
            </a:avLst>
          </a:prstGeom>
          <a:solidFill>
            <a:srgbClr val="234A49"/>
          </a:solidFill>
          <a:ln/>
        </p:spPr>
        <p:txBody>
          <a:bodyPr/>
          <a:lstStyle/>
          <a:p>
            <a:endParaRPr lang="uk-UA">
              <a:latin typeface="Aptos" panose="020B0004020202020204" pitchFamily="34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5380434" y="6657261"/>
            <a:ext cx="211931" cy="521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4105"/>
              </a:lnSpc>
              <a:buNone/>
            </a:pPr>
            <a:endParaRPr lang="en-US" sz="3284" dirty="0">
              <a:latin typeface="Aptos" panose="020B0004020202020204" pitchFamily="34" charset="0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5937499" y="4829134"/>
            <a:ext cx="2780467" cy="43434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421"/>
              </a:lnSpc>
              <a:buNone/>
            </a:pPr>
            <a:r>
              <a:rPr lang="en-US" sz="2400" b="1" dirty="0">
                <a:solidFill>
                  <a:srgbClr val="FFD9BE"/>
                </a:solidFill>
                <a:latin typeface="Aptos" panose="020B0004020202020204" pitchFamily="34" charset="0"/>
                <a:ea typeface="Quattrocento" pitchFamily="34" charset="-122"/>
                <a:cs typeface="Quattrocento" pitchFamily="34" charset="-120"/>
              </a:rPr>
              <a:t>Cargill</a:t>
            </a:r>
            <a:endParaRPr lang="en-US" sz="2400" b="1" dirty="0">
              <a:latin typeface="Aptos" panose="020B0004020202020204" pitchFamily="34" charset="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5957635" y="5308717"/>
            <a:ext cx="3887748" cy="11498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02"/>
              </a:lnSpc>
              <a:buNone/>
            </a:pPr>
            <a:r>
              <a:rPr lang="en-US" sz="1752" b="1" dirty="0">
                <a:solidFill>
                  <a:srgbClr val="F9EEE7"/>
                </a:solidFill>
                <a:latin typeface="Aptos" panose="020B0004020202020204" pitchFamily="34" charset="0"/>
                <a:ea typeface="Quattrocento" pitchFamily="34" charset="-122"/>
                <a:cs typeface="Quattrocento" pitchFamily="34" charset="-120"/>
              </a:rPr>
              <a:t>Distributed model of Legal Support</a:t>
            </a:r>
          </a:p>
          <a:p>
            <a:pPr marL="0" indent="0" algn="l">
              <a:lnSpc>
                <a:spcPts val="2802"/>
              </a:lnSpc>
              <a:buNone/>
            </a:pPr>
            <a:r>
              <a:rPr lang="en-US" sz="1752" dirty="0">
                <a:solidFill>
                  <a:srgbClr val="F9EEE7"/>
                </a:solidFill>
                <a:latin typeface="Aptos" panose="020B0004020202020204" pitchFamily="34" charset="0"/>
                <a:ea typeface="Quattrocento" pitchFamily="34" charset="-122"/>
                <a:cs typeface="Quattrocento" pitchFamily="34" charset="-120"/>
              </a:rPr>
              <a:t>Specialized centers:</a:t>
            </a:r>
          </a:p>
          <a:p>
            <a:pPr marL="0" indent="0" algn="l">
              <a:lnSpc>
                <a:spcPts val="2802"/>
              </a:lnSpc>
              <a:buNone/>
            </a:pPr>
            <a:r>
              <a:rPr lang="en-US" sz="1752" dirty="0">
                <a:solidFill>
                  <a:srgbClr val="F9EEE7"/>
                </a:solidFill>
                <a:latin typeface="Aptos" panose="020B0004020202020204" pitchFamily="34" charset="0"/>
              </a:rPr>
              <a:t>- Minneapolis</a:t>
            </a:r>
          </a:p>
          <a:p>
            <a:pPr marL="0" indent="0" algn="l">
              <a:lnSpc>
                <a:spcPts val="2802"/>
              </a:lnSpc>
              <a:buNone/>
            </a:pPr>
            <a:r>
              <a:rPr lang="en-US" sz="1752" dirty="0">
                <a:solidFill>
                  <a:srgbClr val="F9EEE7"/>
                </a:solidFill>
                <a:latin typeface="Aptos" panose="020B0004020202020204" pitchFamily="34" charset="0"/>
              </a:rPr>
              <a:t>- Geneve</a:t>
            </a:r>
          </a:p>
          <a:p>
            <a:pPr marL="0" indent="0" algn="l">
              <a:lnSpc>
                <a:spcPts val="2802"/>
              </a:lnSpc>
              <a:buNone/>
            </a:pPr>
            <a:r>
              <a:rPr lang="en-US" sz="1752" dirty="0">
                <a:solidFill>
                  <a:srgbClr val="F9EEE7"/>
                </a:solidFill>
                <a:latin typeface="Aptos" panose="020B0004020202020204" pitchFamily="34" charset="0"/>
              </a:rPr>
              <a:t>- Singapore</a:t>
            </a:r>
            <a:endParaRPr lang="en-US" sz="1752" dirty="0">
              <a:latin typeface="Aptos" panose="020B0004020202020204" pitchFamily="34" charset="0"/>
            </a:endParaRPr>
          </a:p>
        </p:txBody>
      </p:sp>
      <p:sp>
        <p:nvSpPr>
          <p:cNvPr id="26" name="Text 14">
            <a:extLst>
              <a:ext uri="{FF2B5EF4-FFF2-40B4-BE49-F238E27FC236}">
                <a16:creationId xmlns:a16="http://schemas.microsoft.com/office/drawing/2014/main" id="{D96D6AAF-2501-A13D-6E75-0C61968F5C83}"/>
              </a:ext>
            </a:extLst>
          </p:cNvPr>
          <p:cNvSpPr/>
          <p:nvPr/>
        </p:nvSpPr>
        <p:spPr>
          <a:xfrm>
            <a:off x="2119984" y="5677218"/>
            <a:ext cx="2780467" cy="43434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3421"/>
              </a:lnSpc>
              <a:buNone/>
            </a:pPr>
            <a:r>
              <a:rPr lang="en-US" sz="2737" b="1" dirty="0">
                <a:solidFill>
                  <a:srgbClr val="FFD9BE"/>
                </a:solidFill>
                <a:latin typeface="Aptos" panose="020B0004020202020204" pitchFamily="34" charset="0"/>
                <a:ea typeface="Quattrocento" pitchFamily="34" charset="-122"/>
                <a:cs typeface="Quattrocento" pitchFamily="34" charset="-120"/>
              </a:rPr>
              <a:t> Nestle</a:t>
            </a:r>
            <a:endParaRPr lang="en-US" sz="2737" b="1" dirty="0">
              <a:latin typeface="Aptos" panose="020B0004020202020204" pitchFamily="34" charset="0"/>
            </a:endParaRPr>
          </a:p>
        </p:txBody>
      </p:sp>
      <p:sp>
        <p:nvSpPr>
          <p:cNvPr id="27" name="Text 21">
            <a:extLst>
              <a:ext uri="{FF2B5EF4-FFF2-40B4-BE49-F238E27FC236}">
                <a16:creationId xmlns:a16="http://schemas.microsoft.com/office/drawing/2014/main" id="{7C8DAE2C-ACB0-6BB6-536A-084EEC8DA2A3}"/>
              </a:ext>
            </a:extLst>
          </p:cNvPr>
          <p:cNvSpPr/>
          <p:nvPr/>
        </p:nvSpPr>
        <p:spPr>
          <a:xfrm>
            <a:off x="1120200" y="6079372"/>
            <a:ext cx="3887748" cy="11498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802"/>
              </a:lnSpc>
              <a:buNone/>
            </a:pPr>
            <a:r>
              <a:rPr lang="en-US" sz="1752" b="1" dirty="0">
                <a:solidFill>
                  <a:srgbClr val="F9EEE7"/>
                </a:solidFill>
                <a:latin typeface="Aptos" panose="020B0004020202020204" pitchFamily="34" charset="0"/>
                <a:ea typeface="Quattrocento" pitchFamily="34" charset="-122"/>
                <a:cs typeface="Quattrocento" pitchFamily="34" charset="-120"/>
              </a:rPr>
              <a:t>Global Competence Centers</a:t>
            </a:r>
          </a:p>
          <a:p>
            <a:pPr marL="0" indent="0" algn="r">
              <a:lnSpc>
                <a:spcPts val="2802"/>
              </a:lnSpc>
              <a:buNone/>
            </a:pPr>
            <a:r>
              <a:rPr lang="en-US" sz="1752" dirty="0">
                <a:solidFill>
                  <a:srgbClr val="F9EEE7"/>
                </a:solidFill>
                <a:latin typeface="Aptos" panose="020B0004020202020204" pitchFamily="34" charset="0"/>
                <a:ea typeface="Quattrocento" pitchFamily="34" charset="-122"/>
                <a:cs typeface="Quattrocento" pitchFamily="34" charset="-120"/>
              </a:rPr>
              <a:t>functional (non-territorial) principle</a:t>
            </a:r>
          </a:p>
          <a:p>
            <a:pPr marL="0" indent="0" algn="r">
              <a:lnSpc>
                <a:spcPts val="2802"/>
              </a:lnSpc>
              <a:buNone/>
            </a:pPr>
            <a:r>
              <a:rPr lang="en-US" sz="1752" dirty="0">
                <a:solidFill>
                  <a:srgbClr val="F9EEE7"/>
                </a:solidFill>
                <a:latin typeface="Aptos" panose="020B0004020202020204" pitchFamily="34" charset="0"/>
                <a:ea typeface="Quattrocento" pitchFamily="34" charset="-122"/>
                <a:cs typeface="Quattrocento" pitchFamily="34" charset="-120"/>
              </a:rPr>
              <a:t>Geneve (food legislation) and commercial law experts – 3 continents </a:t>
            </a:r>
          </a:p>
          <a:p>
            <a:pPr marL="0" indent="0" algn="r">
              <a:lnSpc>
                <a:spcPts val="2802"/>
              </a:lnSpc>
              <a:buNone/>
            </a:pPr>
            <a:endParaRPr lang="en-US" sz="1752" dirty="0">
              <a:latin typeface="Aptos" panose="020B0004020202020204" pitchFamily="34" charset="0"/>
            </a:endParaRPr>
          </a:p>
        </p:txBody>
      </p:sp>
      <p:sp>
        <p:nvSpPr>
          <p:cNvPr id="28" name="Text 10">
            <a:extLst>
              <a:ext uri="{FF2B5EF4-FFF2-40B4-BE49-F238E27FC236}">
                <a16:creationId xmlns:a16="http://schemas.microsoft.com/office/drawing/2014/main" id="{FFB87640-D7D3-080A-6B2B-DDAAABFA21BA}"/>
              </a:ext>
            </a:extLst>
          </p:cNvPr>
          <p:cNvSpPr/>
          <p:nvPr/>
        </p:nvSpPr>
        <p:spPr>
          <a:xfrm>
            <a:off x="10426068" y="1969381"/>
            <a:ext cx="2780467" cy="43434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421"/>
              </a:lnSpc>
              <a:buNone/>
            </a:pPr>
            <a:r>
              <a:rPr lang="uk-UA" sz="2400" b="1" dirty="0">
                <a:solidFill>
                  <a:srgbClr val="FFD9BE"/>
                </a:solidFill>
                <a:latin typeface="Aptos" panose="020B0004020202020204" pitchFamily="34" charset="0"/>
              </a:rPr>
              <a:t>Розподіл компетенцій</a:t>
            </a:r>
          </a:p>
          <a:p>
            <a:pPr marL="0" indent="0" algn="l">
              <a:lnSpc>
                <a:spcPts val="3421"/>
              </a:lnSpc>
              <a:buNone/>
            </a:pPr>
            <a:r>
              <a:rPr lang="uk-UA" sz="2400" b="1" dirty="0">
                <a:solidFill>
                  <a:srgbClr val="FFD9BE"/>
                </a:solidFill>
                <a:latin typeface="Aptos" panose="020B0004020202020204" pitchFamily="34" charset="0"/>
              </a:rPr>
              <a:t>за спеціалізацією, </a:t>
            </a:r>
          </a:p>
          <a:p>
            <a:pPr marL="0" indent="0" algn="l">
              <a:lnSpc>
                <a:spcPts val="3421"/>
              </a:lnSpc>
              <a:buNone/>
            </a:pPr>
            <a:r>
              <a:rPr lang="uk-UA" sz="2400" b="1" dirty="0">
                <a:solidFill>
                  <a:srgbClr val="FFD9BE"/>
                </a:solidFill>
                <a:latin typeface="Aptos" panose="020B0004020202020204" pitchFamily="34" charset="0"/>
              </a:rPr>
              <a:t>а не географією</a:t>
            </a:r>
          </a:p>
          <a:p>
            <a:pPr marL="0" indent="0" algn="l">
              <a:lnSpc>
                <a:spcPts val="3421"/>
              </a:lnSpc>
              <a:buNone/>
            </a:pPr>
            <a:endParaRPr lang="uk-UA" sz="2400" b="1" dirty="0">
              <a:solidFill>
                <a:srgbClr val="FFD9BE"/>
              </a:solidFill>
              <a:latin typeface="Aptos" panose="020B0004020202020204" pitchFamily="34" charset="0"/>
            </a:endParaRPr>
          </a:p>
          <a:p>
            <a:pPr marL="0" indent="0" algn="l">
              <a:lnSpc>
                <a:spcPts val="3421"/>
              </a:lnSpc>
              <a:buNone/>
            </a:pPr>
            <a:r>
              <a:rPr lang="uk-UA" sz="2400" b="1" dirty="0">
                <a:solidFill>
                  <a:srgbClr val="FFD9BE"/>
                </a:solidFill>
                <a:latin typeface="Aptos" panose="020B0004020202020204" pitchFamily="34" charset="0"/>
              </a:rPr>
              <a:t>Регулярні особисті зустрічі</a:t>
            </a:r>
          </a:p>
          <a:p>
            <a:pPr marL="0" indent="0" algn="l">
              <a:lnSpc>
                <a:spcPts val="3421"/>
              </a:lnSpc>
              <a:buNone/>
            </a:pPr>
            <a:endParaRPr lang="uk-UA" sz="2400" b="1" dirty="0">
              <a:solidFill>
                <a:srgbClr val="FFD9BE"/>
              </a:solidFill>
              <a:latin typeface="Aptos" panose="020B0004020202020204" pitchFamily="34" charset="0"/>
            </a:endParaRPr>
          </a:p>
          <a:p>
            <a:pPr marL="0" indent="0" algn="l">
              <a:lnSpc>
                <a:spcPts val="3421"/>
              </a:lnSpc>
              <a:buNone/>
            </a:pPr>
            <a:r>
              <a:rPr lang="uk-UA" sz="2400" b="1" dirty="0">
                <a:solidFill>
                  <a:srgbClr val="FFD9BE"/>
                </a:solidFill>
                <a:latin typeface="Aptos" panose="020B0004020202020204" pitchFamily="34" charset="0"/>
              </a:rPr>
              <a:t>Сильна корпоративна </a:t>
            </a:r>
          </a:p>
          <a:p>
            <a:pPr marL="0" indent="0" algn="l">
              <a:lnSpc>
                <a:spcPts val="3421"/>
              </a:lnSpc>
              <a:buNone/>
            </a:pPr>
            <a:r>
              <a:rPr lang="uk-UA" sz="2400" b="1" dirty="0">
                <a:solidFill>
                  <a:srgbClr val="FFD9BE"/>
                </a:solidFill>
                <a:latin typeface="Aptos" panose="020B0004020202020204" pitchFamily="34" charset="0"/>
              </a:rPr>
              <a:t>культура </a:t>
            </a:r>
          </a:p>
          <a:p>
            <a:pPr marL="0" indent="0" algn="l">
              <a:lnSpc>
                <a:spcPts val="3421"/>
              </a:lnSpc>
              <a:buNone/>
            </a:pPr>
            <a:endParaRPr lang="uk-UA" sz="2400" b="1" dirty="0">
              <a:solidFill>
                <a:srgbClr val="FFD9BE"/>
              </a:solidFill>
              <a:latin typeface="Aptos" panose="020B0004020202020204" pitchFamily="34" charset="0"/>
            </a:endParaRPr>
          </a:p>
          <a:p>
            <a:pPr marL="0" indent="0" algn="l">
              <a:lnSpc>
                <a:spcPts val="3421"/>
              </a:lnSpc>
              <a:buNone/>
            </a:pPr>
            <a:r>
              <a:rPr lang="uk-UA" sz="2400" b="1" dirty="0">
                <a:solidFill>
                  <a:srgbClr val="FFD9BE"/>
                </a:solidFill>
                <a:latin typeface="Aptos" panose="020B0004020202020204" pitchFamily="34" charset="0"/>
              </a:rPr>
              <a:t>Чіткі </a:t>
            </a:r>
            <a:r>
              <a:rPr lang="en-US" sz="2400" b="1" dirty="0">
                <a:solidFill>
                  <a:srgbClr val="FFD9BE"/>
                </a:solidFill>
                <a:latin typeface="Aptos" panose="020B0004020202020204" pitchFamily="34" charset="0"/>
              </a:rPr>
              <a:t>KPI </a:t>
            </a:r>
            <a:r>
              <a:rPr lang="uk-UA" sz="2400" b="1" dirty="0">
                <a:solidFill>
                  <a:srgbClr val="FFD9BE"/>
                </a:solidFill>
                <a:latin typeface="Aptos" panose="020B0004020202020204" pitchFamily="34" charset="0"/>
              </a:rPr>
              <a:t>та системи оцінки</a:t>
            </a:r>
            <a:endParaRPr lang="en-US" sz="2737" b="1" dirty="0">
              <a:latin typeface="Aptos" panose="020B0004020202020204" pitchFamily="34" charset="0"/>
            </a:endParaRPr>
          </a:p>
        </p:txBody>
      </p:sp>
      <p:sp>
        <p:nvSpPr>
          <p:cNvPr id="29" name="Text 10">
            <a:extLst>
              <a:ext uri="{FF2B5EF4-FFF2-40B4-BE49-F238E27FC236}">
                <a16:creationId xmlns:a16="http://schemas.microsoft.com/office/drawing/2014/main" id="{2235DB15-2866-9BFB-EF54-0DDFD5522AC5}"/>
              </a:ext>
            </a:extLst>
          </p:cNvPr>
          <p:cNvSpPr/>
          <p:nvPr/>
        </p:nvSpPr>
        <p:spPr>
          <a:xfrm>
            <a:off x="6027469" y="3412032"/>
            <a:ext cx="2780467" cy="43434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421"/>
              </a:lnSpc>
              <a:buNone/>
            </a:pPr>
            <a:r>
              <a:rPr lang="en-US" sz="2400" b="1" dirty="0">
                <a:solidFill>
                  <a:srgbClr val="FFD9BE"/>
                </a:solidFill>
                <a:latin typeface="Aptos" panose="020B0004020202020204" pitchFamily="34" charset="0"/>
              </a:rPr>
              <a:t>Apple</a:t>
            </a:r>
            <a:endParaRPr lang="en-US" sz="2737" b="1" dirty="0">
              <a:latin typeface="Aptos" panose="020B0004020202020204" pitchFamily="34" charset="0"/>
            </a:endParaRPr>
          </a:p>
        </p:txBody>
      </p:sp>
      <p:sp>
        <p:nvSpPr>
          <p:cNvPr id="30" name="Text 11">
            <a:extLst>
              <a:ext uri="{FF2B5EF4-FFF2-40B4-BE49-F238E27FC236}">
                <a16:creationId xmlns:a16="http://schemas.microsoft.com/office/drawing/2014/main" id="{8B949D2E-C591-90C5-525C-C039A24EE1F2}"/>
              </a:ext>
            </a:extLst>
          </p:cNvPr>
          <p:cNvSpPr/>
          <p:nvPr/>
        </p:nvSpPr>
        <p:spPr>
          <a:xfrm>
            <a:off x="5992351" y="3892986"/>
            <a:ext cx="3887748" cy="7115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02"/>
              </a:lnSpc>
              <a:buNone/>
            </a:pPr>
            <a:r>
              <a:rPr lang="en-US" dirty="0">
                <a:solidFill>
                  <a:srgbClr val="F9EEE7"/>
                </a:solidFill>
                <a:latin typeface="Aptos" panose="020B0004020202020204" pitchFamily="34" charset="0"/>
                <a:ea typeface="Quattrocento" pitchFamily="34" charset="-122"/>
                <a:cs typeface="Quattrocento" pitchFamily="34" charset="-120"/>
              </a:rPr>
              <a:t>HQ Cupertino relocation after COVID</a:t>
            </a:r>
          </a:p>
          <a:p>
            <a:pPr marL="0" indent="0" algn="l">
              <a:lnSpc>
                <a:spcPts val="2802"/>
              </a:lnSpc>
              <a:buNone/>
            </a:pPr>
            <a:r>
              <a:rPr lang="en-US" dirty="0">
                <a:solidFill>
                  <a:srgbClr val="F9EEE7"/>
                </a:solidFill>
                <a:latin typeface="Aptos" panose="020B0004020202020204" pitchFamily="34" charset="0"/>
              </a:rPr>
              <a:t>-30% AI developers</a:t>
            </a:r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31" name="Image 7" descr="preencoded.png">
            <a:extLst>
              <a:ext uri="{FF2B5EF4-FFF2-40B4-BE49-F238E27FC236}">
                <a16:creationId xmlns:a16="http://schemas.microsoft.com/office/drawing/2014/main" id="{E486A4A5-0D41-F150-65FB-E4D31FA58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257" y="4748303"/>
            <a:ext cx="922027" cy="5960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  <p:txBody>
          <a:bodyPr/>
          <a:lstStyle/>
          <a:p>
            <a:endParaRPr lang="uk-UA">
              <a:latin typeface="Aptos" panose="020B00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0" y="1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  <p:txBody>
          <a:bodyPr/>
          <a:lstStyle/>
          <a:p>
            <a:endParaRPr lang="uk-UA">
              <a:latin typeface="Aptos" panose="020B0004020202020204" pitchFamily="34" charset="0"/>
            </a:endParaRPr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499" y="4925396"/>
            <a:ext cx="1220524" cy="566409"/>
          </a:xfrm>
          <a:prstGeom prst="rect">
            <a:avLst/>
          </a:prstGeom>
        </p:spPr>
      </p:pic>
      <p:pic>
        <p:nvPicPr>
          <p:cNvPr id="14" name="Image 8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5691970"/>
            <a:ext cx="1081669" cy="1081669"/>
          </a:xfrm>
          <a:prstGeom prst="rect">
            <a:avLst/>
          </a:prstGeom>
        </p:spPr>
      </p:pic>
      <p:pic>
        <p:nvPicPr>
          <p:cNvPr id="15" name="Image 0">
            <a:extLst>
              <a:ext uri="{FF2B5EF4-FFF2-40B4-BE49-F238E27FC236}">
                <a16:creationId xmlns:a16="http://schemas.microsoft.com/office/drawing/2014/main" id="{3D7765C2-4B1D-FA74-B197-3D3D6CF193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25637"/>
            <a:ext cx="14630400" cy="5266939"/>
          </a:xfrm>
          <a:prstGeom prst="rect">
            <a:avLst/>
          </a:prstGeom>
        </p:spPr>
      </p:pic>
      <p:sp>
        <p:nvSpPr>
          <p:cNvPr id="4" name="Text 2"/>
          <p:cNvSpPr/>
          <p:nvPr/>
        </p:nvSpPr>
        <p:spPr>
          <a:xfrm>
            <a:off x="916918" y="456796"/>
            <a:ext cx="5561052" cy="868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842"/>
              </a:lnSpc>
              <a:buNone/>
            </a:pPr>
            <a:r>
              <a:rPr lang="uk-UA" sz="4400" b="1" dirty="0">
                <a:solidFill>
                  <a:srgbClr val="FFD9BE"/>
                </a:solidFill>
                <a:latin typeface="Aptos" panose="020B0004020202020204" pitchFamily="34" charset="0"/>
              </a:rPr>
              <a:t>Впровадження </a:t>
            </a:r>
            <a:r>
              <a:rPr lang="en-US" sz="4400" b="1" dirty="0">
                <a:solidFill>
                  <a:srgbClr val="FFD9BE"/>
                </a:solidFill>
                <a:latin typeface="Aptos" panose="020B0004020202020204" pitchFamily="34" charset="0"/>
              </a:rPr>
              <a:t>AI</a:t>
            </a:r>
            <a:endParaRPr lang="en-US" sz="4400" b="1" dirty="0">
              <a:latin typeface="Aptos" panose="020B0004020202020204" pitchFamily="34" charset="0"/>
            </a:endParaRPr>
          </a:p>
        </p:txBody>
      </p:sp>
      <p:sp>
        <p:nvSpPr>
          <p:cNvPr id="17" name="Text 10">
            <a:extLst>
              <a:ext uri="{FF2B5EF4-FFF2-40B4-BE49-F238E27FC236}">
                <a16:creationId xmlns:a16="http://schemas.microsoft.com/office/drawing/2014/main" id="{07E90901-D2A3-AE99-2124-F1DBF3DB14AF}"/>
              </a:ext>
            </a:extLst>
          </p:cNvPr>
          <p:cNvSpPr/>
          <p:nvPr/>
        </p:nvSpPr>
        <p:spPr>
          <a:xfrm>
            <a:off x="622528" y="1660150"/>
            <a:ext cx="2780467" cy="43434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421"/>
              </a:lnSpc>
              <a:buNone/>
            </a:pPr>
            <a:r>
              <a:rPr lang="en-US" sz="2400" b="1" dirty="0">
                <a:solidFill>
                  <a:srgbClr val="FFD9BE"/>
                </a:solidFill>
                <a:latin typeface="Aptos" panose="020B0004020202020204" pitchFamily="34" charset="0"/>
              </a:rPr>
              <a:t>Walmart</a:t>
            </a:r>
          </a:p>
          <a:p>
            <a:pPr marL="0" indent="0" algn="l">
              <a:lnSpc>
                <a:spcPts val="3421"/>
              </a:lnSpc>
              <a:buNone/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AI contract analyzer </a:t>
            </a:r>
          </a:p>
          <a:p>
            <a:pPr marL="0" indent="0" algn="l">
              <a:lnSpc>
                <a:spcPts val="3421"/>
              </a:lnSpc>
              <a:buNone/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-70% time </a:t>
            </a:r>
          </a:p>
          <a:p>
            <a:pPr marL="0" indent="0" algn="l">
              <a:lnSpc>
                <a:spcPts val="3421"/>
              </a:lnSpc>
              <a:buNone/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10 000 contracts/month</a:t>
            </a:r>
          </a:p>
        </p:txBody>
      </p:sp>
      <p:sp>
        <p:nvSpPr>
          <p:cNvPr id="18" name="Text 10">
            <a:extLst>
              <a:ext uri="{FF2B5EF4-FFF2-40B4-BE49-F238E27FC236}">
                <a16:creationId xmlns:a16="http://schemas.microsoft.com/office/drawing/2014/main" id="{7EDBEB75-9AAA-0EFE-C4E3-27CA223A54BE}"/>
              </a:ext>
            </a:extLst>
          </p:cNvPr>
          <p:cNvSpPr/>
          <p:nvPr/>
        </p:nvSpPr>
        <p:spPr>
          <a:xfrm>
            <a:off x="309193" y="4949384"/>
            <a:ext cx="2780467" cy="43434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421"/>
              </a:lnSpc>
              <a:buNone/>
            </a:pPr>
            <a:r>
              <a:rPr lang="en-US" sz="2400" b="1" dirty="0">
                <a:solidFill>
                  <a:srgbClr val="FFD9BE"/>
                </a:solidFill>
                <a:latin typeface="Aptos" panose="020B0004020202020204" pitchFamily="34" charset="0"/>
              </a:rPr>
              <a:t>LDC</a:t>
            </a:r>
          </a:p>
          <a:p>
            <a:pPr marL="0" indent="0" algn="l">
              <a:lnSpc>
                <a:spcPts val="3421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Blockchain platform:</a:t>
            </a:r>
          </a:p>
          <a:p>
            <a:pPr marL="0" indent="0" algn="l">
              <a:lnSpc>
                <a:spcPts val="3421"/>
              </a:lnSpc>
              <a:buNone/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- Agriproducts origin tracking </a:t>
            </a:r>
          </a:p>
          <a:p>
            <a:pPr algn="l">
              <a:lnSpc>
                <a:spcPts val="3421"/>
              </a:lnSpc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- Automatic contract execution</a:t>
            </a:r>
          </a:p>
          <a:p>
            <a:pPr algn="l">
              <a:lnSpc>
                <a:spcPts val="3421"/>
              </a:lnSpc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Smart Contracts:</a:t>
            </a:r>
            <a:b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-65% quality disputes </a:t>
            </a:r>
          </a:p>
        </p:txBody>
      </p:sp>
      <p:sp>
        <p:nvSpPr>
          <p:cNvPr id="19" name="Text 10">
            <a:extLst>
              <a:ext uri="{FF2B5EF4-FFF2-40B4-BE49-F238E27FC236}">
                <a16:creationId xmlns:a16="http://schemas.microsoft.com/office/drawing/2014/main" id="{2CDA6C59-F808-B964-DBF2-85F54852241A}"/>
              </a:ext>
            </a:extLst>
          </p:cNvPr>
          <p:cNvSpPr/>
          <p:nvPr/>
        </p:nvSpPr>
        <p:spPr>
          <a:xfrm>
            <a:off x="3494026" y="1594916"/>
            <a:ext cx="2780467" cy="43434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421"/>
              </a:lnSpc>
              <a:buNone/>
            </a:pPr>
            <a:r>
              <a:rPr lang="en-US" sz="2400" b="1" dirty="0">
                <a:solidFill>
                  <a:srgbClr val="FFD9BE"/>
                </a:solidFill>
                <a:latin typeface="Aptos" panose="020B0004020202020204" pitchFamily="34" charset="0"/>
              </a:rPr>
              <a:t>PepsiCo</a:t>
            </a:r>
          </a:p>
          <a:p>
            <a:pPr marL="0" indent="0" algn="l">
              <a:lnSpc>
                <a:spcPts val="3421"/>
              </a:lnSpc>
              <a:buNone/>
            </a:pPr>
            <a:r>
              <a:rPr lang="en-US" dirty="0" err="1">
                <a:solidFill>
                  <a:schemeClr val="bg1"/>
                </a:solidFill>
                <a:latin typeface="Aptos" panose="020B0004020202020204" pitchFamily="34" charset="0"/>
              </a:rPr>
              <a:t>LegalPulse</a:t>
            </a: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 platform:</a:t>
            </a:r>
            <a:b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AI for document analysis with Knowledge Base</a:t>
            </a:r>
            <a:b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legal risks classifying and measuring recommendations</a:t>
            </a:r>
          </a:p>
          <a:p>
            <a:pPr marL="0" indent="0" algn="l">
              <a:lnSpc>
                <a:spcPts val="3421"/>
              </a:lnSpc>
              <a:buNone/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-60% initial legal assessment</a:t>
            </a:r>
          </a:p>
        </p:txBody>
      </p:sp>
      <p:sp>
        <p:nvSpPr>
          <p:cNvPr id="20" name="Text 10">
            <a:extLst>
              <a:ext uri="{FF2B5EF4-FFF2-40B4-BE49-F238E27FC236}">
                <a16:creationId xmlns:a16="http://schemas.microsoft.com/office/drawing/2014/main" id="{D5CE089B-37F5-3259-C793-A61D2587440F}"/>
              </a:ext>
            </a:extLst>
          </p:cNvPr>
          <p:cNvSpPr/>
          <p:nvPr/>
        </p:nvSpPr>
        <p:spPr>
          <a:xfrm>
            <a:off x="3662840" y="4990558"/>
            <a:ext cx="2780467" cy="43434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421"/>
              </a:lnSpc>
              <a:buNone/>
            </a:pPr>
            <a:r>
              <a:rPr lang="en-US" sz="2400" b="1" dirty="0">
                <a:solidFill>
                  <a:srgbClr val="FFD9BE"/>
                </a:solidFill>
                <a:latin typeface="Aptos" panose="020B0004020202020204" pitchFamily="34" charset="0"/>
              </a:rPr>
              <a:t>ADM</a:t>
            </a:r>
          </a:p>
          <a:p>
            <a:pPr marL="0" indent="0" algn="l">
              <a:lnSpc>
                <a:spcPts val="3421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Machine Learning System</a:t>
            </a:r>
          </a:p>
          <a:p>
            <a:pPr marL="0" indent="0" algn="l">
              <a:lnSpc>
                <a:spcPts val="3421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Risk analyses in legal documents:</a:t>
            </a:r>
          </a:p>
          <a:p>
            <a:pPr marL="0" indent="0" algn="l">
              <a:lnSpc>
                <a:spcPts val="3421"/>
              </a:lnSpc>
              <a:buNone/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Compliance with 200 legal </a:t>
            </a:r>
          </a:p>
          <a:p>
            <a:pPr marL="0" indent="0" algn="l">
              <a:lnSpc>
                <a:spcPts val="3421"/>
              </a:lnSpc>
              <a:buNone/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and regulatory requirements in 45 jurisdictions</a:t>
            </a:r>
          </a:p>
          <a:p>
            <a:pPr marL="0" indent="0" algn="l">
              <a:lnSpc>
                <a:spcPts val="3421"/>
              </a:lnSpc>
              <a:buNone/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-80% legal contracts DD</a:t>
            </a:r>
          </a:p>
          <a:p>
            <a:pPr marL="0" indent="0" algn="l">
              <a:lnSpc>
                <a:spcPts val="3421"/>
              </a:lnSpc>
              <a:buNone/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-risks of non-compliance with local requirements</a:t>
            </a:r>
          </a:p>
        </p:txBody>
      </p:sp>
      <p:sp>
        <p:nvSpPr>
          <p:cNvPr id="21" name="Text 10">
            <a:extLst>
              <a:ext uri="{FF2B5EF4-FFF2-40B4-BE49-F238E27FC236}">
                <a16:creationId xmlns:a16="http://schemas.microsoft.com/office/drawing/2014/main" id="{ACBF69E5-DAE8-2BA4-03DD-248BC5E3C271}"/>
              </a:ext>
            </a:extLst>
          </p:cNvPr>
          <p:cNvSpPr/>
          <p:nvPr/>
        </p:nvSpPr>
        <p:spPr>
          <a:xfrm>
            <a:off x="8952078" y="-26396"/>
            <a:ext cx="2780467" cy="43434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421"/>
              </a:lnSpc>
              <a:buNone/>
            </a:pPr>
            <a:r>
              <a:rPr lang="en-US" sz="2400" b="1" dirty="0">
                <a:solidFill>
                  <a:srgbClr val="FFD9BE"/>
                </a:solidFill>
                <a:latin typeface="Aptos" panose="020B0004020202020204" pitchFamily="34" charset="0"/>
              </a:rPr>
              <a:t>AI</a:t>
            </a:r>
            <a:r>
              <a:rPr lang="uk-UA" sz="2400" b="1" dirty="0">
                <a:solidFill>
                  <a:srgbClr val="FFD9BE"/>
                </a:solidFill>
                <a:latin typeface="Aptos" panose="020B0004020202020204" pitchFamily="34" charset="0"/>
              </a:rPr>
              <a:t>-платформи для первинного </a:t>
            </a:r>
          </a:p>
          <a:p>
            <a:pPr marL="0" indent="0" algn="l">
              <a:lnSpc>
                <a:spcPts val="3421"/>
              </a:lnSpc>
              <a:buNone/>
            </a:pPr>
            <a:r>
              <a:rPr lang="uk-UA" sz="2400" b="1" dirty="0">
                <a:solidFill>
                  <a:srgbClr val="FFD9BE"/>
                </a:solidFill>
                <a:latin typeface="Aptos" panose="020B0004020202020204" pitchFamily="34" charset="0"/>
              </a:rPr>
              <a:t>аналізу не шаблонної договірної</a:t>
            </a:r>
          </a:p>
          <a:p>
            <a:pPr marL="0" indent="0" algn="l">
              <a:lnSpc>
                <a:spcPts val="3421"/>
              </a:lnSpc>
              <a:buNone/>
            </a:pPr>
            <a:r>
              <a:rPr lang="uk-UA" sz="2400" b="1" dirty="0">
                <a:solidFill>
                  <a:srgbClr val="FFD9BE"/>
                </a:solidFill>
                <a:latin typeface="Aptos" panose="020B0004020202020204" pitchFamily="34" charset="0"/>
              </a:rPr>
              <a:t>та іншої документації</a:t>
            </a:r>
          </a:p>
          <a:p>
            <a:pPr marL="0" indent="0" algn="l">
              <a:lnSpc>
                <a:spcPts val="3421"/>
              </a:lnSpc>
              <a:buNone/>
            </a:pPr>
            <a:endParaRPr lang="uk-UA" sz="2400" b="1" dirty="0">
              <a:solidFill>
                <a:srgbClr val="FFD9BE"/>
              </a:solidFill>
              <a:latin typeface="Aptos" panose="020B0004020202020204" pitchFamily="34" charset="0"/>
            </a:endParaRPr>
          </a:p>
          <a:p>
            <a:pPr marL="0" indent="0" algn="l">
              <a:lnSpc>
                <a:spcPts val="3421"/>
              </a:lnSpc>
              <a:buNone/>
            </a:pPr>
            <a:r>
              <a:rPr lang="en-US" sz="2400" b="1" dirty="0">
                <a:solidFill>
                  <a:srgbClr val="FFD9BE"/>
                </a:solidFill>
                <a:latin typeface="Aptos" panose="020B0004020202020204" pitchFamily="34" charset="0"/>
              </a:rPr>
              <a:t>AI-</a:t>
            </a:r>
            <a:r>
              <a:rPr lang="uk-UA" sz="2400" b="1" dirty="0">
                <a:solidFill>
                  <a:srgbClr val="FFD9BE"/>
                </a:solidFill>
                <a:latin typeface="Aptos" panose="020B0004020202020204" pitchFamily="34" charset="0"/>
              </a:rPr>
              <a:t>асистент (</a:t>
            </a:r>
            <a:r>
              <a:rPr lang="en-US" sz="2400" b="1" dirty="0">
                <a:solidFill>
                  <a:srgbClr val="FFD9BE"/>
                </a:solidFill>
                <a:latin typeface="Aptos" panose="020B0004020202020204" pitchFamily="34" charset="0"/>
              </a:rPr>
              <a:t>API </a:t>
            </a:r>
            <a:r>
              <a:rPr lang="uk-UA" sz="2400" b="1" dirty="0">
                <a:solidFill>
                  <a:srgbClr val="FFD9BE"/>
                </a:solidFill>
                <a:latin typeface="Aptos" panose="020B0004020202020204" pitchFamily="34" charset="0"/>
              </a:rPr>
              <a:t>)</a:t>
            </a:r>
            <a:r>
              <a:rPr lang="en-US" sz="2400" b="1" dirty="0">
                <a:solidFill>
                  <a:srgbClr val="FFD9BE"/>
                </a:solidFill>
                <a:latin typeface="Aptos" panose="020B0004020202020204" pitchFamily="34" charset="0"/>
              </a:rPr>
              <a:t> </a:t>
            </a:r>
            <a:r>
              <a:rPr lang="uk-UA" sz="2400" b="1" dirty="0">
                <a:solidFill>
                  <a:srgbClr val="FFD9BE"/>
                </a:solidFill>
                <a:latin typeface="Aptos" panose="020B0004020202020204" pitchFamily="34" charset="0"/>
              </a:rPr>
              <a:t>для аналізу </a:t>
            </a:r>
          </a:p>
          <a:p>
            <a:pPr marL="0" indent="0" algn="l">
              <a:lnSpc>
                <a:spcPts val="3421"/>
              </a:lnSpc>
              <a:buNone/>
            </a:pPr>
            <a:r>
              <a:rPr lang="uk-UA" sz="2400" b="1" dirty="0">
                <a:solidFill>
                  <a:srgbClr val="FFD9BE"/>
                </a:solidFill>
                <a:latin typeface="Aptos" panose="020B0004020202020204" pitchFamily="34" charset="0"/>
              </a:rPr>
              <a:t>арбітражних прецедентів</a:t>
            </a:r>
            <a:r>
              <a:rPr lang="en-US" sz="2400" b="1" dirty="0">
                <a:solidFill>
                  <a:srgbClr val="FFD9BE"/>
                </a:solidFill>
                <a:latin typeface="Aptos" panose="020B0004020202020204" pitchFamily="34" charset="0"/>
              </a:rPr>
              <a:t> </a:t>
            </a:r>
            <a:r>
              <a:rPr lang="uk-UA" sz="2400" b="1" dirty="0">
                <a:solidFill>
                  <a:srgbClr val="FFD9BE"/>
                </a:solidFill>
                <a:latin typeface="Aptos" panose="020B0004020202020204" pitchFamily="34" charset="0"/>
              </a:rPr>
              <a:t>та</a:t>
            </a:r>
          </a:p>
          <a:p>
            <a:pPr marL="0" indent="0" algn="l">
              <a:lnSpc>
                <a:spcPts val="3421"/>
              </a:lnSpc>
              <a:buNone/>
            </a:pPr>
            <a:r>
              <a:rPr lang="uk-UA" sz="2400" b="1" dirty="0">
                <a:solidFill>
                  <a:srgbClr val="FFD9BE"/>
                </a:solidFill>
                <a:latin typeface="Aptos" panose="020B0004020202020204" pitchFamily="34" charset="0"/>
              </a:rPr>
              <a:t>законодавства</a:t>
            </a:r>
            <a:r>
              <a:rPr lang="en-US" sz="2400" b="1" dirty="0">
                <a:solidFill>
                  <a:srgbClr val="FFD9BE"/>
                </a:solidFill>
                <a:latin typeface="Aptos" panose="020B0004020202020204" pitchFamily="34" charset="0"/>
              </a:rPr>
              <a:t> </a:t>
            </a:r>
            <a:r>
              <a:rPr lang="uk-UA" sz="2400" b="1" dirty="0">
                <a:solidFill>
                  <a:srgbClr val="FFD9BE"/>
                </a:solidFill>
                <a:latin typeface="Aptos" panose="020B0004020202020204" pitchFamily="34" charset="0"/>
              </a:rPr>
              <a:t>іноземних </a:t>
            </a:r>
          </a:p>
          <a:p>
            <a:pPr marL="0" indent="0" algn="l">
              <a:lnSpc>
                <a:spcPts val="3421"/>
              </a:lnSpc>
              <a:buNone/>
            </a:pPr>
            <a:r>
              <a:rPr lang="uk-UA" sz="2400" b="1" dirty="0">
                <a:solidFill>
                  <a:srgbClr val="FFD9BE"/>
                </a:solidFill>
                <a:latin typeface="Aptos" panose="020B0004020202020204" pitchFamily="34" charset="0"/>
              </a:rPr>
              <a:t>юрисдикцій</a:t>
            </a:r>
            <a:endParaRPr lang="en-US" sz="2400" b="1" dirty="0">
              <a:solidFill>
                <a:srgbClr val="FFD9BE"/>
              </a:solidFill>
              <a:latin typeface="Aptos" panose="020B0004020202020204" pitchFamily="34" charset="0"/>
            </a:endParaRPr>
          </a:p>
          <a:p>
            <a:pPr marL="0" indent="0" algn="l">
              <a:lnSpc>
                <a:spcPts val="3421"/>
              </a:lnSpc>
              <a:buNone/>
            </a:pPr>
            <a:br>
              <a:rPr lang="uk-UA" sz="2400" b="1" dirty="0">
                <a:solidFill>
                  <a:srgbClr val="FFD9BE"/>
                </a:solidFill>
                <a:latin typeface="Aptos" panose="020B0004020202020204" pitchFamily="34" charset="0"/>
              </a:rPr>
            </a:br>
            <a:r>
              <a:rPr lang="uk-UA" sz="2400" b="1" dirty="0">
                <a:solidFill>
                  <a:srgbClr val="FFD9BE"/>
                </a:solidFill>
                <a:latin typeface="Aptos" panose="020B0004020202020204" pitchFamily="34" charset="0"/>
              </a:rPr>
              <a:t>Віртуальний юридичний асистент</a:t>
            </a:r>
            <a:br>
              <a:rPr lang="uk-UA" sz="2400" b="1" dirty="0">
                <a:solidFill>
                  <a:srgbClr val="FFD9BE"/>
                </a:solidFill>
                <a:latin typeface="Aptos" panose="020B0004020202020204" pitchFamily="34" charset="0"/>
              </a:rPr>
            </a:br>
            <a:r>
              <a:rPr lang="en-US" sz="2400" b="1" dirty="0">
                <a:solidFill>
                  <a:srgbClr val="FFD9BE"/>
                </a:solidFill>
                <a:latin typeface="Aptos" panose="020B0004020202020204" pitchFamily="34" charset="0"/>
              </a:rPr>
              <a:t>(chat bot AI)</a:t>
            </a:r>
            <a:endParaRPr lang="uk-UA" sz="2400" b="1" dirty="0">
              <a:solidFill>
                <a:srgbClr val="FFD9BE"/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 10">
            <a:extLst>
              <a:ext uri="{FF2B5EF4-FFF2-40B4-BE49-F238E27FC236}">
                <a16:creationId xmlns:a16="http://schemas.microsoft.com/office/drawing/2014/main" id="{C8694947-91A3-D1C6-9BAF-828F840B2A2E}"/>
              </a:ext>
            </a:extLst>
          </p:cNvPr>
          <p:cNvSpPr/>
          <p:nvPr/>
        </p:nvSpPr>
        <p:spPr>
          <a:xfrm>
            <a:off x="309192" y="7555634"/>
            <a:ext cx="2780467" cy="43434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421"/>
              </a:lnSpc>
              <a:buNone/>
            </a:pPr>
            <a:r>
              <a:rPr lang="en-US" sz="2400" b="1" dirty="0">
                <a:solidFill>
                  <a:srgbClr val="FFD9BE"/>
                </a:solidFill>
                <a:latin typeface="Aptos" panose="020B0004020202020204" pitchFamily="34" charset="0"/>
              </a:rPr>
              <a:t>Unilever</a:t>
            </a:r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0" indent="0" algn="l">
              <a:lnSpc>
                <a:spcPts val="3421"/>
              </a:lnSpc>
              <a:buNone/>
            </a:pPr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23" name="Text 10">
            <a:extLst>
              <a:ext uri="{FF2B5EF4-FFF2-40B4-BE49-F238E27FC236}">
                <a16:creationId xmlns:a16="http://schemas.microsoft.com/office/drawing/2014/main" id="{E1C935AC-7918-791F-FF50-2597F44B418D}"/>
              </a:ext>
            </a:extLst>
          </p:cNvPr>
          <p:cNvSpPr/>
          <p:nvPr/>
        </p:nvSpPr>
        <p:spPr>
          <a:xfrm>
            <a:off x="8952078" y="5383724"/>
            <a:ext cx="2780467" cy="43434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421"/>
              </a:lnSpc>
              <a:buNone/>
            </a:pPr>
            <a:r>
              <a:rPr lang="en-US" sz="2400" b="1" dirty="0">
                <a:solidFill>
                  <a:srgbClr val="FFD9BE"/>
                </a:solidFill>
                <a:latin typeface="Aptos" panose="020B0004020202020204" pitchFamily="34" charset="0"/>
              </a:rPr>
              <a:t>Danone</a:t>
            </a:r>
          </a:p>
          <a:p>
            <a:pPr marL="0" indent="0" algn="l">
              <a:lnSpc>
                <a:spcPts val="3421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Predictive analytics system for risks assessment</a:t>
            </a:r>
          </a:p>
          <a:p>
            <a:pPr marL="0" indent="0" algn="l">
              <a:lnSpc>
                <a:spcPts val="3421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(food legislation):</a:t>
            </a:r>
            <a:b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H</a:t>
            </a: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istorical data on regulatory changes in different</a:t>
            </a:r>
          </a:p>
          <a:p>
            <a:pPr marL="0" indent="0" algn="l">
              <a:lnSpc>
                <a:spcPts val="3421"/>
              </a:lnSpc>
              <a:buNone/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markets</a:t>
            </a:r>
          </a:p>
          <a:p>
            <a:pPr marL="0" indent="0" algn="l">
              <a:lnSpc>
                <a:spcPts val="3421"/>
              </a:lnSpc>
              <a:buNone/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Predicts potential changes (80% accuracy)</a:t>
            </a:r>
          </a:p>
          <a:p>
            <a:pPr marL="0" indent="0" algn="l">
              <a:lnSpc>
                <a:spcPts val="3421"/>
              </a:lnSpc>
              <a:buNone/>
            </a:pPr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  <p:txBody>
          <a:bodyPr/>
          <a:lstStyle/>
          <a:p>
            <a:endParaRPr lang="uk-UA">
              <a:latin typeface="Aptos" panose="020B00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0" y="1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  <p:txBody>
          <a:bodyPr/>
          <a:lstStyle/>
          <a:p>
            <a:endParaRPr lang="uk-UA">
              <a:latin typeface="Aptos" panose="020B0004020202020204" pitchFamily="34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1559" y="-1707024"/>
            <a:ext cx="4938841" cy="993662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042630" y="764619"/>
            <a:ext cx="9450668" cy="9749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842"/>
              </a:lnSpc>
              <a:buNone/>
            </a:pPr>
            <a:r>
              <a:rPr lang="uk-UA" sz="4400" b="1" dirty="0">
                <a:solidFill>
                  <a:srgbClr val="FFD9BE"/>
                </a:solidFill>
                <a:latin typeface="Aptos" panose="020B0004020202020204" pitchFamily="34" charset="0"/>
                <a:ea typeface="Quattrocento" pitchFamily="34" charset="-122"/>
                <a:cs typeface="Quattrocento" pitchFamily="34" charset="-120"/>
              </a:rPr>
              <a:t>Вибір зовнішніх радників</a:t>
            </a:r>
            <a:endParaRPr lang="en-US" sz="4400" b="1" dirty="0">
              <a:latin typeface="Aptos" panose="020B00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58121" y="1975532"/>
            <a:ext cx="3207922" cy="2380726"/>
          </a:xfrm>
          <a:prstGeom prst="roundRect">
            <a:avLst>
              <a:gd name="adj" fmla="val 2851"/>
            </a:avLst>
          </a:prstGeom>
          <a:solidFill>
            <a:srgbClr val="234A49"/>
          </a:solidFill>
          <a:ln/>
        </p:spPr>
        <p:txBody>
          <a:bodyPr/>
          <a:lstStyle/>
          <a:p>
            <a:endParaRPr lang="uk-UA">
              <a:latin typeface="Aptos" panose="020B00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27589" y="2003785"/>
            <a:ext cx="4201396" cy="27146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03"/>
              </a:lnSpc>
              <a:buNone/>
            </a:pPr>
            <a:r>
              <a:rPr lang="en-US" sz="2400" b="1" dirty="0">
                <a:solidFill>
                  <a:schemeClr val="accent2"/>
                </a:solidFill>
                <a:latin typeface="Aptos" panose="020B0004020202020204" pitchFamily="34" charset="0"/>
              </a:rPr>
              <a:t>P&amp;G</a:t>
            </a:r>
            <a:br>
              <a:rPr lang="en-US" sz="2189" dirty="0">
                <a:solidFill>
                  <a:srgbClr val="F9EEE7"/>
                </a:solidFill>
                <a:latin typeface="Aptos" panose="020B0004020202020204" pitchFamily="34" charset="0"/>
              </a:rPr>
            </a:br>
            <a:r>
              <a:rPr lang="en-US" b="1" dirty="0">
                <a:solidFill>
                  <a:srgbClr val="F9EEE7"/>
                </a:solidFill>
                <a:latin typeface="Aptos" panose="020B0004020202020204" pitchFamily="34" charset="0"/>
              </a:rPr>
              <a:t>Valued-based billing</a:t>
            </a:r>
            <a:br>
              <a:rPr lang="en-US" dirty="0">
                <a:solidFill>
                  <a:srgbClr val="F9EEE7"/>
                </a:solidFill>
                <a:latin typeface="Aptos" panose="020B0004020202020204" pitchFamily="34" charset="0"/>
              </a:rPr>
            </a:br>
            <a:r>
              <a:rPr lang="en-US" dirty="0">
                <a:solidFill>
                  <a:srgbClr val="F9EEE7"/>
                </a:solidFill>
                <a:latin typeface="Aptos" panose="020B0004020202020204" pitchFamily="34" charset="0"/>
              </a:rPr>
              <a:t>No-Hourly Rate</a:t>
            </a:r>
          </a:p>
          <a:p>
            <a:pPr marL="0" indent="0">
              <a:lnSpc>
                <a:spcPts val="3503"/>
              </a:lnSpc>
              <a:buNone/>
            </a:pPr>
            <a:r>
              <a:rPr lang="en-US" dirty="0">
                <a:solidFill>
                  <a:srgbClr val="F9EEE7"/>
                </a:solidFill>
                <a:latin typeface="Aptos" panose="020B0004020202020204" pitchFamily="34" charset="0"/>
              </a:rPr>
              <a:t>Fixed Rates for specific results</a:t>
            </a:r>
          </a:p>
          <a:p>
            <a:pPr marL="0" indent="0">
              <a:lnSpc>
                <a:spcPts val="3503"/>
              </a:lnSpc>
              <a:buNone/>
            </a:pPr>
            <a:r>
              <a:rPr lang="en-US" dirty="0">
                <a:solidFill>
                  <a:srgbClr val="F9EEE7"/>
                </a:solidFill>
                <a:latin typeface="Aptos" panose="020B0004020202020204" pitchFamily="34" charset="0"/>
              </a:rPr>
              <a:t>-25% legal support expenses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4046052" y="2001935"/>
            <a:ext cx="5431014" cy="2446716"/>
          </a:xfrm>
          <a:prstGeom prst="roundRect">
            <a:avLst>
              <a:gd name="adj" fmla="val 2851"/>
            </a:avLst>
          </a:prstGeom>
          <a:solidFill>
            <a:srgbClr val="234A49"/>
          </a:solidFill>
          <a:ln/>
        </p:spPr>
        <p:txBody>
          <a:bodyPr/>
          <a:lstStyle/>
          <a:p>
            <a:endParaRPr lang="uk-UA">
              <a:latin typeface="Aptos" panose="020B00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58121" y="4747212"/>
            <a:ext cx="5172891" cy="2446716"/>
          </a:xfrm>
          <a:prstGeom prst="roundRect">
            <a:avLst>
              <a:gd name="adj" fmla="val 5207"/>
            </a:avLst>
          </a:prstGeom>
          <a:solidFill>
            <a:srgbClr val="234A49"/>
          </a:solidFill>
          <a:ln/>
        </p:spPr>
        <p:txBody>
          <a:bodyPr/>
          <a:lstStyle/>
          <a:p>
            <a:endParaRPr lang="uk-UA" dirty="0">
              <a:latin typeface="Aptos" panose="020B0004020202020204" pitchFamily="34" charset="0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64240105-96D6-2A42-5C38-E7C669A0600A}"/>
              </a:ext>
            </a:extLst>
          </p:cNvPr>
          <p:cNvSpPr/>
          <p:nvPr/>
        </p:nvSpPr>
        <p:spPr>
          <a:xfrm>
            <a:off x="4124164" y="2049410"/>
            <a:ext cx="5431014" cy="27146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03"/>
              </a:lnSpc>
              <a:buNone/>
            </a:pPr>
            <a:r>
              <a:rPr lang="en-US" sz="2400" b="1" dirty="0">
                <a:solidFill>
                  <a:schemeClr val="accent2"/>
                </a:solidFill>
                <a:latin typeface="Aptos" panose="020B0004020202020204" pitchFamily="34" charset="0"/>
              </a:rPr>
              <a:t>HSBC</a:t>
            </a:r>
            <a:br>
              <a:rPr lang="en-US" sz="2189" dirty="0">
                <a:solidFill>
                  <a:srgbClr val="F9EEE7"/>
                </a:solidFill>
                <a:latin typeface="Aptos" panose="020B0004020202020204" pitchFamily="34" charset="0"/>
              </a:rPr>
            </a:br>
            <a:r>
              <a:rPr lang="en-US" b="1" dirty="0">
                <a:solidFill>
                  <a:srgbClr val="F9EEE7"/>
                </a:solidFill>
                <a:latin typeface="Aptos" panose="020B0004020202020204" pitchFamily="34" charset="0"/>
              </a:rPr>
              <a:t>Rotation of external advisors</a:t>
            </a:r>
          </a:p>
          <a:p>
            <a:pPr marL="0" indent="0">
              <a:lnSpc>
                <a:spcPts val="3503"/>
              </a:lnSpc>
              <a:buNone/>
            </a:pPr>
            <a:r>
              <a:rPr lang="en-US" dirty="0">
                <a:solidFill>
                  <a:srgbClr val="F9EEE7"/>
                </a:solidFill>
                <a:latin typeface="Aptos" panose="020B0004020202020204" pitchFamily="34" charset="0"/>
              </a:rPr>
              <a:t>1 EA / 1 jurisdiction / 3 years = competitive selection </a:t>
            </a:r>
          </a:p>
          <a:p>
            <a:pPr marL="285750" indent="-285750">
              <a:lnSpc>
                <a:spcPts val="3503"/>
              </a:lnSpc>
              <a:buFontTx/>
              <a:buChar char="-"/>
            </a:pPr>
            <a:r>
              <a:rPr lang="en-US" dirty="0">
                <a:solidFill>
                  <a:srgbClr val="F9EEE7"/>
                </a:solidFill>
                <a:latin typeface="Aptos" panose="020B0004020202020204" pitchFamily="34" charset="0"/>
              </a:rPr>
              <a:t>occupational blindness</a:t>
            </a:r>
          </a:p>
          <a:p>
            <a:pPr>
              <a:lnSpc>
                <a:spcPts val="3503"/>
              </a:lnSpc>
            </a:pPr>
            <a:r>
              <a:rPr lang="en-US" dirty="0">
                <a:solidFill>
                  <a:srgbClr val="F9EEE7"/>
                </a:solidFill>
                <a:latin typeface="Aptos" panose="020B0004020202020204" pitchFamily="34" charset="0"/>
              </a:rPr>
              <a:t>+ maintain competition 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993077D0-7C73-A22E-CD75-4196E699E3D4}"/>
              </a:ext>
            </a:extLst>
          </p:cNvPr>
          <p:cNvSpPr/>
          <p:nvPr/>
        </p:nvSpPr>
        <p:spPr>
          <a:xfrm>
            <a:off x="642673" y="4806130"/>
            <a:ext cx="5431014" cy="27146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03"/>
              </a:lnSpc>
              <a:buNone/>
            </a:pPr>
            <a:r>
              <a:rPr lang="en-US" sz="2400" b="1" dirty="0">
                <a:solidFill>
                  <a:schemeClr val="accent2"/>
                </a:solidFill>
                <a:latin typeface="Aptos" panose="020B0004020202020204" pitchFamily="34" charset="0"/>
              </a:rPr>
              <a:t>BUNGE</a:t>
            </a:r>
            <a:br>
              <a:rPr lang="en-US" sz="2189" b="1" dirty="0">
                <a:solidFill>
                  <a:srgbClr val="F9EEE7"/>
                </a:solidFill>
                <a:latin typeface="Aptos" panose="020B0004020202020204" pitchFamily="34" charset="0"/>
              </a:rPr>
            </a:br>
            <a:r>
              <a:rPr lang="en-US" b="1" dirty="0">
                <a:solidFill>
                  <a:srgbClr val="F9EEE7"/>
                </a:solidFill>
                <a:latin typeface="Aptos" panose="020B0004020202020204" pitchFamily="34" charset="0"/>
              </a:rPr>
              <a:t>Legal Rating System</a:t>
            </a:r>
          </a:p>
          <a:p>
            <a:pPr marL="0" indent="0">
              <a:lnSpc>
                <a:spcPts val="3503"/>
              </a:lnSpc>
              <a:buNone/>
            </a:pPr>
            <a:r>
              <a:rPr lang="en-US" dirty="0">
                <a:solidFill>
                  <a:srgbClr val="F9EEE7"/>
                </a:solidFill>
                <a:latin typeface="Aptos" panose="020B0004020202020204" pitchFamily="34" charset="0"/>
              </a:rPr>
              <a:t>Legal advisors are evaluated based on 18 criteria</a:t>
            </a:r>
            <a:br>
              <a:rPr lang="en-US" dirty="0">
                <a:solidFill>
                  <a:srgbClr val="F9EEE7"/>
                </a:solidFill>
                <a:latin typeface="Aptos" panose="020B0004020202020204" pitchFamily="34" charset="0"/>
              </a:rPr>
            </a:br>
            <a:r>
              <a:rPr lang="en-US" dirty="0">
                <a:solidFill>
                  <a:srgbClr val="F9EEE7"/>
                </a:solidFill>
                <a:latin typeface="Aptos" panose="020B0004020202020204" pitchFamily="34" charset="0"/>
              </a:rPr>
              <a:t>Golden Pool of 12 law firms </a:t>
            </a:r>
          </a:p>
          <a:p>
            <a:pPr marL="0" indent="0">
              <a:lnSpc>
                <a:spcPts val="3503"/>
              </a:lnSpc>
              <a:buNone/>
            </a:pPr>
            <a:r>
              <a:rPr lang="en-US" dirty="0">
                <a:solidFill>
                  <a:srgbClr val="F9EEE7"/>
                </a:solidFill>
                <a:latin typeface="Aptos" panose="020B0004020202020204" pitchFamily="34" charset="0"/>
              </a:rPr>
              <a:t>(SIEMENS - pool with 15 criteria)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3" name="Shape 3">
            <a:extLst>
              <a:ext uri="{FF2B5EF4-FFF2-40B4-BE49-F238E27FC236}">
                <a16:creationId xmlns:a16="http://schemas.microsoft.com/office/drawing/2014/main" id="{52C40C93-E911-3C28-C48F-30B0C3901466}"/>
              </a:ext>
            </a:extLst>
          </p:cNvPr>
          <p:cNvSpPr/>
          <p:nvPr/>
        </p:nvSpPr>
        <p:spPr>
          <a:xfrm>
            <a:off x="5767393" y="4658304"/>
            <a:ext cx="3734208" cy="2793973"/>
          </a:xfrm>
          <a:prstGeom prst="roundRect">
            <a:avLst>
              <a:gd name="adj" fmla="val 2851"/>
            </a:avLst>
          </a:prstGeom>
          <a:solidFill>
            <a:srgbClr val="234A49"/>
          </a:solidFill>
          <a:ln/>
        </p:spPr>
        <p:txBody>
          <a:bodyPr/>
          <a:lstStyle/>
          <a:p>
            <a:endParaRPr lang="uk-UA">
              <a:latin typeface="Aptos" panose="020B0004020202020204" pitchFamily="34" charset="0"/>
            </a:endParaRPr>
          </a:p>
        </p:txBody>
      </p:sp>
      <p:sp>
        <p:nvSpPr>
          <p:cNvPr id="15" name="Text 5">
            <a:extLst>
              <a:ext uri="{FF2B5EF4-FFF2-40B4-BE49-F238E27FC236}">
                <a16:creationId xmlns:a16="http://schemas.microsoft.com/office/drawing/2014/main" id="{1666D297-2D73-8359-34C7-64A391B75048}"/>
              </a:ext>
            </a:extLst>
          </p:cNvPr>
          <p:cNvSpPr/>
          <p:nvPr/>
        </p:nvSpPr>
        <p:spPr>
          <a:xfrm>
            <a:off x="5819409" y="4658303"/>
            <a:ext cx="4201396" cy="27146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03"/>
              </a:lnSpc>
              <a:buNone/>
            </a:pPr>
            <a:r>
              <a:rPr lang="en-US" sz="2400" b="1" dirty="0">
                <a:solidFill>
                  <a:schemeClr val="accent2"/>
                </a:solidFill>
                <a:latin typeface="Aptos" panose="020B0004020202020204" pitchFamily="34" charset="0"/>
              </a:rPr>
              <a:t>GOOGLE</a:t>
            </a:r>
            <a:br>
              <a:rPr lang="en-US" sz="2189" dirty="0">
                <a:solidFill>
                  <a:srgbClr val="F9EEE7"/>
                </a:solidFill>
                <a:latin typeface="Aptos" panose="020B0004020202020204" pitchFamily="34" charset="0"/>
              </a:rPr>
            </a:br>
            <a:r>
              <a:rPr lang="en-US" b="1" dirty="0">
                <a:solidFill>
                  <a:srgbClr val="F9EEE7"/>
                </a:solidFill>
                <a:latin typeface="Aptos" panose="020B0004020202020204" pitchFamily="34" charset="0"/>
              </a:rPr>
              <a:t>Secondment practice</a:t>
            </a:r>
            <a:br>
              <a:rPr lang="en-US" dirty="0">
                <a:solidFill>
                  <a:srgbClr val="F9EEE7"/>
                </a:solidFill>
                <a:latin typeface="Aptos" panose="020B0004020202020204" pitchFamily="34" charset="0"/>
              </a:rPr>
            </a:br>
            <a:r>
              <a:rPr lang="en-US" dirty="0">
                <a:solidFill>
                  <a:srgbClr val="F9EEE7"/>
                </a:solidFill>
                <a:latin typeface="Aptos" panose="020B0004020202020204" pitchFamily="34" charset="0"/>
              </a:rPr>
              <a:t>external advisors works directly in </a:t>
            </a:r>
          </a:p>
          <a:p>
            <a:pPr marL="0" indent="0">
              <a:lnSpc>
                <a:spcPts val="3503"/>
              </a:lnSpc>
              <a:buNone/>
            </a:pPr>
            <a:r>
              <a:rPr lang="en-US" dirty="0">
                <a:solidFill>
                  <a:srgbClr val="F9EEE7"/>
                </a:solidFill>
                <a:latin typeface="Aptos" panose="020B0004020202020204" pitchFamily="34" charset="0"/>
              </a:rPr>
              <a:t>company (3-6 months) </a:t>
            </a:r>
          </a:p>
          <a:p>
            <a:pPr marL="0" indent="0">
              <a:lnSpc>
                <a:spcPts val="3503"/>
              </a:lnSpc>
              <a:buNone/>
            </a:pPr>
            <a:r>
              <a:rPr lang="en-US" dirty="0">
                <a:solidFill>
                  <a:srgbClr val="F9EEE7"/>
                </a:solidFill>
                <a:latin typeface="Aptos" panose="020B0004020202020204" pitchFamily="34" charset="0"/>
              </a:rPr>
              <a:t>improves understanding of business</a:t>
            </a:r>
          </a:p>
          <a:p>
            <a:pPr marL="0" indent="0">
              <a:lnSpc>
                <a:spcPts val="3503"/>
              </a:lnSpc>
              <a:buNone/>
            </a:pPr>
            <a:r>
              <a:rPr lang="en-US" dirty="0">
                <a:solidFill>
                  <a:srgbClr val="F9EEE7"/>
                </a:solidFill>
                <a:latin typeface="Aptos" panose="020B0004020202020204" pitchFamily="34" charset="0"/>
              </a:rPr>
              <a:t>processes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6" name="Text 10">
            <a:extLst>
              <a:ext uri="{FF2B5EF4-FFF2-40B4-BE49-F238E27FC236}">
                <a16:creationId xmlns:a16="http://schemas.microsoft.com/office/drawing/2014/main" id="{4AE26E40-9C36-9980-5F1B-A43D4B15DB2B}"/>
              </a:ext>
            </a:extLst>
          </p:cNvPr>
          <p:cNvSpPr/>
          <p:nvPr/>
        </p:nvSpPr>
        <p:spPr>
          <a:xfrm>
            <a:off x="9697179" y="2560033"/>
            <a:ext cx="2780467" cy="43434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421"/>
              </a:lnSpc>
              <a:buNone/>
            </a:pPr>
            <a:r>
              <a:rPr lang="uk-UA" sz="2400" b="1" dirty="0">
                <a:solidFill>
                  <a:srgbClr val="FFD9BE"/>
                </a:solidFill>
                <a:latin typeface="Aptos" panose="020B0004020202020204" pitchFamily="34" charset="0"/>
              </a:rPr>
              <a:t>Гібридна модель оплати</a:t>
            </a:r>
          </a:p>
          <a:p>
            <a:pPr marL="0" indent="0" algn="l">
              <a:lnSpc>
                <a:spcPts val="3421"/>
              </a:lnSpc>
              <a:buNone/>
            </a:pPr>
            <a:r>
              <a:rPr lang="uk-UA" sz="2400" dirty="0">
                <a:solidFill>
                  <a:srgbClr val="FFD9BE"/>
                </a:solidFill>
                <a:latin typeface="Aptos" panose="020B0004020202020204" pitchFamily="34" charset="0"/>
              </a:rPr>
              <a:t>(базовий </a:t>
            </a:r>
            <a:r>
              <a:rPr lang="uk-UA" sz="2400" dirty="0" err="1">
                <a:solidFill>
                  <a:srgbClr val="FFD9BE"/>
                </a:solidFill>
                <a:latin typeface="Aptos" panose="020B0004020202020204" pitchFamily="34" charset="0"/>
              </a:rPr>
              <a:t>ретейнер</a:t>
            </a:r>
            <a:r>
              <a:rPr lang="uk-UA" sz="2400" dirty="0">
                <a:solidFill>
                  <a:srgbClr val="FFD9BE"/>
                </a:solidFill>
                <a:latin typeface="Aptos" panose="020B0004020202020204" pitchFamily="34" charset="0"/>
              </a:rPr>
              <a:t> з бонусами</a:t>
            </a:r>
          </a:p>
          <a:p>
            <a:pPr marL="0" indent="0" algn="l">
              <a:lnSpc>
                <a:spcPts val="3421"/>
              </a:lnSpc>
              <a:buNone/>
            </a:pPr>
            <a:r>
              <a:rPr lang="uk-UA" sz="2400" dirty="0">
                <a:solidFill>
                  <a:srgbClr val="FFD9BE"/>
                </a:solidFill>
                <a:latin typeface="Aptos" panose="020B0004020202020204" pitchFamily="34" charset="0"/>
              </a:rPr>
              <a:t>за досягнення конкретних цілей)</a:t>
            </a:r>
          </a:p>
          <a:p>
            <a:pPr marL="0" indent="0" algn="l">
              <a:lnSpc>
                <a:spcPts val="3421"/>
              </a:lnSpc>
              <a:buNone/>
            </a:pPr>
            <a:endParaRPr lang="uk-UA" sz="2400" b="1" dirty="0">
              <a:solidFill>
                <a:srgbClr val="FFD9BE"/>
              </a:solidFill>
              <a:latin typeface="Aptos" panose="020B0004020202020204" pitchFamily="34" charset="0"/>
            </a:endParaRPr>
          </a:p>
          <a:p>
            <a:pPr marL="0" indent="0" algn="l">
              <a:lnSpc>
                <a:spcPts val="3421"/>
              </a:lnSpc>
              <a:buNone/>
            </a:pPr>
            <a:r>
              <a:rPr lang="uk-UA" sz="2400" b="1" dirty="0">
                <a:solidFill>
                  <a:srgbClr val="FFD9BE"/>
                </a:solidFill>
                <a:latin typeface="Aptos" panose="020B0004020202020204" pitchFamily="34" charset="0"/>
              </a:rPr>
              <a:t>Метрики ефективності співпраці</a:t>
            </a:r>
          </a:p>
          <a:p>
            <a:pPr marL="0" indent="0" algn="l">
              <a:lnSpc>
                <a:spcPts val="3421"/>
              </a:lnSpc>
              <a:buNone/>
            </a:pPr>
            <a:r>
              <a:rPr lang="uk-UA" sz="2400" dirty="0">
                <a:solidFill>
                  <a:srgbClr val="FFD9BE"/>
                </a:solidFill>
                <a:latin typeface="Aptos" panose="020B0004020202020204" pitchFamily="34" charset="0"/>
              </a:rPr>
              <a:t>(не лише юридичні показники, а й</a:t>
            </a:r>
          </a:p>
          <a:p>
            <a:pPr marL="0" indent="0" algn="l">
              <a:lnSpc>
                <a:spcPts val="3421"/>
              </a:lnSpc>
              <a:buNone/>
            </a:pPr>
            <a:r>
              <a:rPr lang="uk-UA" sz="2400" dirty="0">
                <a:solidFill>
                  <a:srgbClr val="FFD9BE"/>
                </a:solidFill>
                <a:latin typeface="Aptos" panose="020B0004020202020204" pitchFamily="34" charset="0"/>
              </a:rPr>
              <a:t>швидкість реагування та якість</a:t>
            </a:r>
          </a:p>
          <a:p>
            <a:pPr marL="0" indent="0" algn="l">
              <a:lnSpc>
                <a:spcPts val="3421"/>
              </a:lnSpc>
              <a:buNone/>
            </a:pPr>
            <a:r>
              <a:rPr lang="uk-UA" sz="2400" dirty="0">
                <a:solidFill>
                  <a:srgbClr val="FFD9BE"/>
                </a:solidFill>
                <a:latin typeface="Aptos" panose="020B0004020202020204" pitchFamily="34" charset="0"/>
              </a:rPr>
              <a:t>комунікації)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7D76F-750B-611D-EAFB-5A5AC2C66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A157E1BF-22F3-3D78-6F7F-CEC6C9E21908}"/>
              </a:ext>
            </a:extLst>
          </p:cNvPr>
          <p:cNvSpPr/>
          <p:nvPr/>
        </p:nvSpPr>
        <p:spPr>
          <a:xfrm>
            <a:off x="0" y="1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  <p:txBody>
          <a:bodyPr/>
          <a:lstStyle/>
          <a:p>
            <a:r>
              <a:rPr lang="uk-UA" sz="1800" b="1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ефективна юридична підтримка</a:t>
            </a:r>
            <a:endParaRPr lang="uk-UA" dirty="0">
              <a:latin typeface="Aptos" panose="020B0004020202020204" pitchFamily="34" charset="0"/>
            </a:endParaRPr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D22DBDE9-BD94-D5B3-9856-444708C9E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"/>
            <a:ext cx="4090392" cy="8229601"/>
          </a:xfrm>
          <a:prstGeom prst="rect">
            <a:avLst/>
          </a:prstGeom>
        </p:spPr>
      </p:pic>
      <p:sp>
        <p:nvSpPr>
          <p:cNvPr id="3" name="Shape 3">
            <a:extLst>
              <a:ext uri="{FF2B5EF4-FFF2-40B4-BE49-F238E27FC236}">
                <a16:creationId xmlns:a16="http://schemas.microsoft.com/office/drawing/2014/main" id="{6BF2AFCB-F442-DAA8-B4B9-C2075FCA31EC}"/>
              </a:ext>
            </a:extLst>
          </p:cNvPr>
          <p:cNvSpPr/>
          <p:nvPr/>
        </p:nvSpPr>
        <p:spPr>
          <a:xfrm>
            <a:off x="4599869" y="1909970"/>
            <a:ext cx="9722134" cy="5193357"/>
          </a:xfrm>
          <a:prstGeom prst="roundRect">
            <a:avLst>
              <a:gd name="adj" fmla="val 2851"/>
            </a:avLst>
          </a:prstGeom>
          <a:solidFill>
            <a:srgbClr val="234A49"/>
          </a:solidFill>
          <a:ln/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 умовах глобального бізнесу </a:t>
            </a:r>
            <a:r>
              <a:rPr lang="uk-UA" sz="2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ефективна юридична підтримка </a:t>
            </a:r>
            <a:r>
              <a:rPr lang="uk-UA" sz="2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 це: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uk-UA" sz="2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Поєднання талановитої команди,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uk-UA" sz="2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Правильної та гнучкої організаційної структури,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uk-UA" sz="2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Сучасних технологій, та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uk-UA" sz="2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</a:t>
            </a:r>
            <a:r>
              <a:rPr lang="uk-UA" sz="2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тратегічного підходу до співпраці з зовнішніми консультантами.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uk-UA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Наш досвід у МХП показує, що децентралізована модель з чіткими процесами та комунікацією дозволяє забезпечити високу якість юридичного супроводу при збереженні гнучкості та швидкості реакції на зміни.</a:t>
            </a:r>
          </a:p>
        </p:txBody>
      </p:sp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13DD8255-B841-DA43-530B-721F57DD2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423" y="3061262"/>
            <a:ext cx="2017545" cy="2533932"/>
          </a:xfrm>
          <a:prstGeom prst="rect">
            <a:avLst/>
          </a:prstGeom>
        </p:spPr>
      </p:pic>
      <p:sp>
        <p:nvSpPr>
          <p:cNvPr id="6" name="Text 2">
            <a:extLst>
              <a:ext uri="{FF2B5EF4-FFF2-40B4-BE49-F238E27FC236}">
                <a16:creationId xmlns:a16="http://schemas.microsoft.com/office/drawing/2014/main" id="{633BBB05-53D7-2023-2F6E-0BE9859BC0B7}"/>
              </a:ext>
            </a:extLst>
          </p:cNvPr>
          <p:cNvSpPr/>
          <p:nvPr/>
        </p:nvSpPr>
        <p:spPr>
          <a:xfrm>
            <a:off x="4599869" y="567861"/>
            <a:ext cx="9450668" cy="9749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842"/>
              </a:lnSpc>
              <a:buNone/>
            </a:pPr>
            <a:r>
              <a:rPr lang="uk-UA" sz="4400" b="1" dirty="0">
                <a:solidFill>
                  <a:srgbClr val="FFD9BE"/>
                </a:solidFill>
                <a:latin typeface="Aptos" panose="020B0004020202020204" pitchFamily="34" charset="0"/>
              </a:rPr>
              <a:t>Ефективна юридична підтримка</a:t>
            </a:r>
            <a:endParaRPr lang="en-US" sz="44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22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485</Words>
  <Application>Microsoft Office PowerPoint</Application>
  <PresentationFormat>Довільний</PresentationFormat>
  <Paragraphs>110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8" baseType="lpstr">
      <vt:lpstr>Aptos</vt:lpstr>
      <vt:lpstr>Arial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Ostap Podvirnyi</dc:creator>
  <cp:lastModifiedBy>Podvirnyi Ostap</cp:lastModifiedBy>
  <cp:revision>31</cp:revision>
  <dcterms:created xsi:type="dcterms:W3CDTF">2024-02-21T11:13:54Z</dcterms:created>
  <dcterms:modified xsi:type="dcterms:W3CDTF">2025-03-21T06:57:06Z</dcterms:modified>
</cp:coreProperties>
</file>