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76"/>
  </p:notesMasterIdLst>
  <p:sldIdLst>
    <p:sldId id="256" r:id="rId3"/>
    <p:sldId id="351" r:id="rId4"/>
    <p:sldId id="429" r:id="rId5"/>
    <p:sldId id="358" r:id="rId6"/>
    <p:sldId id="359" r:id="rId7"/>
    <p:sldId id="360" r:id="rId8"/>
    <p:sldId id="361" r:id="rId9"/>
    <p:sldId id="356" r:id="rId10"/>
    <p:sldId id="367" r:id="rId11"/>
    <p:sldId id="349" r:id="rId12"/>
    <p:sldId id="388" r:id="rId13"/>
    <p:sldId id="390" r:id="rId14"/>
    <p:sldId id="391" r:id="rId15"/>
    <p:sldId id="389" r:id="rId16"/>
    <p:sldId id="384" r:id="rId17"/>
    <p:sldId id="392" r:id="rId18"/>
    <p:sldId id="393" r:id="rId19"/>
    <p:sldId id="386" r:id="rId20"/>
    <p:sldId id="394" r:id="rId21"/>
    <p:sldId id="396" r:id="rId22"/>
    <p:sldId id="387" r:id="rId23"/>
    <p:sldId id="369" r:id="rId24"/>
    <p:sldId id="368" r:id="rId25"/>
    <p:sldId id="400" r:id="rId26"/>
    <p:sldId id="401" r:id="rId27"/>
    <p:sldId id="415" r:id="rId28"/>
    <p:sldId id="402" r:id="rId29"/>
    <p:sldId id="404" r:id="rId30"/>
    <p:sldId id="405" r:id="rId31"/>
    <p:sldId id="403" r:id="rId32"/>
    <p:sldId id="399" r:id="rId33"/>
    <p:sldId id="442" r:id="rId34"/>
    <p:sldId id="372" r:id="rId35"/>
    <p:sldId id="406" r:id="rId36"/>
    <p:sldId id="407" r:id="rId37"/>
    <p:sldId id="410" r:id="rId38"/>
    <p:sldId id="409" r:id="rId39"/>
    <p:sldId id="432" r:id="rId40"/>
    <p:sldId id="433" r:id="rId41"/>
    <p:sldId id="408" r:id="rId42"/>
    <p:sldId id="411" r:id="rId43"/>
    <p:sldId id="347" r:id="rId44"/>
    <p:sldId id="370" r:id="rId45"/>
    <p:sldId id="366" r:id="rId46"/>
    <p:sldId id="364" r:id="rId47"/>
    <p:sldId id="337" r:id="rId48"/>
    <p:sldId id="277" r:id="rId49"/>
    <p:sldId id="373" r:id="rId50"/>
    <p:sldId id="374" r:id="rId51"/>
    <p:sldId id="275" r:id="rId52"/>
    <p:sldId id="428" r:id="rId53"/>
    <p:sldId id="434" r:id="rId54"/>
    <p:sldId id="436" r:id="rId55"/>
    <p:sldId id="435" r:id="rId56"/>
    <p:sldId id="437" r:id="rId57"/>
    <p:sldId id="417" r:id="rId58"/>
    <p:sldId id="412" r:id="rId59"/>
    <p:sldId id="418" r:id="rId60"/>
    <p:sldId id="419" r:id="rId61"/>
    <p:sldId id="420" r:id="rId62"/>
    <p:sldId id="421" r:id="rId63"/>
    <p:sldId id="383" r:id="rId64"/>
    <p:sldId id="381" r:id="rId65"/>
    <p:sldId id="422" r:id="rId66"/>
    <p:sldId id="423" r:id="rId67"/>
    <p:sldId id="430" r:id="rId68"/>
    <p:sldId id="439" r:id="rId69"/>
    <p:sldId id="441" r:id="rId70"/>
    <p:sldId id="427" r:id="rId71"/>
    <p:sldId id="431" r:id="rId72"/>
    <p:sldId id="353" r:id="rId73"/>
    <p:sldId id="443" r:id="rId74"/>
    <p:sldId id="297" r:id="rId75"/>
  </p:sldIdLst>
  <p:sldSz cx="12192000" cy="6858000"/>
  <p:notesSz cx="9929813" cy="6797675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106F"/>
    <a:srgbClr val="000B14"/>
    <a:srgbClr val="0D0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94620" autoAdjust="0"/>
  </p:normalViewPr>
  <p:slideViewPr>
    <p:cSldViewPr>
      <p:cViewPr varScale="1">
        <p:scale>
          <a:sx n="108" d="100"/>
          <a:sy n="108" d="100"/>
        </p:scale>
        <p:origin x="79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341458"/>
          </a:xfrm>
          <a:prstGeom prst="rect">
            <a:avLst/>
          </a:prstGeom>
        </p:spPr>
        <p:txBody>
          <a:bodyPr vert="horz" lIns="80288" tIns="40144" rIns="80288" bIns="40144" rtlCol="0"/>
          <a:lstStyle>
            <a:lvl1pPr algn="l">
              <a:defRPr sz="10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5624308" y="0"/>
            <a:ext cx="4302919" cy="341458"/>
          </a:xfrm>
          <a:prstGeom prst="rect">
            <a:avLst/>
          </a:prstGeom>
        </p:spPr>
        <p:txBody>
          <a:bodyPr vert="horz" lIns="80288" tIns="40144" rIns="80288" bIns="40144" rtlCol="0"/>
          <a:lstStyle>
            <a:lvl1pPr algn="r">
              <a:defRPr sz="1000"/>
            </a:lvl1pPr>
          </a:lstStyle>
          <a:p>
            <a:fld id="{7CA00903-E205-47CA-AEA7-833BB9C9642E}" type="datetimeFigureOut">
              <a:rPr lang="uk-UA" smtClean="0"/>
              <a:t>14.04.2025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49313"/>
            <a:ext cx="4075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88" tIns="40144" rIns="80288" bIns="40144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992982" y="3271382"/>
            <a:ext cx="7943850" cy="2676584"/>
          </a:xfrm>
          <a:prstGeom prst="rect">
            <a:avLst/>
          </a:prstGeom>
        </p:spPr>
        <p:txBody>
          <a:bodyPr vert="horz" lIns="80288" tIns="40144" rIns="80288" bIns="40144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6456220"/>
            <a:ext cx="4302919" cy="341457"/>
          </a:xfrm>
          <a:prstGeom prst="rect">
            <a:avLst/>
          </a:prstGeom>
        </p:spPr>
        <p:txBody>
          <a:bodyPr vert="horz" lIns="80288" tIns="40144" rIns="80288" bIns="40144" rtlCol="0" anchor="b"/>
          <a:lstStyle>
            <a:lvl1pPr algn="l">
              <a:defRPr sz="10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5624308" y="6456220"/>
            <a:ext cx="4302919" cy="341457"/>
          </a:xfrm>
          <a:prstGeom prst="rect">
            <a:avLst/>
          </a:prstGeom>
        </p:spPr>
        <p:txBody>
          <a:bodyPr vert="horz" lIns="80288" tIns="40144" rIns="80288" bIns="40144" rtlCol="0" anchor="b"/>
          <a:lstStyle>
            <a:lvl1pPr algn="r">
              <a:defRPr sz="1000"/>
            </a:lvl1pPr>
          </a:lstStyle>
          <a:p>
            <a:fld id="{245165E2-7949-4A29-8FB8-3FE78E5FDA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5822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165E2-7949-4A29-8FB8-3FE78E5FDAB4}" type="slidenum">
              <a:rPr lang="uk-UA" smtClean="0"/>
              <a:t>48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930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00629" y="1751457"/>
            <a:ext cx="7190740" cy="71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rgbClr val="006FC0"/>
                </a:solidFill>
                <a:latin typeface="Roboto Lt"/>
                <a:cs typeface="Roboto 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Степан Яблучко"/>
          <p:cNvSpPr txBox="1">
            <a:spLocks noGrp="1"/>
          </p:cNvSpPr>
          <p:nvPr>
            <p:ph type="body" sz="quarter" idx="13"/>
          </p:nvPr>
        </p:nvSpPr>
        <p:spPr>
          <a:xfrm>
            <a:off x="1190625" y="4473774"/>
            <a:ext cx="9810750" cy="36221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87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–Степан Яблучко</a:t>
            </a:r>
          </a:p>
        </p:txBody>
      </p:sp>
      <p:sp>
        <p:nvSpPr>
          <p:cNvPr id="94" name="“Введіть цитату тут.”"/>
          <p:cNvSpPr txBox="1">
            <a:spLocks noGrp="1"/>
          </p:cNvSpPr>
          <p:nvPr>
            <p:ph type="body" sz="quarter" idx="14"/>
          </p:nvPr>
        </p:nvSpPr>
        <p:spPr>
          <a:xfrm>
            <a:off x="1190625" y="2984579"/>
            <a:ext cx="9810750" cy="51379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672"/>
            </a:lvl1pPr>
          </a:lstStyle>
          <a:p>
            <a:r>
              <a:t>“Введіть цитату тут.” 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61EBB-535E-4E6F-AC30-7899BD5C7640}" type="slidenum">
              <a:rPr/>
              <a:pPr>
                <a:defRPr/>
              </a:pPr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686390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Зображення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292F7-5313-48E5-90ED-3171E8236975}" type="slidenum">
              <a:rPr/>
              <a:pPr>
                <a:defRPr/>
              </a:pPr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634110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Текст назви"/>
          <p:cNvSpPr txBox="1">
            <a:spLocks noGrp="1"/>
          </p:cNvSpPr>
          <p:nvPr>
            <p:ph type="title"/>
          </p:nvPr>
        </p:nvSpPr>
        <p:spPr>
          <a:xfrm>
            <a:off x="1097279" y="1426464"/>
            <a:ext cx="10058402" cy="2674621"/>
          </a:xfrm>
          <a:prstGeom prst="rect">
            <a:avLst/>
          </a:prstGeom>
        </p:spPr>
        <p:txBody>
          <a:bodyPr lIns="48767" tIns="48767" rIns="48767" bIns="48767" anchor="b"/>
          <a:lstStyle>
            <a:lvl1pPr algn="l" defTabSz="914367">
              <a:lnSpc>
                <a:spcPct val="85000"/>
              </a:lnSpc>
              <a:defRPr sz="7875" spc="-49">
                <a:solidFill>
                  <a:srgbClr val="262626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Текст назви</a:t>
            </a:r>
          </a:p>
        </p:txBody>
      </p:sp>
      <p:sp>
        <p:nvSpPr>
          <p:cNvPr id="118" name="1 рівень тексту…"/>
          <p:cNvSpPr txBox="1">
            <a:spLocks noGrp="1"/>
          </p:cNvSpPr>
          <p:nvPr>
            <p:ph type="body" sz="quarter" idx="1"/>
          </p:nvPr>
        </p:nvSpPr>
        <p:spPr>
          <a:xfrm>
            <a:off x="1100050" y="4198965"/>
            <a:ext cx="10058402" cy="857251"/>
          </a:xfrm>
          <a:prstGeom prst="rect">
            <a:avLst/>
          </a:prstGeom>
        </p:spPr>
        <p:txBody>
          <a:bodyPr lIns="48767" tIns="48767" rIns="48767" bIns="48767" anchor="t"/>
          <a:lstStyle>
            <a:lvl1pPr marL="0" indent="0" defTabSz="914367">
              <a:lnSpc>
                <a:spcPct val="90000"/>
              </a:lnSpc>
              <a:spcBef>
                <a:spcPts val="1195"/>
              </a:spcBef>
              <a:buSzTx/>
              <a:buNone/>
              <a:defRPr sz="2391" cap="all" spc="199">
                <a:solidFill>
                  <a:srgbClr val="696464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indent="321457" defTabSz="914367">
              <a:lnSpc>
                <a:spcPct val="90000"/>
              </a:lnSpc>
              <a:spcBef>
                <a:spcPts val="1195"/>
              </a:spcBef>
              <a:buSzTx/>
              <a:buNone/>
              <a:defRPr sz="2391" cap="all" spc="199">
                <a:solidFill>
                  <a:srgbClr val="696464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indent="642915" defTabSz="914367">
              <a:lnSpc>
                <a:spcPct val="90000"/>
              </a:lnSpc>
              <a:spcBef>
                <a:spcPts val="1195"/>
              </a:spcBef>
              <a:buSzTx/>
              <a:buNone/>
              <a:defRPr sz="2391" cap="all" spc="199">
                <a:solidFill>
                  <a:srgbClr val="696464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indent="964372" defTabSz="914367">
              <a:lnSpc>
                <a:spcPct val="90000"/>
              </a:lnSpc>
              <a:spcBef>
                <a:spcPts val="1195"/>
              </a:spcBef>
              <a:buSzTx/>
              <a:buNone/>
              <a:defRPr sz="2391" cap="all" spc="199">
                <a:solidFill>
                  <a:srgbClr val="696464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indent="1285829" defTabSz="914367">
              <a:lnSpc>
                <a:spcPct val="90000"/>
              </a:lnSpc>
              <a:spcBef>
                <a:spcPts val="1195"/>
              </a:spcBef>
              <a:buSzTx/>
              <a:buNone/>
              <a:defRPr sz="2391" cap="all" spc="199">
                <a:solidFill>
                  <a:srgbClr val="696464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 bwMode="auto">
          <a:xfrm>
            <a:off x="10897820" y="5713931"/>
            <a:ext cx="314892" cy="249938"/>
          </a:xfrm>
          <a:ln>
            <a:headEnd/>
            <a:tailEnd/>
          </a:ln>
        </p:spPr>
        <p:txBody>
          <a:bodyPr vert="horz" lIns="48767" tIns="48767" rIns="48767" bIns="48767" numCol="1" anchor="ctr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984">
                <a:solidFill>
                  <a:srgbClr val="FFFFFF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5D98C593-A3FB-4CFE-B4BC-62DC9BB3A2DF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231960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DC06E-002B-4E50-93D8-953D2166A37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870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71553-0945-4005-8FF3-CC13DBD9A49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65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1D1B1-84AD-4FA3-A140-9BCB8E470C3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05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969" y="312539"/>
            <a:ext cx="10406063" cy="151804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2969" y="1830586"/>
            <a:ext cx="10406063" cy="44201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AC007-507D-4DDE-8D43-CAD6AB4D924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552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5896885" y="6505278"/>
            <a:ext cx="386324" cy="29738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EF625-C703-4EA2-8A06-28B2FB46EC6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996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969" y="312539"/>
            <a:ext cx="10406063" cy="151804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2969" y="1830586"/>
            <a:ext cx="10406063" cy="44201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896885" y="6505278"/>
            <a:ext cx="386324" cy="29738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AE60-5F72-46FD-88E2-9718E29373E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160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6FC0"/>
                </a:solidFill>
                <a:latin typeface="Roboto Lt"/>
                <a:cs typeface="Roboto 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6FC0"/>
                </a:solidFill>
                <a:latin typeface="Roboto Lt"/>
                <a:cs typeface="Roboto 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6FC0"/>
                </a:solidFill>
                <a:latin typeface="Roboto Lt"/>
                <a:cs typeface="Roboto 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і пі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назви"/>
          <p:cNvSpPr txBox="1">
            <a:spLocks noGrp="1"/>
          </p:cNvSpPr>
          <p:nvPr>
            <p:ph type="title"/>
          </p:nvPr>
        </p:nvSpPr>
        <p:spPr>
          <a:xfrm>
            <a:off x="1190625" y="1151930"/>
            <a:ext cx="9810750" cy="2321719"/>
          </a:xfrm>
          <a:prstGeom prst="rect">
            <a:avLst/>
          </a:prstGeom>
        </p:spPr>
        <p:txBody>
          <a:bodyPr anchor="b"/>
          <a:lstStyle/>
          <a:p>
            <a:r>
              <a:t>Текст назви</a:t>
            </a:r>
          </a:p>
        </p:txBody>
      </p:sp>
      <p:sp>
        <p:nvSpPr>
          <p:cNvPr id="12" name="1 рівень тексту…"/>
          <p:cNvSpPr txBox="1">
            <a:spLocks noGrp="1"/>
          </p:cNvSpPr>
          <p:nvPr>
            <p:ph type="body" sz="quarter" idx="1"/>
          </p:nvPr>
        </p:nvSpPr>
        <p:spPr>
          <a:xfrm>
            <a:off x="1190625" y="3536156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51BAF-4981-46F2-9A82-C00371F19785}" type="slidenum">
              <a:rPr/>
              <a:pPr>
                <a:defRPr/>
              </a:pPr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109262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(зверху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назв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назви</a:t>
            </a: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1A3F6-8720-4E89-AD02-70AE80124241}" type="slidenum">
              <a:rPr/>
              <a:pPr>
                <a:defRPr/>
              </a:pPr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351119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Маркер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1 рівень тексту…"/>
          <p:cNvSpPr txBox="1">
            <a:spLocks noGrp="1"/>
          </p:cNvSpPr>
          <p:nvPr>
            <p:ph type="body" idx="1"/>
          </p:nvPr>
        </p:nvSpPr>
        <p:spPr>
          <a:xfrm>
            <a:off x="892969" y="892969"/>
            <a:ext cx="10406063" cy="5072063"/>
          </a:xfrm>
          <a:prstGeom prst="rect">
            <a:avLst/>
          </a:prstGeom>
        </p:spPr>
        <p:txBody>
          <a:bodyPr/>
          <a:lstStyle/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DD305-CA8E-4967-98E6-5D13660D44B7}" type="slidenum">
              <a:rPr/>
              <a:pPr>
                <a:defRPr/>
              </a:pPr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737334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Зображення"/>
          <p:cNvSpPr>
            <a:spLocks noGrp="1"/>
          </p:cNvSpPr>
          <p:nvPr>
            <p:ph type="pic" sz="quarter" idx="13"/>
          </p:nvPr>
        </p:nvSpPr>
        <p:spPr>
          <a:xfrm>
            <a:off x="6298406" y="3580805"/>
            <a:ext cx="5000625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84" name="Зображення"/>
          <p:cNvSpPr>
            <a:spLocks noGrp="1"/>
          </p:cNvSpPr>
          <p:nvPr>
            <p:ph type="pic" sz="quarter" idx="14"/>
          </p:nvPr>
        </p:nvSpPr>
        <p:spPr>
          <a:xfrm>
            <a:off x="6304236" y="625078"/>
            <a:ext cx="5000626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85" name="Зображення"/>
          <p:cNvSpPr>
            <a:spLocks noGrp="1"/>
          </p:cNvSpPr>
          <p:nvPr>
            <p:ph type="pic" sz="half" idx="15"/>
          </p:nvPr>
        </p:nvSpPr>
        <p:spPr>
          <a:xfrm>
            <a:off x="892969" y="625078"/>
            <a:ext cx="5000625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Light"/>
            </a:endParaRP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12ACB-7674-4B40-94E9-8BBEC214D394}" type="slidenum">
              <a:rPr/>
              <a:pPr>
                <a:defRPr/>
              </a:pPr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27346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CE8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57423" y="105613"/>
            <a:ext cx="5677153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6FC0"/>
                </a:solidFill>
                <a:latin typeface="Roboto Lt"/>
                <a:cs typeface="Roboto 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‹№›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8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назви"/>
          <p:cNvSpPr txBox="1">
            <a:spLocks noGrp="1"/>
          </p:cNvSpPr>
          <p:nvPr>
            <p:ph type="title"/>
          </p:nvPr>
        </p:nvSpPr>
        <p:spPr bwMode="auto">
          <a:xfrm>
            <a:off x="892969" y="312539"/>
            <a:ext cx="10406063" cy="151804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>
                <a:sym typeface="Helvetica Light"/>
              </a:rPr>
              <a:t>Текст назви</a:t>
            </a:r>
          </a:p>
        </p:txBody>
      </p:sp>
      <p:sp>
        <p:nvSpPr>
          <p:cNvPr id="1027" name="1 рівень тексту…"/>
          <p:cNvSpPr txBox="1">
            <a:spLocks noGrp="1"/>
          </p:cNvSpPr>
          <p:nvPr>
            <p:ph type="body" idx="1"/>
          </p:nvPr>
        </p:nvSpPr>
        <p:spPr bwMode="auto">
          <a:xfrm>
            <a:off x="892969" y="1830586"/>
            <a:ext cx="10406063" cy="442019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>
                <a:sym typeface="Helvetica Light"/>
              </a:rPr>
              <a:t>1 рівень тексту</a:t>
            </a:r>
          </a:p>
          <a:p>
            <a:pPr lvl="1"/>
            <a:r>
              <a:rPr lang="uk-UA">
                <a:sym typeface="Helvetica Light"/>
              </a:rPr>
              <a:t>2 рівень тексту</a:t>
            </a:r>
          </a:p>
          <a:p>
            <a:pPr lvl="2"/>
            <a:r>
              <a:rPr lang="uk-UA">
                <a:sym typeface="Helvetica Light"/>
              </a:rPr>
              <a:t>3 рівень тексту</a:t>
            </a:r>
          </a:p>
          <a:p>
            <a:pPr lvl="3"/>
            <a:r>
              <a:rPr lang="uk-UA">
                <a:sym typeface="Helvetica Light"/>
              </a:rPr>
              <a:t>4 рівень тексту</a:t>
            </a:r>
          </a:p>
          <a:p>
            <a:pPr lvl="4"/>
            <a:r>
              <a:rPr lang="uk-UA">
                <a:sym typeface="Helvetica Light"/>
              </a:rPr>
              <a:t>5 рівень тексту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6885" y="6505278"/>
            <a:ext cx="386324" cy="2973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 fontAlgn="auto" hangingPunct="0">
              <a:spcBef>
                <a:spcPts val="0"/>
              </a:spcBef>
              <a:spcAft>
                <a:spcPts val="0"/>
              </a:spcAft>
              <a:defRPr sz="1266" ker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3ABFA2C-B746-481A-BA39-8E3099DA0290}" type="slidenum">
              <a:rPr/>
              <a:pPr>
                <a:defRPr/>
              </a:pPr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307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ransition spd="med"/>
  <p:txStyles>
    <p:titleStyle>
      <a:lvl1pPr algn="ctr" defTabSz="410751" rtl="0" eaLnBrk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algn="ctr" defTabSz="410751" rtl="0" eaLnBrk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algn="ctr" defTabSz="410751" rtl="0" eaLnBrk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algn="ctr" defTabSz="410751" rtl="0" eaLnBrk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algn="ctr" defTabSz="410751" rtl="0" eaLnBrk="0" fontAlgn="base" hangingPunct="0">
        <a:spcBef>
          <a:spcPct val="0"/>
        </a:spcBef>
        <a:spcAft>
          <a:spcPct val="0"/>
        </a:spcAft>
        <a:defRPr sz="5625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12528" indent="-312528" algn="l" defTabSz="410751" rtl="0" eaLnBrk="0" fontAlgn="base" hangingPunct="0">
        <a:spcBef>
          <a:spcPts val="2953"/>
        </a:spcBef>
        <a:spcAft>
          <a:spcPct val="0"/>
        </a:spcAft>
        <a:buSzPct val="75000"/>
        <a:buChar char="•"/>
        <a:defRPr sz="2531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625056" indent="-312528" algn="l" defTabSz="410751" rtl="0" eaLnBrk="0" fontAlgn="base" hangingPunct="0">
        <a:spcBef>
          <a:spcPts val="2953"/>
        </a:spcBef>
        <a:spcAft>
          <a:spcPct val="0"/>
        </a:spcAft>
        <a:buSzPct val="75000"/>
        <a:buChar char="•"/>
        <a:defRPr sz="2531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937584" indent="-312528" algn="l" defTabSz="410751" rtl="0" eaLnBrk="0" fontAlgn="base" hangingPunct="0">
        <a:spcBef>
          <a:spcPts val="2953"/>
        </a:spcBef>
        <a:spcAft>
          <a:spcPct val="0"/>
        </a:spcAft>
        <a:buSzPct val="75000"/>
        <a:buChar char="•"/>
        <a:defRPr sz="2531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250112" indent="-312528" algn="l" defTabSz="410751" rtl="0" eaLnBrk="0" fontAlgn="base" hangingPunct="0">
        <a:spcBef>
          <a:spcPts val="2953"/>
        </a:spcBef>
        <a:spcAft>
          <a:spcPct val="0"/>
        </a:spcAft>
        <a:buSzPct val="75000"/>
        <a:buChar char="•"/>
        <a:defRPr sz="2531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562640" indent="-312528" algn="l" defTabSz="410751" rtl="0" eaLnBrk="0" fontAlgn="base" hangingPunct="0">
        <a:spcBef>
          <a:spcPts val="2953"/>
        </a:spcBef>
        <a:spcAft>
          <a:spcPct val="0"/>
        </a:spcAft>
        <a:buSzPct val="75000"/>
        <a:buChar char="•"/>
        <a:defRPr sz="2531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87516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18769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50022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81275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l.court.gov.ua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22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1792985"/>
            <a:ext cx="9499600" cy="22281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br>
              <a:rPr lang="uk-UA" sz="4800" b="1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uk-UA" sz="4800" b="1" dirty="0">
                <a:solidFill>
                  <a:schemeClr val="bg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Юрисдикційність спорів: практика Великої Палати Верховного Суду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9600" y="4114800"/>
            <a:ext cx="7627746" cy="19383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uk-UA" sz="2200" spc="-130" dirty="0">
              <a:solidFill>
                <a:srgbClr val="FFFFFF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uk-UA" sz="2200" dirty="0">
                <a:solidFill>
                  <a:srgbClr val="FFFFFF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Віталій</a:t>
            </a:r>
            <a:r>
              <a:rPr sz="2200" dirty="0">
                <a:solidFill>
                  <a:srgbClr val="FFFFFF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 Уркевич</a:t>
            </a:r>
            <a:endParaRPr sz="2200" dirty="0"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  <a:p>
            <a:pPr marL="12700" marR="5080">
              <a:lnSpc>
                <a:spcPct val="100000"/>
              </a:lnSpc>
            </a:pPr>
            <a:r>
              <a:rPr lang="uk-UA" sz="2200" dirty="0">
                <a:solidFill>
                  <a:srgbClr val="FFFFFF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секретар</a:t>
            </a:r>
            <a:r>
              <a:rPr sz="2200" dirty="0">
                <a:solidFill>
                  <a:srgbClr val="FFFFFF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 </a:t>
            </a:r>
            <a:r>
              <a:rPr lang="uk-UA" sz="2200" dirty="0">
                <a:solidFill>
                  <a:srgbClr val="FFFFFF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Великої</a:t>
            </a:r>
            <a:r>
              <a:rPr lang="en-US" sz="2200" dirty="0">
                <a:solidFill>
                  <a:srgbClr val="FFFFFF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 </a:t>
            </a:r>
            <a:r>
              <a:rPr lang="uk-UA" sz="2200" dirty="0">
                <a:solidFill>
                  <a:srgbClr val="FFFFFF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Палати Верховного Суду</a:t>
            </a:r>
            <a:r>
              <a:rPr sz="2200" dirty="0">
                <a:solidFill>
                  <a:srgbClr val="FFFFFF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,</a:t>
            </a:r>
            <a:endParaRPr lang="uk-UA" sz="2200" dirty="0">
              <a:solidFill>
                <a:srgbClr val="FFFFFF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  <a:p>
            <a:pPr marL="12700" marR="5080">
              <a:lnSpc>
                <a:spcPct val="100000"/>
              </a:lnSpc>
            </a:pPr>
            <a:r>
              <a:rPr lang="uk-UA" sz="2200" dirty="0">
                <a:solidFill>
                  <a:srgbClr val="FFFFFF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доктор</a:t>
            </a:r>
            <a:r>
              <a:rPr sz="2200" dirty="0">
                <a:solidFill>
                  <a:srgbClr val="FFFFFF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 юридичних </a:t>
            </a:r>
            <a:r>
              <a:rPr lang="uk-UA" sz="2200" dirty="0">
                <a:solidFill>
                  <a:srgbClr val="FFFFFF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наук</a:t>
            </a:r>
            <a:r>
              <a:rPr sz="2200" dirty="0">
                <a:solidFill>
                  <a:srgbClr val="FFFFFF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, </a:t>
            </a:r>
            <a:r>
              <a:rPr lang="uk-UA" sz="2200" noProof="0" dirty="0">
                <a:solidFill>
                  <a:srgbClr val="FFFFFF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професор</a:t>
            </a:r>
            <a:endParaRPr lang="uk-UA" sz="2200" dirty="0"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  <a:p>
            <a:pPr marL="12700">
              <a:lnSpc>
                <a:spcPct val="100000"/>
              </a:lnSpc>
              <a:spcBef>
                <a:spcPts val="2195"/>
              </a:spcBef>
            </a:pPr>
            <a:endParaRPr spc="-125" dirty="0">
              <a:solidFill>
                <a:srgbClr val="FFFFFF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3672" y="179831"/>
            <a:ext cx="1240536" cy="14310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447800"/>
            <a:ext cx="10058400" cy="3139321"/>
          </a:xfrm>
        </p:spPr>
        <p:txBody>
          <a:bodyPr/>
          <a:lstStyle/>
          <a:p>
            <a:pPr algn="ctr"/>
            <a:br>
              <a:rPr lang="uk-UA" sz="44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uk-UA" sz="44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ЮРИСДИКЦІЙНІСТЬ</a:t>
            </a:r>
            <a:br>
              <a:rPr lang="uk-UA" sz="44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br>
              <a:rPr lang="uk-UA" sz="44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uk-UA" sz="40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ЗЕМЕЛЬНИХ </a:t>
            </a:r>
            <a:r>
              <a:rPr lang="uk-UA" sz="44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СПОРІВ</a:t>
            </a:r>
            <a:br>
              <a:rPr lang="uk-UA" sz="40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uk-UA" b="1" dirty="0">
                <a:solidFill>
                  <a:srgbClr val="00206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</a:t>
            </a:r>
            <a:endParaRPr lang="uk-UA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165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04800" y="1905000"/>
            <a:ext cx="11506200" cy="2260197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endParaRPr lang="uk-UA" sz="2400" dirty="0">
              <a:solidFill>
                <a:srgbClr val="0070C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Рішення про надання дозволу на розробку проекту землеустрою </a:t>
            </a:r>
            <a:r>
              <a:rPr lang="uk-UA" sz="24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є стадією процесу отримання права власності чи користування на земельну ділянку. Отримання такого дозволу 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не гарантує особі чи невизначеному колу осіб набуття такого права, оскільки сам по собі дозвіл не являється правовстановлюючим актом.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Правовідносини,</a:t>
            </a:r>
            <a:r>
              <a:rPr lang="uk-UA" sz="24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пов'язані з прийняттям та реалізацією такого рішення 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не підпадають під визначення приватноправових, </a:t>
            </a:r>
            <a:r>
              <a:rPr lang="uk-UA" sz="24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оскільки не породжують особистих майнових прав та зобов'язань осіб.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AC050B-A034-4AF7-9B1C-FD6A0F851CB5}"/>
              </a:ext>
            </a:extLst>
          </p:cNvPr>
          <p:cNvSpPr txBox="1"/>
          <p:nvPr/>
        </p:nvSpPr>
        <p:spPr>
          <a:xfrm>
            <a:off x="5029200" y="5715000"/>
            <a:ext cx="6477000" cy="3799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ru-RU" sz="2000" i="1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Light"/>
              </a:rPr>
              <a:t>Постанова ВП ВС від 17.10.2018 у справі №380/624/16-ц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381000" y="263821"/>
            <a:ext cx="1158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Light"/>
              </a:rPr>
              <a:t>Дозвіл на розробку проекту землеустрою</a:t>
            </a:r>
            <a:endParaRPr lang="en-US" sz="3600" b="1" dirty="0">
              <a:solidFill>
                <a:srgbClr val="00206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sym typeface="Helvetica Light"/>
            </a:endParaRPr>
          </a:p>
          <a:p>
            <a:pPr algn="ctr"/>
            <a:r>
              <a:rPr lang="uk-UA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Light"/>
              </a:rPr>
              <a:t>щодо відведення земельної ділянки</a:t>
            </a:r>
          </a:p>
        </p:txBody>
      </p:sp>
    </p:spTree>
    <p:extLst>
      <p:ext uri="{BB962C8B-B14F-4D97-AF65-F5344CB8AC3E}">
        <p14:creationId xmlns:p14="http://schemas.microsoft.com/office/powerpoint/2010/main" val="3450639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04800" y="1486445"/>
            <a:ext cx="11506200" cy="430475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Оскаржуваний наказ про затвердження проекту документації </a:t>
            </a:r>
            <a:r>
              <a:rPr lang="uk-UA" sz="24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із землеустрою та передачу в оренду земельної ділянки 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вичерпав свою дію у зв'язку з його виконанням </a:t>
            </a:r>
            <a:r>
              <a:rPr lang="uk-UA" sz="24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та виникненням на підставі укладеного з відповідачем договору оренди права користування земельною ділянкою.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Спір стосується приватноправових відносин, адже існує речове право на земельну ділянку,</a:t>
            </a:r>
            <a:r>
              <a:rPr lang="uk-UA" sz="24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і вирішення питання правомірності набуття особою такого права, як і питання щодо порушення прав позивача внаслідок неправомірного використання земельної ділянки, 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має здійснюватися в порядку цивільного чи господарського судочинства </a:t>
            </a:r>
            <a:r>
              <a:rPr lang="uk-UA" sz="24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залежно від суб'єктного складу сторін спору.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AC050B-A034-4AF7-9B1C-FD6A0F851CB5}"/>
              </a:ext>
            </a:extLst>
          </p:cNvPr>
          <p:cNvSpPr txBox="1"/>
          <p:nvPr/>
        </p:nvSpPr>
        <p:spPr>
          <a:xfrm>
            <a:off x="5181600" y="5906025"/>
            <a:ext cx="6019800" cy="3799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ru-RU" sz="2000" i="1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Light"/>
              </a:rPr>
              <a:t>Постанова ВП ВС від 15.05.2018 у справі № 809/739/17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381000" y="263821"/>
            <a:ext cx="1158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Light"/>
              </a:rPr>
              <a:t>Набуття права оренди земельної ділянки </a:t>
            </a:r>
          </a:p>
          <a:p>
            <a:pPr algn="ctr"/>
            <a:r>
              <a:rPr lang="uk-UA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Light"/>
              </a:rPr>
              <a:t>за рішенням державного </a:t>
            </a:r>
            <a:r>
              <a:rPr lang="ru-RU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Light"/>
              </a:rPr>
              <a:t>органу</a:t>
            </a:r>
          </a:p>
        </p:txBody>
      </p:sp>
    </p:spTree>
    <p:extLst>
      <p:ext uri="{BB962C8B-B14F-4D97-AF65-F5344CB8AC3E}">
        <p14:creationId xmlns:p14="http://schemas.microsoft.com/office/powerpoint/2010/main" val="1687839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28600" y="1674002"/>
            <a:ext cx="11506200" cy="41148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За </a:t>
            </a:r>
            <a:r>
              <a:rPr lang="uk-UA" sz="20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змістом статей 1, 5, 7, 8 і 12 Закону України «Про фермерське господарство»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після укладення договору оренди земельної ділянки для ведення фермерського господарства</a:t>
            </a:r>
            <a:r>
              <a:rPr lang="uk-UA" sz="20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та проведення державної реєстрації такого господарства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обов'язки орендаря цієї земельної ділянки виконує фермерське господарство, а не громадянин, якому вона надавалась.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Отже, з моменту,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коли фізична особа створила фермерське господарство,</a:t>
            </a:r>
            <a:r>
              <a:rPr lang="uk-UA" sz="20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у правовідносинах користування земельною ділянкою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відбулася фактична заміна орендаря,</a:t>
            </a:r>
            <a:r>
              <a:rPr lang="uk-UA" sz="20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й обов'язки землекористувача земельної ділянки перейшли до фермерського господарства з дня його державної реєстрації.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Звідси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спір стосується земельної ділянки, наданої в оренду фермерському господарству, а не фізичній особі.</a:t>
            </a:r>
            <a:r>
              <a:rPr lang="uk-UA" sz="20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Оскільки фермерські господарства є юридичними особами, на їхні земельні спори з прокурором, </a:t>
            </a:r>
            <a:r>
              <a:rPr lang="uk-UA" sz="20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який діє в інтересах держави, щодо користування земельними ділянками, наданими із земель державної або комунальної власності,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поширюється юрисдикція господарських судів.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AC050B-A034-4AF7-9B1C-FD6A0F851CB5}"/>
              </a:ext>
            </a:extLst>
          </p:cNvPr>
          <p:cNvSpPr txBox="1"/>
          <p:nvPr/>
        </p:nvSpPr>
        <p:spPr>
          <a:xfrm>
            <a:off x="5181600" y="5906025"/>
            <a:ext cx="6324600" cy="3799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ru-RU" sz="2000" i="1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Light"/>
              </a:rPr>
              <a:t>Постанова ВП ВС від 16.01.2019 у справі №483/1863/17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381000" y="263821"/>
            <a:ext cx="1158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Light"/>
              </a:rPr>
              <a:t>Учасник спору: громадянин чи фермерське господарство</a:t>
            </a:r>
            <a:r>
              <a:rPr lang="ru-RU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Light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029451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39496" y="2057400"/>
            <a:ext cx="11506200" cy="2183997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Спори щодо користування землями фермерського господарства</a:t>
            </a:r>
            <a:r>
              <a:rPr lang="uk-UA" sz="24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зокрема з центральним органом виконавчої влади, який реалізує політику у сфері земельних відносин, з іншими юридичними особами, 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мають розглядатися господарськими судами незалежно від того, чи отримувала фізична особа раніше земельну ділянку для створення фермерського господарства, і того, чи створила вона це фермерське господарство.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AC050B-A034-4AF7-9B1C-FD6A0F851CB5}"/>
              </a:ext>
            </a:extLst>
          </p:cNvPr>
          <p:cNvSpPr txBox="1"/>
          <p:nvPr/>
        </p:nvSpPr>
        <p:spPr>
          <a:xfrm>
            <a:off x="5181600" y="5906025"/>
            <a:ext cx="6019800" cy="3799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ru-RU" sz="2000" i="1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Light"/>
              </a:rPr>
              <a:t>Постанова ВП ВС від 05.10.2022 у справі №922/1830/19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533400" y="376197"/>
            <a:ext cx="1143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Повторне надання земельної ділянки для ведення фермерського господарства</a:t>
            </a:r>
          </a:p>
        </p:txBody>
      </p:sp>
    </p:spTree>
    <p:extLst>
      <p:ext uri="{BB962C8B-B14F-4D97-AF65-F5344CB8AC3E}">
        <p14:creationId xmlns:p14="http://schemas.microsoft.com/office/powerpoint/2010/main" val="3170596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1000" y="1348948"/>
            <a:ext cx="11353800" cy="434876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endParaRPr lang="uk-UA" sz="2000" dirty="0">
              <a:solidFill>
                <a:srgbClr val="002949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З метою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встановлення чіткого критерію визначення юрисдикції спорів щодо державної реєстрації речових прав на нерухоме майно та їх обтяжень, Велика Палата Верховного Суду відступає від висновків, </a:t>
            </a:r>
            <a:r>
              <a:rPr lang="uk-UA" sz="20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викладених у постановах від 04 квітня 2018 року у справах № 817/567/16 та № 826/9928/15, від 10 квітня 2018 року у справі № 808/8972/15, від 16 травня 2018 року у справі № 826/4460/17, від 23 травня 2018 року у справі № 815/4618/16, від 05 червня 2018 року у справі № 804/20728/14, від 12 червня 2018 року у справі № 823/378/16, від 13 червня 2018 року у справах № 820/2675/17 та 803/1125/17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щодо належності до юрисдикції адміністративних судів спорів за позовами осіб, які не були заявниками вчинення реєстраційних дій,</a:t>
            </a:r>
            <a:r>
              <a:rPr lang="uk-UA" sz="20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до державного реєстратора про скасування його рішень чи записів у державному реєстрі стосовно державної реєстрації речових прав на нерухоме майно та їх обтяжень.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Спір про скасування рішення, запису щодо державної реєстрації речового права </a:t>
            </a:r>
            <a:r>
              <a:rPr lang="uk-UA" sz="20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на нерухоме майно чи обтяження такого права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за іншою особою </a:t>
            </a:r>
            <a:r>
              <a:rPr lang="uk-UA" sz="20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у Державному реєстрі речових прав на нерухоме майно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є цивільно-правовим.</a:t>
            </a:r>
            <a:endParaRPr lang="uk-UA" sz="2000" i="1" dirty="0">
              <a:solidFill>
                <a:srgbClr val="002949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B63D9B-A4AF-485E-B274-75A8B41C501D}"/>
              </a:ext>
            </a:extLst>
          </p:cNvPr>
          <p:cNvSpPr txBox="1"/>
          <p:nvPr/>
        </p:nvSpPr>
        <p:spPr>
          <a:xfrm>
            <a:off x="4962144" y="6324600"/>
            <a:ext cx="6169659" cy="3799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66" b="1" i="1" u="none" strike="noStrike" kern="1200" cap="none" spc="0" normalizeH="0" baseline="0" noProof="0" dirty="0">
                <a:ln>
                  <a:noFill/>
                </a:ln>
                <a:solidFill>
                  <a:srgbClr val="002949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Light"/>
              </a:rPr>
              <a:t>  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Light"/>
              </a:rPr>
              <a:t>Постанова ВП ВС </a:t>
            </a:r>
            <a:r>
              <a:rPr kumimoji="0" lang="uk-UA" sz="2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Light"/>
              </a:rPr>
              <a:t>від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Light"/>
              </a:rPr>
              <a:t> </a:t>
            </a:r>
            <a:r>
              <a:rPr kumimoji="0" lang="uk-UA" sz="2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Light"/>
              </a:rPr>
              <a:t>02.10.2019 у справі  № 814/2030/17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17BD78-FCE6-4DF8-A16F-1D192FA140F8}"/>
              </a:ext>
            </a:extLst>
          </p:cNvPr>
          <p:cNvSpPr txBox="1"/>
          <p:nvPr/>
        </p:nvSpPr>
        <p:spPr>
          <a:xfrm>
            <a:off x="5181600" y="5887666"/>
            <a:ext cx="5941059" cy="3799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Light"/>
              </a:rPr>
              <a:t>Постанова ВП ВС </a:t>
            </a:r>
            <a:r>
              <a:rPr kumimoji="0" lang="uk-UA" sz="2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Light"/>
              </a:rPr>
              <a:t>від 04.09.2018 у справі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Light"/>
              </a:rPr>
              <a:t>№ 823/2042/16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381000" y="146822"/>
            <a:ext cx="1143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Light"/>
              </a:rPr>
              <a:t>Скасування реєстраційних дій особою, яка не була заявником їх вчинення </a:t>
            </a:r>
          </a:p>
        </p:txBody>
      </p:sp>
    </p:spTree>
    <p:extLst>
      <p:ext uri="{BB962C8B-B14F-4D97-AF65-F5344CB8AC3E}">
        <p14:creationId xmlns:p14="http://schemas.microsoft.com/office/powerpoint/2010/main" val="138601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04800" y="2057400"/>
            <a:ext cx="11506200" cy="25146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Спір за позовом фермерського господарства про скасування рішення, </a:t>
            </a:r>
            <a:r>
              <a:rPr lang="uk-UA" sz="24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запису щодо державної реєстрації права оренди земельної ділянки 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має розглядатися як спір, що пов'язаний з порушенням цивільних прав позивача на земельну ділянку іншою особою,</a:t>
            </a:r>
            <a:r>
              <a:rPr lang="uk-UA" sz="24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за якою зареєстровано аналогічне право щодо тієї ж земельної ділянки, та залежно від суб'єктного складу 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має бути вирішений за правилами цивільного або господарського судочинства.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AC050B-A034-4AF7-9B1C-FD6A0F851CB5}"/>
              </a:ext>
            </a:extLst>
          </p:cNvPr>
          <p:cNvSpPr txBox="1"/>
          <p:nvPr/>
        </p:nvSpPr>
        <p:spPr>
          <a:xfrm>
            <a:off x="5181600" y="5906025"/>
            <a:ext cx="6248400" cy="3799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ru-RU" sz="2000" i="1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Light"/>
              </a:rPr>
              <a:t>Постанова ВП ВС від 13.03.2019 у справі № 814/1971/17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381000" y="263821"/>
            <a:ext cx="1158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Light"/>
              </a:rPr>
              <a:t>Скасування державної реєстрації права оренди </a:t>
            </a:r>
          </a:p>
          <a:p>
            <a:pPr algn="ctr"/>
            <a:r>
              <a:rPr lang="uk-UA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Light"/>
              </a:rPr>
              <a:t>земельної ділянки</a:t>
            </a:r>
          </a:p>
        </p:txBody>
      </p:sp>
    </p:spTree>
    <p:extLst>
      <p:ext uri="{BB962C8B-B14F-4D97-AF65-F5344CB8AC3E}">
        <p14:creationId xmlns:p14="http://schemas.microsoft.com/office/powerpoint/2010/main" val="2576948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04800" y="1447800"/>
            <a:ext cx="11506200" cy="25908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Спір за позовом товариства (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орендаря за первинним договором оренди</a:t>
            </a:r>
            <a:r>
              <a:rPr lang="uk-UA" sz="24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) до фізичної особи (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орендодавця</a:t>
            </a:r>
            <a:r>
              <a:rPr lang="uk-UA" sz="24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), державного реєстратора та фермерського господарства (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орендаря за наступним договором оренди тієї ж ділянки</a:t>
            </a:r>
            <a:r>
              <a:rPr lang="uk-UA" sz="24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) про визнання недійсним договору оренди та скасування рішення про держреєстрацію права оренди 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є приватноправовим і розглядається за правилами цивільного судочинства</a:t>
            </a:r>
            <a:r>
              <a:rPr lang="uk-UA" sz="24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AC050B-A034-4AF7-9B1C-FD6A0F851CB5}"/>
              </a:ext>
            </a:extLst>
          </p:cNvPr>
          <p:cNvSpPr txBox="1"/>
          <p:nvPr/>
        </p:nvSpPr>
        <p:spPr>
          <a:xfrm>
            <a:off x="5181600" y="5906025"/>
            <a:ext cx="6477000" cy="3799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ru-RU" sz="2000" i="1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Light"/>
              </a:rPr>
              <a:t>Постанова ВП ВС від 15.01.2020 у справі № 587/2326/16-ц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381000" y="263821"/>
            <a:ext cx="1158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Light"/>
              </a:rPr>
              <a:t>«Подвійна» оренда земельної ділянки</a:t>
            </a:r>
          </a:p>
        </p:txBody>
      </p:sp>
    </p:spTree>
    <p:extLst>
      <p:ext uri="{BB962C8B-B14F-4D97-AF65-F5344CB8AC3E}">
        <p14:creationId xmlns:p14="http://schemas.microsoft.com/office/powerpoint/2010/main" val="16331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19100" y="914400"/>
            <a:ext cx="11582400" cy="392627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endParaRPr lang="uk-UA" sz="2200" dirty="0">
              <a:solidFill>
                <a:srgbClr val="002949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2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Спір про скасування наказу, яким скасовано рішення держреєстратора про державну реєстрацію права оренди земельних ділянок, має розглядатися як спір, </a:t>
            </a:r>
            <a:r>
              <a:rPr lang="uk-UA" sz="22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пов’язаний з порушенням цивільних прав позивача </a:t>
            </a:r>
            <a:r>
              <a:rPr lang="uk-UA" sz="22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на земельні ділянки іншою особою, за якою було зареєстровано аналогічне право щодо тих же земельних ділянок. </a:t>
            </a:r>
            <a:r>
              <a:rPr lang="uk-UA" sz="22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Належним відповідачем у такій справі є особа, право на майно якої оспорюється та щодо якої було здійснено аналогічний запис</a:t>
            </a:r>
            <a:r>
              <a:rPr lang="uk-UA" sz="22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у Державному реєстрі речових прав на нерухоме майно. </a:t>
            </a:r>
            <a:r>
              <a:rPr lang="uk-UA" sz="22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Участь Мін’юсту та держреєстратора як співвідповідачів</a:t>
            </a:r>
            <a:r>
              <a:rPr lang="uk-UA" sz="22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(якщо позивач чи третя особа вважають їх винними у порушені прав) у спорі </a:t>
            </a:r>
            <a:r>
              <a:rPr lang="uk-UA" sz="22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не змінює його цивільно-правового характеру</a:t>
            </a:r>
            <a:r>
              <a:rPr lang="uk-UA" sz="22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2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Спір у цій справі </a:t>
            </a:r>
            <a:r>
              <a:rPr lang="uk-UA" sz="22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не є публічно-правовим</a:t>
            </a:r>
            <a:r>
              <a:rPr lang="uk-UA" sz="22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 Оскарження рішення </a:t>
            </a:r>
            <a:r>
              <a:rPr lang="uk-UA" sz="22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про скасування наказу та рішення держреєстратора Мін’юсту</a:t>
            </a:r>
            <a:r>
              <a:rPr lang="uk-UA" sz="22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безпосередньо пов’язане із захистом позивачем свого цивільного права у спорі щодо земельних ділянок. Такий спір має </a:t>
            </a:r>
            <a:r>
              <a:rPr lang="uk-UA" sz="22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приватноправовий характер. </a:t>
            </a:r>
            <a:r>
              <a:rPr lang="uk-UA" sz="22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З огляду на суб`єктний склад сторін спору його слід вирішувати за правилами господарського чи цивільного судочинства.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AC050B-A034-4AF7-9B1C-FD6A0F851CB5}"/>
              </a:ext>
            </a:extLst>
          </p:cNvPr>
          <p:cNvSpPr txBox="1"/>
          <p:nvPr/>
        </p:nvSpPr>
        <p:spPr>
          <a:xfrm>
            <a:off x="4728973" y="6061066"/>
            <a:ext cx="6701027" cy="3799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ru-RU" sz="2000" i="1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Light"/>
              </a:rPr>
              <a:t>Постанова ВП ВС від 17.02.2021  у </a:t>
            </a:r>
            <a:r>
              <a:rPr lang="uk-UA" sz="2000" i="1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Light"/>
              </a:rPr>
              <a:t>справі</a:t>
            </a:r>
            <a:r>
              <a:rPr lang="ru-RU" sz="2000" i="1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Light"/>
              </a:rPr>
              <a:t>  № 821/669/17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533400" y="93435"/>
            <a:ext cx="1135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Light"/>
              </a:rPr>
              <a:t>Скасування наказу Мін</a:t>
            </a:r>
            <a:r>
              <a:rPr lang="en-US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Light"/>
              </a:rPr>
              <a:t>’</a:t>
            </a:r>
            <a:r>
              <a:rPr lang="uk-UA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Light"/>
              </a:rPr>
              <a:t>юсту</a:t>
            </a:r>
          </a:p>
        </p:txBody>
      </p:sp>
    </p:spTree>
    <p:extLst>
      <p:ext uri="{BB962C8B-B14F-4D97-AF65-F5344CB8AC3E}">
        <p14:creationId xmlns:p14="http://schemas.microsoft.com/office/powerpoint/2010/main" val="3939937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90268" y="1295400"/>
            <a:ext cx="11506200" cy="36576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endParaRPr lang="uk-UA" sz="2200" dirty="0">
              <a:solidFill>
                <a:srgbClr val="00206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2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Після укладення договору оренди земельної ділянки для ведення фермерського господарства та проведення державної реєстрації такого господарства </a:t>
            </a:r>
            <a:r>
              <a:rPr lang="uk-UA" sz="22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користувачем орендованої земельної ділянки є саме фермерське господарство</a:t>
            </a:r>
            <a:r>
              <a:rPr lang="uk-UA" sz="22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а тому й правовідносини щодо права користування такою земельною ділянкою є господарськими. При цьому, реалізація права на поновлення договору оренди в порядку статті 33 Закону України «Про оренду землі» входить до змісту правовідносин щодо права користування земельною ділянкою, наданою для ведення фермерського господарства. </a:t>
            </a:r>
            <a:endParaRPr lang="en-US" sz="2200" dirty="0">
              <a:solidFill>
                <a:srgbClr val="00206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2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Таким чином, </a:t>
            </a:r>
            <a:r>
              <a:rPr lang="uk-UA" sz="22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оскільки фермерські господарства є суб'єктами господарювання</a:t>
            </a:r>
            <a:r>
              <a:rPr lang="uk-UA" sz="22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</a:t>
            </a:r>
            <a:r>
              <a:rPr lang="uk-UA" sz="22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їхні земельні спори з іншими юридичними особами, зокрема з органом державної влади, щодо користування земельними ділянками, наданими із земель державної або комунальної власності,</a:t>
            </a:r>
            <a:r>
              <a:rPr lang="uk-UA" sz="22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uk-UA" sz="22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належать до юрисдикції господарських судів.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AC050B-A034-4AF7-9B1C-FD6A0F851CB5}"/>
              </a:ext>
            </a:extLst>
          </p:cNvPr>
          <p:cNvSpPr txBox="1"/>
          <p:nvPr/>
        </p:nvSpPr>
        <p:spPr>
          <a:xfrm>
            <a:off x="5181600" y="5906025"/>
            <a:ext cx="6400800" cy="3799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ru-RU" sz="2000" i="1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Light"/>
              </a:rPr>
              <a:t>Постанова ВП ВС від 01.04.2020 у справі № 320/5724/17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381000" y="263821"/>
            <a:ext cx="1158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Light"/>
              </a:rPr>
              <a:t>Поновлення договору оренди земельної ділянки</a:t>
            </a:r>
          </a:p>
        </p:txBody>
      </p:sp>
    </p:spTree>
    <p:extLst>
      <p:ext uri="{BB962C8B-B14F-4D97-AF65-F5344CB8AC3E}">
        <p14:creationId xmlns:p14="http://schemas.microsoft.com/office/powerpoint/2010/main" val="999079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272" y="174248"/>
            <a:ext cx="9982200" cy="221599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uk-UA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uk-UA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ЗМІСТ</a:t>
            </a:r>
            <a:br>
              <a:rPr lang="en-US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br>
              <a:rPr lang="uk-UA" sz="44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uk-UA" b="1" dirty="0">
                <a:solidFill>
                  <a:srgbClr val="00206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</a:t>
            </a:r>
            <a:endParaRPr lang="uk-UA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652272" y="1066800"/>
            <a:ext cx="10972800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uk-UA" sz="2800" b="1" kern="0" dirty="0">
              <a:solidFill>
                <a:srgbClr val="00206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>
              <a:spcBef>
                <a:spcPts val="600"/>
              </a:spcBef>
            </a:pPr>
            <a:r>
              <a:rPr lang="uk-UA" sz="2800" b="1" kern="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1. Загальні питання судової юрисдикції</a:t>
            </a:r>
          </a:p>
          <a:p>
            <a:pPr>
              <a:spcBef>
                <a:spcPts val="600"/>
              </a:spcBef>
            </a:pPr>
            <a:r>
              <a:rPr lang="uk-UA" sz="2800" b="1" kern="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2. Юрисдикційність земельних спорів</a:t>
            </a:r>
          </a:p>
          <a:p>
            <a:pPr>
              <a:spcBef>
                <a:spcPts val="600"/>
              </a:spcBef>
            </a:pPr>
            <a:r>
              <a:rPr lang="uk-UA" sz="2800" b="1" kern="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3. Юрисдикційність корпоративних спорів</a:t>
            </a:r>
          </a:p>
          <a:p>
            <a:pPr>
              <a:spcBef>
                <a:spcPts val="600"/>
              </a:spcBef>
            </a:pPr>
            <a:r>
              <a:rPr lang="uk-UA" sz="2800" b="1" kern="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4. Юрисдикційність трудових спорів</a:t>
            </a:r>
          </a:p>
          <a:p>
            <a:pPr>
              <a:spcBef>
                <a:spcPts val="600"/>
              </a:spcBef>
            </a:pPr>
            <a:r>
              <a:rPr lang="uk-UA" sz="2800" b="1" kern="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5. Юрисдикційність спорів, зумовлених дією воєнного стану</a:t>
            </a:r>
          </a:p>
          <a:p>
            <a:pPr>
              <a:spcBef>
                <a:spcPts val="600"/>
              </a:spcBef>
            </a:pPr>
            <a:r>
              <a:rPr lang="uk-UA" sz="2800" b="1" kern="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6. Спори, які не підлягають судовому розгляду</a:t>
            </a:r>
          </a:p>
          <a:p>
            <a:pPr>
              <a:spcBef>
                <a:spcPts val="600"/>
              </a:spcBef>
            </a:pPr>
            <a:r>
              <a:rPr lang="uk-UA" sz="2800" b="1" kern="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7. Розгляд справи судом «неналежної» юрисдикції</a:t>
            </a:r>
          </a:p>
          <a:p>
            <a:pPr>
              <a:spcBef>
                <a:spcPts val="600"/>
              </a:spcBef>
            </a:pPr>
            <a:r>
              <a:rPr lang="uk-UA" sz="2800" b="1" kern="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8. Процесуальні наслідки порушення правил юрисдикції</a:t>
            </a:r>
          </a:p>
          <a:p>
            <a:pPr>
              <a:spcBef>
                <a:spcPts val="600"/>
              </a:spcBef>
            </a:pPr>
            <a:r>
              <a:rPr lang="uk-UA" sz="2800" b="1" kern="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9. Юрисдикційні справи на розгляді Великої Палати Верховного Суду</a:t>
            </a:r>
            <a:br>
              <a:rPr lang="uk-UA" dirty="0">
                <a:solidFill>
                  <a:prstClr val="black"/>
                </a:solidFill>
                <a:ea typeface="+mj-ea"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5147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0520" y="1752600"/>
            <a:ext cx="11430000" cy="3810019"/>
          </a:xfrm>
        </p:spPr>
        <p:txBody>
          <a:bodyPr/>
          <a:lstStyle/>
          <a:p>
            <a:pPr marL="0" indent="0" algn="just">
              <a:buNone/>
            </a:pPr>
            <a:endParaRPr lang="en-US" sz="1828" b="1" dirty="0">
              <a:solidFill>
                <a:srgbClr val="002949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uk-UA" sz="1828" dirty="0">
              <a:solidFill>
                <a:srgbClr val="002949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Надання в оренду земельної ділянки фізичній особі не пов'язується з її державною реєстрацією як підприємця. </a:t>
            </a:r>
            <a:r>
              <a:rPr lang="uk-UA" sz="20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Крім того, наявність такого статусу не може свідчити про те, що з моменту державної реєстрації фізичної особи-підприємця вона виступає в такій якості у всіх правовідносинах, зокрема і щодо</a:t>
            </a:r>
            <a:r>
              <a:rPr lang="en-US" sz="20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uk-UA" sz="20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набуття</a:t>
            </a:r>
            <a:r>
              <a:rPr lang="en-US" sz="20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uk-UA" sz="20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</a:t>
            </a:r>
            <a:r>
              <a:rPr lang="en-US" sz="20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uk-UA" sz="20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оренду</a:t>
            </a:r>
            <a:r>
              <a:rPr lang="en-US" sz="20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uk-UA" sz="20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земельної</a:t>
            </a:r>
            <a:r>
              <a:rPr lang="en-US" sz="20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uk-UA" sz="20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ділянки.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Відповідач як фізична особа, а не як суб'єкт господарювання, придбала об'єкти нерухомості, розміщені на земельній ділянці комунальної власності, й отримала дозвіл на виготовлення технічної документації із землеустрою щодо складання документів, які посвідчують право оренди на цю земельну</a:t>
            </a:r>
            <a:r>
              <a:rPr lang="en-US" sz="20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uk-UA" sz="20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ділянку.</a:t>
            </a:r>
            <a:endParaRPr lang="en-US" sz="2000" dirty="0">
              <a:solidFill>
                <a:srgbClr val="002949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За відсутності </a:t>
            </a:r>
            <a:r>
              <a:rPr lang="uk-UA" sz="20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встановлених судами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обставин фактичного використання відповідачем земельної ділянки</a:t>
            </a:r>
            <a:r>
              <a:rPr lang="en-US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для</a:t>
            </a:r>
            <a:r>
              <a:rPr lang="en-US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здійснення</a:t>
            </a:r>
            <a:r>
              <a:rPr lang="en-US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господарської</a:t>
            </a:r>
            <a:r>
              <a:rPr lang="en-US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діяльності</a:t>
            </a:r>
            <a:r>
              <a:rPr lang="en-US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uk-UA" sz="20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</a:t>
            </a:r>
            <a:r>
              <a:rPr lang="en-US" sz="20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uk-UA" sz="20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якості</a:t>
            </a:r>
            <a:r>
              <a:rPr lang="en-US" sz="20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uk-UA" sz="20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підприємця</a:t>
            </a:r>
            <a:r>
              <a:rPr lang="en-US" sz="20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підстави</a:t>
            </a:r>
            <a:r>
              <a:rPr lang="en-US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для</a:t>
            </a:r>
            <a:r>
              <a:rPr lang="en-US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розгляду</a:t>
            </a:r>
            <a:r>
              <a:rPr lang="en-US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справи</a:t>
            </a:r>
            <a:r>
              <a:rPr lang="en-US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за</a:t>
            </a:r>
            <a:r>
              <a:rPr lang="en-US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правилами господарського судочинства відсутні.</a:t>
            </a:r>
          </a:p>
          <a:p>
            <a:pPr marL="0" indent="0" algn="just">
              <a:buNone/>
            </a:pPr>
            <a:endParaRPr lang="uk-UA" sz="1828" b="1" dirty="0">
              <a:solidFill>
                <a:srgbClr val="002949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marL="0" indent="0" algn="just">
              <a:buNone/>
            </a:pPr>
            <a:endParaRPr lang="uk-UA" sz="1828" b="1" dirty="0">
              <a:solidFill>
                <a:srgbClr val="002949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AC050B-A034-4AF7-9B1C-FD6A0F851CB5}"/>
              </a:ext>
            </a:extLst>
          </p:cNvPr>
          <p:cNvSpPr txBox="1"/>
          <p:nvPr/>
        </p:nvSpPr>
        <p:spPr>
          <a:xfrm>
            <a:off x="5181600" y="5906025"/>
            <a:ext cx="6553200" cy="3799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ru-RU" sz="2000" i="1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Light"/>
              </a:rPr>
              <a:t>Постанова ВП ВС від 27.06.2018 у справі № 749/230/15-ц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381000" y="263821"/>
            <a:ext cx="1158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Light"/>
              </a:rPr>
              <a:t>Використання земельної ділянки </a:t>
            </a:r>
          </a:p>
          <a:p>
            <a:pPr algn="ctr"/>
            <a:r>
              <a:rPr lang="uk-UA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Light"/>
              </a:rPr>
              <a:t>фізичною особою-підприємцем</a:t>
            </a:r>
          </a:p>
        </p:txBody>
      </p:sp>
    </p:spTree>
    <p:extLst>
      <p:ext uri="{BB962C8B-B14F-4D97-AF65-F5344CB8AC3E}">
        <p14:creationId xmlns:p14="http://schemas.microsoft.com/office/powerpoint/2010/main" val="639968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04800" y="1905000"/>
            <a:ext cx="11506200" cy="1856839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Спір стосується земельних ділянок, власником яких є фізична особа. </a:t>
            </a:r>
            <a:r>
              <a:rPr lang="uk-UA" sz="24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Вона є також стороною договорів оренди землі, укладених із юридичними особами (як первісного, укладеного із позивачем, так і двох наступних, укладених із відповідачем).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Предмет спору безпосередньо стосується прав і обов’язків власника земельних ділянок</a:t>
            </a:r>
            <a:r>
              <a:rPr lang="uk-UA" sz="24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 Тому спір треба розглядати 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за правилами цивільного судочинства.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AC050B-A034-4AF7-9B1C-FD6A0F851CB5}"/>
              </a:ext>
            </a:extLst>
          </p:cNvPr>
          <p:cNvSpPr txBox="1"/>
          <p:nvPr/>
        </p:nvSpPr>
        <p:spPr>
          <a:xfrm>
            <a:off x="4419600" y="5791200"/>
            <a:ext cx="7924800" cy="3799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ru-RU" sz="2000" i="1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Light"/>
              </a:rPr>
              <a:t>Постанова ВП ВС від 08.04.2023 у справі №357/8277/19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381000" y="152400"/>
            <a:ext cx="1158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Light"/>
              </a:rPr>
              <a:t>Витребування права оренди земельної ділянки, </a:t>
            </a:r>
          </a:p>
          <a:p>
            <a:pPr lvl="0" algn="ctr"/>
            <a:r>
              <a:rPr lang="uk-UA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sym typeface="Helvetica Light"/>
              </a:rPr>
              <a:t>що перебуває у власності фізичної особи</a:t>
            </a:r>
          </a:p>
        </p:txBody>
      </p:sp>
    </p:spTree>
    <p:extLst>
      <p:ext uri="{BB962C8B-B14F-4D97-AF65-F5344CB8AC3E}">
        <p14:creationId xmlns:p14="http://schemas.microsoft.com/office/powerpoint/2010/main" val="3550355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295400"/>
            <a:ext cx="10058400" cy="3139321"/>
          </a:xfrm>
        </p:spPr>
        <p:txBody>
          <a:bodyPr/>
          <a:lstStyle/>
          <a:p>
            <a:pPr algn="ctr"/>
            <a:br>
              <a:rPr lang="uk-UA" sz="44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uk-UA" sz="44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ЮРИСДИКЦІЙНІСТЬ</a:t>
            </a:r>
            <a:br>
              <a:rPr lang="uk-UA" sz="44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br>
              <a:rPr lang="uk-UA" sz="44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uk-UA" sz="44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КОРПОРАТИВНИХ</a:t>
            </a:r>
            <a:r>
              <a:rPr lang="uk-UA" sz="40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uk-UA" sz="44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СПОРІВ</a:t>
            </a:r>
            <a:br>
              <a:rPr lang="uk-UA" sz="40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uk-UA" b="1" dirty="0">
                <a:solidFill>
                  <a:srgbClr val="00206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</a:t>
            </a:r>
            <a:endParaRPr lang="uk-UA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405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9288" y="1828800"/>
            <a:ext cx="11184957" cy="38198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uk-UA" sz="22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Вимоги  про визнання недійсним рішення загальних зборів засновників, що вичерпало свою дію  його реалізацією </a:t>
            </a:r>
            <a:r>
              <a:rPr lang="uk-UA" sz="22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(в частині внесення до статутного капіталу майна, що належить позивачу, та визначення його юридичної адреси</a:t>
            </a:r>
            <a:r>
              <a:rPr lang="uk-UA" sz="22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) не підлягають розгляду судами в межах спору про захист права власності на майно юридичних осіб незалежно від юрисдикції.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C</a:t>
            </a:r>
            <a:r>
              <a:rPr lang="uk-UA" sz="22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пір у цій справі виник у правовідносинах із захисту права власності </a:t>
            </a:r>
            <a:r>
              <a:rPr lang="uk-UA" sz="22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на майно яке використовується в господарській діяльності, а сторонами цього спору є юридичні особи, що </a:t>
            </a:r>
            <a:r>
              <a:rPr lang="uk-UA" sz="22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відповідає критеріям належності справи до господарського судочинства.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Доводи про </a:t>
            </a:r>
            <a:r>
              <a:rPr lang="uk-UA" sz="22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неправильне визначення судами спірних правовідносин як корпоративних </a:t>
            </a:r>
            <a:r>
              <a:rPr lang="uk-UA" sz="22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є правильними, однак це не впливає на законність висновків суду про закриття провадження у </a:t>
            </a:r>
            <a:r>
              <a:rPr lang="uk-UA" sz="2200" noProof="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справі.</a:t>
            </a:r>
            <a:endParaRPr lang="uk-UA" sz="2200" dirty="0">
              <a:solidFill>
                <a:srgbClr val="00206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00600" y="6172200"/>
            <a:ext cx="698846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Постанова ВП ВС від </a:t>
            </a:r>
            <a:r>
              <a:rPr lang="ru-RU" sz="2000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22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.03.2018 у справі № </a:t>
            </a:r>
            <a:r>
              <a:rPr lang="ru-RU" sz="2000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235/4376/15-ц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381000" y="142936"/>
            <a:ext cx="1150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Формування статутного капіталу юридичної особи</a:t>
            </a:r>
          </a:p>
        </p:txBody>
      </p:sp>
    </p:spTree>
    <p:extLst>
      <p:ext uri="{BB962C8B-B14F-4D97-AF65-F5344CB8AC3E}">
        <p14:creationId xmlns:p14="http://schemas.microsoft.com/office/powerpoint/2010/main" val="3701826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828800"/>
            <a:ext cx="11184957" cy="38198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uk-UA" sz="22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Оскільки між сторонами оспорюваних правочинів щодо купівлі-продажу частки в статутному капіталі </a:t>
            </a:r>
            <a:r>
              <a:rPr lang="uk-UA" sz="22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не існувало сімейних чи спадкових правовідносин</a:t>
            </a:r>
            <a:r>
              <a:rPr lang="uk-UA" sz="22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тому оскаржуваний договір, так і наступні договори щодо подальшого відчуження частки в статутному капіталі, </a:t>
            </a:r>
            <a:r>
              <a:rPr lang="uk-UA" sz="22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не є правочинами у сімейних чи спадкових правовідносинах.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endParaRPr lang="uk-UA" sz="2200" dirty="0">
              <a:solidFill>
                <a:srgbClr val="00206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uk-UA" sz="22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Тому позовні </a:t>
            </a:r>
            <a:r>
              <a:rPr lang="uk-UA" sz="22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вимоги про визнання недійсними правочинів щодо часток у товаристві</a:t>
            </a:r>
            <a:r>
              <a:rPr lang="uk-UA" sz="22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визнання недійсними рішення загальних зборів учасників, а також про скасування записів в Єдиному державному реєстрі юридичних осіб, фізичних осіб - підприємців та громадських формувань згідно з пунктом 4 частини першої статті 20 Господарського процесуального кодексу України </a:t>
            </a:r>
            <a:r>
              <a:rPr lang="uk-UA" sz="22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мають розглядатися господарським судом</a:t>
            </a:r>
            <a:r>
              <a:rPr lang="uk-UA" sz="22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98558" y="5943600"/>
            <a:ext cx="579119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Постанова ВП ВС від </a:t>
            </a:r>
            <a:r>
              <a:rPr lang="ru-RU" sz="2000" i="1" noProof="0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03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.11.2020 у справі №</a:t>
            </a:r>
            <a:r>
              <a:rPr kumimoji="0" lang="ru-RU" sz="2000" b="0" i="1" u="none" strike="noStrike" kern="1200" cap="none" spc="0" normalizeH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 922/88/20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457200" y="142936"/>
            <a:ext cx="1158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Оскарження правочинів щодо відчуження часток </a:t>
            </a:r>
            <a:endParaRPr lang="en-US" sz="3600" b="1" dirty="0">
              <a:solidFill>
                <a:srgbClr val="00206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algn="ctr"/>
            <a:r>
              <a:rPr lang="uk-UA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у статутному капіталі</a:t>
            </a:r>
          </a:p>
        </p:txBody>
      </p:sp>
    </p:spTree>
    <p:extLst>
      <p:ext uri="{BB962C8B-B14F-4D97-AF65-F5344CB8AC3E}">
        <p14:creationId xmlns:p14="http://schemas.microsoft.com/office/powerpoint/2010/main" val="2390948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9369" y="1645735"/>
            <a:ext cx="11080861" cy="41821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uk-UA" sz="22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Вищий орган товариства не приймав рішень про зміну складу його учасників у зв'язку зі смертю засновника (учасника) товариства </a:t>
            </a:r>
            <a:r>
              <a:rPr lang="uk-UA" sz="22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і вступу до нього спадкоємців та про внесення відповідних змін до статуту цього товариства. Також відсутні докази державної реєстрації таких змін, тобто </a:t>
            </a:r>
            <a:r>
              <a:rPr lang="uk-UA" sz="22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такі спадкоємці не набули статусу учасників.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uk-UA" sz="22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Отже, зазначений </a:t>
            </a:r>
            <a:r>
              <a:rPr lang="uk-UA" sz="22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спір не є спором між учасниками (засновниками) товариства або між цим товариством та його учасником (засновником) щодо створення, діяльності</a:t>
            </a:r>
            <a:r>
              <a:rPr lang="uk-UA" sz="22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управління або припинення діяльності цієї юридичної особи.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Спори за </a:t>
            </a:r>
            <a:r>
              <a:rPr lang="uk-UA" sz="22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позовом фізичних осіб, які не включені до складу учасників юридичної особи </a:t>
            </a:r>
            <a:r>
              <a:rPr lang="uk-UA" sz="22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на підставі рішення загальних зборів такої юридичної особи, </a:t>
            </a:r>
            <a:r>
              <a:rPr lang="uk-UA" sz="22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розглядаються в порядку цивільного судочинства, а такі особи в силу факту прийняття ними спадщини не вважаються учасниками товариства.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152400" y="187453"/>
            <a:ext cx="11201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Спадкування частки померлого учасника товариства (І)</a:t>
            </a:r>
          </a:p>
        </p:txBody>
      </p:sp>
      <p:sp>
        <p:nvSpPr>
          <p:cNvPr id="6" name="object 3"/>
          <p:cNvSpPr txBox="1"/>
          <p:nvPr/>
        </p:nvSpPr>
        <p:spPr>
          <a:xfrm>
            <a:off x="6016751" y="5823992"/>
            <a:ext cx="579119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Постанова ВП ВС від </a:t>
            </a:r>
            <a:r>
              <a:rPr lang="ru-RU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27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.02.2019 у справі №</a:t>
            </a:r>
            <a:r>
              <a:rPr lang="ru-RU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 761/27538/17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</p:txBody>
      </p:sp>
    </p:spTree>
    <p:extLst>
      <p:ext uri="{BB962C8B-B14F-4D97-AF65-F5344CB8AC3E}">
        <p14:creationId xmlns:p14="http://schemas.microsoft.com/office/powerpoint/2010/main" val="1865753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257800" y="6019800"/>
            <a:ext cx="579119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Постанова ВП ВС від </a:t>
            </a:r>
            <a:r>
              <a:rPr lang="ru-RU" sz="2000" i="1" noProof="0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07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.08.2019 у справі №</a:t>
            </a:r>
            <a:r>
              <a:rPr kumimoji="0" lang="ru-RU" sz="2000" b="0" i="1" u="none" strike="noStrike" kern="1200" cap="none" spc="0" normalizeH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 320/4574/17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381000" y="187453"/>
            <a:ext cx="1120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Спадкування частки померлого учасника товариства (ІІ)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381000" y="1752600"/>
            <a:ext cx="113336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Спір щодо стягнення з товариства вартості частини його майна</a:t>
            </a:r>
            <a:r>
              <a:rPr lang="uk-UA" sz="24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у зв’язку з не проведенням ним розрахунку з особами, 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які згідно з рішенням суду в порядку спадкування набули право власності на частку </a:t>
            </a:r>
            <a:r>
              <a:rPr lang="uk-UA" sz="24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у його статутному капіталі, яка належала померлому учаснику 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підлягає розгляду за правилами цивільного судочинства.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uk-UA" sz="2400" dirty="0">
              <a:solidFill>
                <a:srgbClr val="00206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Оскільки позивачі не бажали ставати учасниками відповідача</a:t>
            </a:r>
            <a:r>
              <a:rPr lang="uk-UA" sz="24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а зміни до складу його учасників не були зареєстровані у встановленому законом порядку та не набрали чинності для позивачів, 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то спір у цій справі не є корпоративним. </a:t>
            </a:r>
          </a:p>
        </p:txBody>
      </p:sp>
    </p:spTree>
    <p:extLst>
      <p:ext uri="{BB962C8B-B14F-4D97-AF65-F5344CB8AC3E}">
        <p14:creationId xmlns:p14="http://schemas.microsoft.com/office/powerpoint/2010/main" val="915733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9721" y="1129737"/>
            <a:ext cx="11184957" cy="4480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Спір за позовом одного зі спадкоємців засновника підприємства щодо оскарження свідоцтва про право власності на частку у статутному капіталі</a:t>
            </a: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підприємства яка одержана відповідачкою як учасницею сімейних правовідносин (спільна сумісна власність), та, відповідно про перерозподіл часток у статутному фонді підприємства між спадкоємцями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підлягає розгляду у порядку цивільного судочинства. 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Той факт, що спадкоємці на час оскарження свідоцтва вже набули статусу учасників підприємства, не свідчить про наявність спору щодо корпоративних прав у юридичній особі</a:t>
            </a: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адже всі підстави виникнення такого спору є юридичними фактами сімейного та спадкового права, які мали місце до набуття спадкоємцями статусу учасників підприємства. 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Відносини з оспорювання свідоцтва про право власності </a:t>
            </a: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на частку в спільному майні подружжя в разі смерті одного з подружжя перерозподілу спадкових часток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є сімейними та спадковими </a:t>
            </a: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огляду на те, що:  1) жодні інші особи, які не володіють спеціальним статусом спадкоємця подружжя, їх учасниками бути не можуть; 2) спірні відносини виникли щодо об’єктів які мають спеціальний правовий режим, що існує лише в сімейному та спадковому праві –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спільне майно подружжя, спадщина</a:t>
            </a: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57800" y="6248400"/>
            <a:ext cx="62484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Постанова ВП ВС від </a:t>
            </a:r>
            <a:r>
              <a:rPr lang="ru-RU" sz="2000" i="1" noProof="0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04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.07.2023 у справі №</a:t>
            </a:r>
            <a:r>
              <a:rPr lang="ru-RU" sz="2000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 686/20282/21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304800" y="187453"/>
            <a:ext cx="1173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Спадкування частки померлого учасника товариства (ІІІ) </a:t>
            </a:r>
          </a:p>
        </p:txBody>
      </p:sp>
    </p:spTree>
    <p:extLst>
      <p:ext uri="{BB962C8B-B14F-4D97-AF65-F5344CB8AC3E}">
        <p14:creationId xmlns:p14="http://schemas.microsoft.com/office/powerpoint/2010/main" val="4269683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600200"/>
            <a:ext cx="11184957" cy="20731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Спір у справі про визнання недійсним договору відчуження частки у статутному капіталі товариства, сторонами якого є фізичні особи</a:t>
            </a: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з підстав укладення такого договору з порушенням переважного права учасників товариства на викуп частки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підлягає вирішенню судом господарської юрисдикції</a:t>
            </a: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Те, що такий спір виник між двома фізичними особами, не змінює його правової природи як спору з правочину щодо частки в статутному капіталі </a:t>
            </a: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товариства, розгляд якого віднесено до юрисдикції господарських судів відповідно до пункту 4 частини першої статті 20 ГПК України.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0" y="3762640"/>
            <a:ext cx="579119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Постанова ВП ВС від </a:t>
            </a:r>
            <a:r>
              <a:rPr lang="ru-RU" sz="2000" i="1" noProof="0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01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.06.2021 у справі №</a:t>
            </a:r>
            <a:r>
              <a:rPr lang="ru-RU" sz="2000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 910/2388/20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304800" y="187453"/>
            <a:ext cx="1173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Реалізація права власності на частку в статутному капіталі (І)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533400" y="4449832"/>
            <a:ext cx="113373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Спір про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визнання недійсним укладеного одним з подружжя без згоди іншого з подружжя договору </a:t>
            </a: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щодо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розпорядження часткою в статутному капіталі </a:t>
            </a: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юридичної особи має розглядатися господарським судом відповідно до пункту 4 частини першої статті 20 ГПК України.</a:t>
            </a:r>
          </a:p>
        </p:txBody>
      </p:sp>
      <p:sp>
        <p:nvSpPr>
          <p:cNvPr id="6" name="object 3"/>
          <p:cNvSpPr txBox="1"/>
          <p:nvPr/>
        </p:nvSpPr>
        <p:spPr>
          <a:xfrm>
            <a:off x="5486400" y="5660832"/>
            <a:ext cx="579119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Постанова ВП ВС від </a:t>
            </a:r>
            <a:r>
              <a:rPr lang="ru-RU" sz="2000" i="1" noProof="0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29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.06.2021 у справі №</a:t>
            </a:r>
            <a:r>
              <a:rPr lang="ru-RU" sz="2000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 916/2813/18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</p:txBody>
      </p:sp>
    </p:spTree>
    <p:extLst>
      <p:ext uri="{BB962C8B-B14F-4D97-AF65-F5344CB8AC3E}">
        <p14:creationId xmlns:p14="http://schemas.microsoft.com/office/powerpoint/2010/main" val="29556402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600200"/>
            <a:ext cx="11184957" cy="19696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Спір про виділ частки зі спільного майна подружжя в натурі </a:t>
            </a: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для звернення стягнення на неї за вирішенням якого до суду звернувся банк, випливає із сімейних правовідносин, тому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підлягає розгляду в порядку цивільного судочинства, оскільки стосується не визначення часток учасника господарських товариств </a:t>
            </a: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(спільним майном позивач зазначив частки у статутному капіталі господарських товариств, учасником яких є один із подружжя),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а визначення частки одного з подружжя у майні</a:t>
            </a: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яке банк вважає спільною сумісною власністю подружжя.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57800" y="3505200"/>
            <a:ext cx="579119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Постанова ВП ВС від </a:t>
            </a:r>
            <a:r>
              <a:rPr lang="ru-RU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16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.06.2020 у справі №</a:t>
            </a:r>
            <a:r>
              <a:rPr lang="ru-RU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 756/3456/19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304800" y="187453"/>
            <a:ext cx="1173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Реалізація права власності на частку в статутному капіталі (ІІ)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609600" y="4205383"/>
            <a:ext cx="111849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Спір за позовом стягувача у виконавчому провадженні про визнання недійсним договору купівлі-продажу корпоративних прав</a:t>
            </a: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заявленим до фізичної особи-боржника, який відчужив іншій фізичній особі спірне майно з метою уникнення його стягнення,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підлягає розгляду в порядку цивільного судочинства.</a:t>
            </a:r>
          </a:p>
        </p:txBody>
      </p:sp>
      <p:sp>
        <p:nvSpPr>
          <p:cNvPr id="6" name="object 3"/>
          <p:cNvSpPr txBox="1"/>
          <p:nvPr/>
        </p:nvSpPr>
        <p:spPr>
          <a:xfrm>
            <a:off x="5486400" y="5660832"/>
            <a:ext cx="579119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Постанова ВП ВС від </a:t>
            </a:r>
            <a:r>
              <a:rPr lang="ru-RU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04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.09.2019 у справі №</a:t>
            </a:r>
            <a:r>
              <a:rPr lang="ru-RU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 927/90/19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</p:txBody>
      </p:sp>
    </p:spTree>
    <p:extLst>
      <p:ext uri="{BB962C8B-B14F-4D97-AF65-F5344CB8AC3E}">
        <p14:creationId xmlns:p14="http://schemas.microsoft.com/office/powerpoint/2010/main" val="608567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8AABB-B8B5-44C1-D6F3-57E0C638F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A04EC5-5643-EB76-7853-383AA4616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057400"/>
            <a:ext cx="9982200" cy="2462213"/>
          </a:xfrm>
        </p:spPr>
        <p:txBody>
          <a:bodyPr/>
          <a:lstStyle/>
          <a:p>
            <a:pPr algn="ctr"/>
            <a:r>
              <a:rPr lang="uk-UA" sz="44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ЗАГАЛЬНІ ПИТАННЯ</a:t>
            </a:r>
            <a:br>
              <a:rPr lang="uk-UA" sz="44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br>
              <a:rPr lang="uk-UA" sz="44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uk-UA" sz="44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СУДОВОЇ ЮРИСДИКЦІЇ</a:t>
            </a:r>
            <a:br>
              <a:rPr lang="uk-UA" sz="44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uk-UA" b="1" dirty="0">
                <a:solidFill>
                  <a:srgbClr val="00206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</a:t>
            </a:r>
            <a:endParaRPr lang="uk-UA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029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600200"/>
            <a:ext cx="11184957" cy="18032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uk-UA" sz="22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Спори, які виникають </a:t>
            </a:r>
            <a:r>
              <a:rPr lang="uk-UA" sz="22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між товариством та його учасниками стосовно набуття коштів товариства цими учасниками у якості дивідендів</a:t>
            </a:r>
            <a:r>
              <a:rPr lang="uk-UA" sz="22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або стосовно збереження таких коштів без достатніх правових підстав, мають корпоративний характер та розглядаються </a:t>
            </a:r>
            <a:r>
              <a:rPr lang="uk-UA" sz="22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у порядку господарського судочинства</a:t>
            </a:r>
            <a:r>
              <a:rPr lang="uk-UA" sz="22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 Такі кошти набуто учасниками товариства за наявності правової підстави, тому можливість застосування до таких спорів статті 1212 ЦК України виключається.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57800" y="3505200"/>
            <a:ext cx="579119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Постанова ВП ВС від </a:t>
            </a:r>
            <a:r>
              <a:rPr lang="ru-RU" i="1" noProof="0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03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.07.2018 у справі №</a:t>
            </a:r>
            <a:r>
              <a:rPr lang="ru-RU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 917/1345/17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304800" y="187453"/>
            <a:ext cx="1173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Стягнення частини прибутку (дивідендів)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609599" y="3962400"/>
            <a:ext cx="1118495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endParaRPr lang="uk-UA" sz="2200" dirty="0">
              <a:solidFill>
                <a:srgbClr val="00206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sz="22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Спори </a:t>
            </a:r>
            <a:r>
              <a:rPr lang="uk-UA" sz="22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між учасником товариства та самим товариством стосовно права позивача на отримання частини прибутку </a:t>
            </a:r>
            <a:r>
              <a:rPr lang="uk-UA" sz="22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відповідача є такими, що виникають </a:t>
            </a:r>
            <a:r>
              <a:rPr lang="uk-UA" sz="22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з корпоративних відносин, </a:t>
            </a:r>
            <a:r>
              <a:rPr lang="uk-UA" sz="22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а вирішення цих спорів належить до юрисдикції господарського суду.</a:t>
            </a:r>
          </a:p>
        </p:txBody>
      </p:sp>
      <p:sp>
        <p:nvSpPr>
          <p:cNvPr id="6" name="object 3"/>
          <p:cNvSpPr txBox="1"/>
          <p:nvPr/>
        </p:nvSpPr>
        <p:spPr>
          <a:xfrm>
            <a:off x="5486400" y="5660832"/>
            <a:ext cx="579119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Постанова ВП ВС від </a:t>
            </a:r>
            <a:r>
              <a:rPr lang="ru-RU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12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.06.2019 у справі №</a:t>
            </a:r>
            <a:r>
              <a:rPr lang="ru-RU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 320/9224/17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</p:txBody>
      </p:sp>
    </p:spTree>
    <p:extLst>
      <p:ext uri="{BB962C8B-B14F-4D97-AF65-F5344CB8AC3E}">
        <p14:creationId xmlns:p14="http://schemas.microsoft.com/office/powerpoint/2010/main" val="31110413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7784" y="1295400"/>
            <a:ext cx="11184957" cy="45420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uk-UA" sz="24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З обґрунтування позову слідує, що 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позивачка оскаржує внесення спірного нерухомого майна до статутного капіталу </a:t>
            </a:r>
            <a:r>
              <a:rPr lang="uk-UA" sz="24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товариства 1 у контексті 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існуючого між нею і товариством 2 спору щодо стягнення вартості частки</a:t>
            </a:r>
            <a:r>
              <a:rPr lang="uk-UA" sz="24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належної до виплати учаснику, який вийшов з товариства.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uk-UA" sz="24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Учасник, який вийшов з товариства, 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зберігає інтерес щодо платоспроможності товариства до того часу, поки з ним не будуть повністю проведені розрахунки </a:t>
            </a:r>
            <a:r>
              <a:rPr lang="uk-UA" sz="24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відповідно до статті 24 Закону України «Про товариства з обмеженою та додатковою відповідальністю».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uk-UA" sz="24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Спір у цій справі 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виник із корпоративних відносин за позовом учасниці, яка вибула з товариства та не отримала виплати вартості належної їй частки</a:t>
            </a:r>
            <a:r>
              <a:rPr lang="uk-UA" sz="24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який належить до юрисдикції господарських судів.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0" y="6135284"/>
            <a:ext cx="579119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Постанова ВП ВС </a:t>
            </a:r>
            <a:r>
              <a:rPr kumimoji="0" lang="uk-UA" sz="2000" b="0" i="1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від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 18.12.2024 у справі № 916/379/23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734569" y="228600"/>
            <a:ext cx="11032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Розрахунки з колишній учасником товариства</a:t>
            </a:r>
          </a:p>
        </p:txBody>
      </p:sp>
    </p:spTree>
    <p:extLst>
      <p:ext uri="{BB962C8B-B14F-4D97-AF65-F5344CB8AC3E}">
        <p14:creationId xmlns:p14="http://schemas.microsoft.com/office/powerpoint/2010/main" val="15822979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2B442-05D1-9182-E44A-4F6344AFE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C2CFEAC-ECC9-3FF2-641F-0949DBB7CA7C}"/>
              </a:ext>
            </a:extLst>
          </p:cNvPr>
          <p:cNvSpPr txBox="1"/>
          <p:nvPr/>
        </p:nvSpPr>
        <p:spPr>
          <a:xfrm>
            <a:off x="557784" y="1295400"/>
            <a:ext cx="11184957" cy="4480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Припинення повноважень керівника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або іншого члена виконавчого органу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не є порушенням його трудових прав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, оскільки не обов’язково пов’язується з його звільненням,</a:t>
            </a:r>
            <a:r>
              <a:rPr kumimoji="0" lang="uk-UA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але може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спричинити зупинення роботи такої посадової особи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, викликане відсутністю організаційних умов, необхідних для виконання роботи, оскільки без повноважень посадова особа не може здійснювати керівництво або функції члена виконавчого органу.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Відповідно до пункту 5 частини першої статті 41 КЗпП України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припинення повноважень посадової особи може бути підставою для розірвання трудового договору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з ініціативи власника або уповноваженого ним органу та виплати вихідної допомоги у розмірі не менше ніж шестимісячний середній заробіток (стаття 44 КЗпП України), але замість розірвання трудового договору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за згодою працівника його може бути переведено на іншу роботу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(стаття 32 КЗпП України).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Вимога про визнання недійсним рішення Наглядової ради, яким особу було відсторонено від виконання повноважень директора товариства,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є такою, що виникла з корпоративних відносин, а отже, її вирішення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належить до юрисдикції господарського суду.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8A7B156A-0C94-0E30-1CE2-C3D62625454A}"/>
              </a:ext>
            </a:extLst>
          </p:cNvPr>
          <p:cNvSpPr txBox="1"/>
          <p:nvPr/>
        </p:nvSpPr>
        <p:spPr>
          <a:xfrm>
            <a:off x="5334000" y="6135284"/>
            <a:ext cx="579119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Постанова ВП ВС від 10.09.2019 у справі № 921/36/18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DEAE8D2E-D10A-7822-9F7A-A481FC267330}"/>
              </a:ext>
            </a:extLst>
          </p:cNvPr>
          <p:cNvSpPr/>
          <p:nvPr/>
        </p:nvSpPr>
        <p:spPr>
          <a:xfrm>
            <a:off x="734569" y="228600"/>
            <a:ext cx="11032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Припинення повноважень директора товариства (І)</a:t>
            </a:r>
          </a:p>
        </p:txBody>
      </p:sp>
    </p:spTree>
    <p:extLst>
      <p:ext uri="{BB962C8B-B14F-4D97-AF65-F5344CB8AC3E}">
        <p14:creationId xmlns:p14="http://schemas.microsoft.com/office/powerpoint/2010/main" val="32685936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371600"/>
            <a:ext cx="11184957" cy="38214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Створення (обрання) виконавчого органу товариства відбувається за рішенням загальних зборів учасників товариства або в окремих випадках - Наглядової ради товариства. Це рішення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породжує між особами, яких воно стосується, корпоративні відносини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, у яких обрана особа наділяється повноваженнями з управління.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Ці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корпоративні відносини також є підставою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для виникнення відносин представництва товариства перед третіми особами, а також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трудових відносин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, що регулюються законодавством про працю, та виникають у зв’язку з укладенням в установленому порядку з одноосібним виконавчим органом (членом колегіального виконавчого органу) трудового договору (контракту).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Водночас саме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відносини з управління товариством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, у яких директору надані відповідні повноваження, за здійснення яких він несе встановлену законом відповідальність,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становлять основу відносин між товариством та цією особою.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0" y="6324600"/>
            <a:ext cx="623195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Постанова ВП ВС від 06.09.2023 у справі № 127/27466/20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5698" y="5628145"/>
            <a:ext cx="11261156" cy="646331"/>
          </a:xfrm>
        </p:spPr>
        <p:txBody>
          <a:bodyPr/>
          <a:lstStyle/>
          <a:p>
            <a:pPr algn="just"/>
            <a:r>
              <a:rPr lang="uk-UA" sz="1400" i="1" kern="12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	</a:t>
            </a:r>
            <a:r>
              <a:rPr lang="uk-UA" sz="1400" b="1" i="1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Відступ!</a:t>
            </a:r>
            <a:r>
              <a:rPr lang="uk-UA" sz="1400" i="1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uk-UA" sz="1400" i="1" kern="12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ВП ВС відступила від висновків, викладених у постановах КЦС ВС від 24.12.2019 у справі №758/1861/18, від 17.03.2021 у справі                 № 761/40378/18 та КГС ВС від 19.01.2022 у справі № 911/719/21 щодо застосування положень законодавства про працю у спорах за позовом директора товариства про припинення повноважень.</a:t>
            </a:r>
            <a:endParaRPr lang="uk-UA" sz="2000" i="1" kern="1200" dirty="0">
              <a:solidFill>
                <a:srgbClr val="00206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609601" y="228600"/>
            <a:ext cx="10956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Припинення повноважень директора товариства (ІІ)</a:t>
            </a:r>
          </a:p>
        </p:txBody>
      </p:sp>
    </p:spTree>
    <p:extLst>
      <p:ext uri="{BB962C8B-B14F-4D97-AF65-F5344CB8AC3E}">
        <p14:creationId xmlns:p14="http://schemas.microsoft.com/office/powerpoint/2010/main" val="31256743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600200"/>
            <a:ext cx="11184957" cy="3891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uk-UA" sz="2000" b="1" i="1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КООПЕРАТИВ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Обслуговуючий кооператив утворюється шляхом об'єднання фізичних та/або юридичних осіб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для надання послуг переважно членам кооперативу, а також іншим особам з метою провадження їх господарської діяльності</a:t>
            </a: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 Обслуговуючий кооператив надає послуги своїм членам, не маючи на меті одержання прибутку (статті 2, 23 Закону України «Про кооперацію»). 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Обслуговуючий кооператив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незалежно від напряму його діяльності є господарською організацією </a:t>
            </a: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– юридичною особою, яка здійснює некомерційну господарську діяльність з моменту державної реєстрації на підставі закону та свого статуту. 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Члени обслуговуючого кооперативу незалежно від напряму його діяльності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є носіями корпоративних прав</a:t>
            </a: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а відносини між його членами та кооперативом, які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пов'язані зі створенням, діяльністю, управлінням або припиненням діяльності такої юридичної особи, є корпоративними.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304800" y="187453"/>
            <a:ext cx="1173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Спори за участю різних видів юридичних осіб (І)</a:t>
            </a:r>
          </a:p>
        </p:txBody>
      </p:sp>
      <p:sp>
        <p:nvSpPr>
          <p:cNvPr id="6" name="object 3"/>
          <p:cNvSpPr txBox="1"/>
          <p:nvPr/>
        </p:nvSpPr>
        <p:spPr>
          <a:xfrm>
            <a:off x="5486400" y="5660832"/>
            <a:ext cx="579119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Постанова ВП ВС від </a:t>
            </a:r>
            <a:r>
              <a:rPr lang="ru-RU" i="1" noProof="0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24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.04.2019 у справі №</a:t>
            </a:r>
            <a:r>
              <a:rPr lang="ru-RU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 506/577/18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</p:txBody>
      </p:sp>
    </p:spTree>
    <p:extLst>
      <p:ext uri="{BB962C8B-B14F-4D97-AF65-F5344CB8AC3E}">
        <p14:creationId xmlns:p14="http://schemas.microsoft.com/office/powerpoint/2010/main" val="4583100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600200"/>
            <a:ext cx="11184957" cy="24646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uk-UA" sz="2400" b="1" i="1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КООПЕРАТИВ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Спори між асоційованим членом обслуговуючого кооперативу і таким кооперативом щодо сплати пайових внесків на будівництво житла, визначених кооперативними договорами</a:t>
            </a:r>
            <a:r>
              <a:rPr lang="uk-UA" sz="24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не пов`язані зі створенням, діяльністю, управлінням або припиненням діяльності цього кооперативу, тобто з корпоративними відносинами, а тому 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підлягають розгляду за правилами цивільного судочинства.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29200" y="4800600"/>
            <a:ext cx="647699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lang="ru-RU" sz="2000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Постанова ВП ВС від 10.04.2024 у справі №  750/319/18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304800" y="187453"/>
            <a:ext cx="1173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Спори за участю різних видів юридичних осіб (ІІ)</a:t>
            </a:r>
            <a:endParaRPr lang="uk-UA" sz="3600" dirty="0">
              <a:solidFill>
                <a:srgbClr val="00206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7769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9721" y="1371600"/>
            <a:ext cx="11184957" cy="4582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uk-UA" sz="2000" b="1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АДВОКАТСЬКЕ ОБ</a:t>
            </a:r>
            <a:r>
              <a:rPr lang="en-US" sz="2000" b="1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’</a:t>
            </a:r>
            <a:r>
              <a:rPr lang="uk-UA" sz="2000" b="1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ЄДНАННЯ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Члени адвокатського об’єднання, крім прав адвоката, передбачених законодавством, мають право обирати та бути обраними до органів управління адвокатського об’єднання. Позивач є носієм корпоративних прав, а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відносини </a:t>
            </a: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між ним і відповідачем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щодо членства в адвокатському об’єднанні, діяльності останнього та його припинення є корпоративними.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Адвокатське об’єднання є юридичною особою, а спір стосується, зокрема членства у ньому та пов’язаних з членством прав позивача, який оскаржив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управлінські рішення загальних зборів і президії цього об’єднання</a:t>
            </a: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тобто ці вимоги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пов’язані зі здійсненням позивачем корпоративних прав </a:t>
            </a: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й оцінкою діяльності органів управління адвокатського об’єднання. Вирішення спору за такими вимогами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належить до юрисдикції господарського суду.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Вимоги позивача зобов’язати відповідача повернути робоче місце та відшкодувати матеріальну та моральну шкоду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є похідними від вирішення корпоративного спору, </a:t>
            </a: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а тому такі вимоги теж треба розглядати за правилами господарського судочинства.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304800" y="187453"/>
            <a:ext cx="1173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Спори за участю різних видів юридичних осіб (ІІІ)</a:t>
            </a:r>
            <a:r>
              <a:rPr lang="uk-UA" sz="36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</a:p>
        </p:txBody>
      </p:sp>
      <p:sp>
        <p:nvSpPr>
          <p:cNvPr id="6" name="object 3"/>
          <p:cNvSpPr txBox="1"/>
          <p:nvPr/>
        </p:nvSpPr>
        <p:spPr>
          <a:xfrm>
            <a:off x="5410200" y="6096000"/>
            <a:ext cx="579119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Постанова ВП ВС від </a:t>
            </a:r>
            <a:r>
              <a:rPr lang="ru-RU" sz="2000" i="1" noProof="0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26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.02.2020 у справі №</a:t>
            </a:r>
            <a:r>
              <a:rPr lang="ru-RU" sz="2000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 750/3192/14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</p:txBody>
      </p:sp>
    </p:spTree>
    <p:extLst>
      <p:ext uri="{BB962C8B-B14F-4D97-AF65-F5344CB8AC3E}">
        <p14:creationId xmlns:p14="http://schemas.microsoft.com/office/powerpoint/2010/main" val="17247964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524000"/>
            <a:ext cx="11184957" cy="45114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uk-UA" sz="2000" b="1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ГРОМАДСЬКА ОРГАНІЗАЦІЯ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uk-UA" sz="22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Спір пов’язаний з </a:t>
            </a:r>
            <a:r>
              <a:rPr lang="uk-UA" sz="22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реалізацією загальними зборами членів громадської організації права на управління юридичною особою у вигляді формування органу управління</a:t>
            </a:r>
            <a:r>
              <a:rPr lang="uk-UA" sz="22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підставою для прийняття рішення про усунення голови громадської організації від виконання обов’язків зазначених у Статуті товариства, тому його слід розглядати за правилами господарського судочинства.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uk-UA" sz="22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Юрисдикція господарського суду поширюється на вказані відносини, оскільки вони мають </a:t>
            </a:r>
            <a:r>
              <a:rPr lang="uk-UA" sz="22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ознаки юридичного спору щодо реалізації членом громадської організації свого права на управління нею</a:t>
            </a:r>
            <a:r>
              <a:rPr lang="uk-UA" sz="22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та реалізацію ним права здійснювати керування юридичною особою як органом управління, обраним у встановленому порядку, дотримання порядку скликання та правомочності загальних зборів членів громадської організації, адже такі питання не стосуються внутрішньостатутної діяльності.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304800" y="187453"/>
            <a:ext cx="1173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Спори за участю різних видів юридичних осіб (І</a:t>
            </a:r>
            <a:r>
              <a:rPr lang="en-US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V)</a:t>
            </a:r>
            <a:r>
              <a:rPr lang="uk-UA" sz="36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</a:p>
        </p:txBody>
      </p:sp>
      <p:sp>
        <p:nvSpPr>
          <p:cNvPr id="6" name="object 3"/>
          <p:cNvSpPr txBox="1"/>
          <p:nvPr/>
        </p:nvSpPr>
        <p:spPr>
          <a:xfrm>
            <a:off x="5562600" y="6047265"/>
            <a:ext cx="579119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Постанова ВП ВС від </a:t>
            </a:r>
            <a:r>
              <a:rPr lang="ru-RU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12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.01.2021 у справі №</a:t>
            </a:r>
            <a:r>
              <a:rPr lang="ru-RU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 127/21764/17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</p:txBody>
      </p:sp>
    </p:spTree>
    <p:extLst>
      <p:ext uri="{BB962C8B-B14F-4D97-AF65-F5344CB8AC3E}">
        <p14:creationId xmlns:p14="http://schemas.microsoft.com/office/powerpoint/2010/main" val="32935853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304800" y="187453"/>
            <a:ext cx="1173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Спори за участю різних видів юридичних осіб (</a:t>
            </a:r>
            <a:r>
              <a:rPr lang="en-US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V)</a:t>
            </a:r>
            <a:r>
              <a:rPr lang="uk-UA" sz="36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</a:p>
        </p:txBody>
      </p:sp>
      <p:sp>
        <p:nvSpPr>
          <p:cNvPr id="7" name="object 3"/>
          <p:cNvSpPr txBox="1"/>
          <p:nvPr/>
        </p:nvSpPr>
        <p:spPr>
          <a:xfrm>
            <a:off x="5181600" y="5638800"/>
            <a:ext cx="579119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Постанова ВП ВС від </a:t>
            </a:r>
            <a:r>
              <a:rPr lang="ru-RU" i="1" noProof="0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22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.09.2020 у справі №</a:t>
            </a:r>
            <a:r>
              <a:rPr lang="ru-RU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 338/667/19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457200" y="1371600"/>
            <a:ext cx="11261157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КРЕДИТНА СПІЛКА</a:t>
            </a:r>
          </a:p>
          <a:p>
            <a:pPr algn="just"/>
            <a:endParaRPr lang="uk-UA" sz="2000" b="1" dirty="0">
              <a:solidFill>
                <a:srgbClr val="0070C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Спір за позовом 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члена або колишнього члена кредитної спілки щодо повернення йому внесків з майна кредитної спілки </a:t>
            </a:r>
            <a:r>
              <a:rPr lang="uk-UA" sz="24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у зв’язку з виходом із членства у цій спілці, а також про відшкодування моральної шкоди, завданої неповерненням цих внесків, 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є пов’язаним із припиненням корпоративних прав відповідного члена</a:t>
            </a:r>
            <a:r>
              <a:rPr lang="uk-UA" sz="24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а тому підлягає розгляду за правилами господарського судочинства.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uk-UA" sz="2400" dirty="0">
              <a:solidFill>
                <a:srgbClr val="00206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Припинення корпоративних відносин 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не означає відсутність юрисдикції господарського суду</a:t>
            </a:r>
            <a:r>
              <a:rPr lang="uk-UA" sz="24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щодо спору, який виник з таких відносин. </a:t>
            </a:r>
          </a:p>
        </p:txBody>
      </p:sp>
    </p:spTree>
    <p:extLst>
      <p:ext uri="{BB962C8B-B14F-4D97-AF65-F5344CB8AC3E}">
        <p14:creationId xmlns:p14="http://schemas.microsoft.com/office/powerpoint/2010/main" val="8130344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304800" y="187453"/>
            <a:ext cx="1173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Спори за участю різних видів юридичних осіб (</a:t>
            </a:r>
            <a:r>
              <a:rPr lang="en-US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V</a:t>
            </a:r>
            <a:r>
              <a:rPr lang="uk-UA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І</a:t>
            </a:r>
            <a:r>
              <a:rPr lang="en-US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)</a:t>
            </a:r>
            <a:r>
              <a:rPr lang="uk-UA" sz="36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686024" y="1524000"/>
            <a:ext cx="1135357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РЕЛІГІЙНА ОРГАНІЗАЦІЯ</a:t>
            </a:r>
          </a:p>
          <a:p>
            <a:pPr algn="just"/>
            <a:endParaRPr lang="uk-UA" sz="2000" b="1" dirty="0">
              <a:solidFill>
                <a:srgbClr val="0070C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Спори 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між релігійною організацією та її учасником (засновником членом), пов’язані зі створенням, діяльністю, управлінням або припиненням діяльності</a:t>
            </a:r>
            <a:r>
              <a:rPr lang="uk-UA" sz="24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такої організації, мають розглядатись в порядку господарського судочинства.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uk-UA" sz="2400" dirty="0">
              <a:solidFill>
                <a:srgbClr val="00206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Спори, пов’язані зі створенням, діяльністю, управлінням або припиненням діяльності юридичної особи, 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є корпоративними</a:t>
            </a:r>
            <a:r>
              <a:rPr lang="uk-UA" sz="24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в розумінні пункту 3 частини першої статті 20 ГПК незалежно від того, чи є позивач та інші учасники справи акціонерами (учасниками) юридичної особи, і мають розглядатися за правилами ГПК.</a:t>
            </a:r>
          </a:p>
        </p:txBody>
      </p:sp>
      <p:sp>
        <p:nvSpPr>
          <p:cNvPr id="8" name="object 3"/>
          <p:cNvSpPr txBox="1"/>
          <p:nvPr/>
        </p:nvSpPr>
        <p:spPr>
          <a:xfrm>
            <a:off x="5562600" y="5334000"/>
            <a:ext cx="579119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Постанова ВП ВС від </a:t>
            </a:r>
            <a:r>
              <a:rPr lang="ru-RU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06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.04.2021 у справі №</a:t>
            </a:r>
            <a:r>
              <a:rPr lang="ru-RU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 910/10011/19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</p:txBody>
      </p:sp>
    </p:spTree>
    <p:extLst>
      <p:ext uri="{BB962C8B-B14F-4D97-AF65-F5344CB8AC3E}">
        <p14:creationId xmlns:p14="http://schemas.microsoft.com/office/powerpoint/2010/main" val="945865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1" y="413130"/>
            <a:ext cx="11353800" cy="61087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lvl="0" algn="ctr">
              <a:lnSpc>
                <a:spcPts val="4200"/>
              </a:lnSpc>
            </a:pPr>
            <a:r>
              <a:rPr lang="uk-UA" sz="3600" b="1" kern="0" dirty="0">
                <a:solidFill>
                  <a:srgbClr val="0B106F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Конвенційні приписи та практика ЄСПЛ</a:t>
            </a:r>
          </a:p>
          <a:p>
            <a:pPr marL="355600" marR="5080" lvl="0" indent="-343535" algn="just">
              <a:spcBef>
                <a:spcPts val="95"/>
              </a:spcBef>
              <a:buFont typeface="Wingdings"/>
              <a:buChar char=""/>
              <a:tabLst>
                <a:tab pos="356235" algn="l"/>
              </a:tabLst>
            </a:pPr>
            <a:r>
              <a:rPr lang="uk-UA" sz="21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Кожен має право </a:t>
            </a:r>
            <a:r>
              <a:rPr lang="uk-UA" sz="21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на справедливий розгляд його справи судом, встановленим законом</a:t>
            </a:r>
            <a:r>
              <a:rPr lang="uk-UA" sz="21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який вирішить спір щодо його прав та обов’язків цивільного характеру (пункт 1 статті 6 Конвенції про захист прав людини і основоположних свобод).</a:t>
            </a:r>
          </a:p>
          <a:p>
            <a:pPr marL="12065" marR="5080" lvl="0" algn="just">
              <a:spcBef>
                <a:spcPts val="95"/>
              </a:spcBef>
              <a:tabLst>
                <a:tab pos="356235" algn="l"/>
              </a:tabLst>
            </a:pPr>
            <a:endParaRPr lang="uk-UA" sz="2100" dirty="0">
              <a:solidFill>
                <a:srgbClr val="002949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marL="355600" marR="5080" lvl="0" indent="-343535" algn="just">
              <a:spcBef>
                <a:spcPts val="95"/>
              </a:spcBef>
              <a:buFont typeface="Wingdings"/>
              <a:buChar char=""/>
              <a:tabLst>
                <a:tab pos="356235" algn="l"/>
              </a:tabLst>
            </a:pPr>
            <a:r>
              <a:rPr lang="uk-UA" sz="21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Суд, встановлений законом включає в себе</a:t>
            </a:r>
            <a:r>
              <a:rPr lang="uk-UA" sz="21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зокрема, таку складову, </a:t>
            </a:r>
            <a:r>
              <a:rPr lang="uk-UA" sz="21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як дотримання усіх правил юрисдикції та підсудності</a:t>
            </a:r>
            <a:r>
              <a:rPr lang="uk-UA" sz="2100" b="1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 </a:t>
            </a:r>
            <a:r>
              <a:rPr lang="uk-UA" sz="21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Завданням та метою положень пункту 1 статті 6, що вимагає, щоб  суди були «встановлені законом», є забезпечення того, щоб </a:t>
            </a:r>
            <a:r>
              <a:rPr lang="uk-UA" sz="21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судова гілка влади у демократичному суспільстві не залежала від розсуду органів виконавчої влади, а регулювалася законом</a:t>
            </a:r>
            <a:r>
              <a:rPr lang="uk-UA" sz="21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що приймається Парламентом. Проте це не означає, що делеговане законодавство є як таке неприйнятним у справах, що стосуються судової гілки влади. Пункт 1 статті 6 не вимагає від законодавчого органу врегульовувати кожну деталь у цій сфері шляхом прийняття офіційного акту Парламенту, якщо законодавчий орган встановить хоча б організаційну структуру судової влади </a:t>
            </a:r>
            <a:r>
              <a:rPr lang="uk-UA" sz="21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(див. доповідь Європейської комісії від 12 жовтня 1978 року у справі «Лео Цанд проти Австрії» (Zand v. Austria), заява № 7360/76).</a:t>
            </a:r>
          </a:p>
          <a:p>
            <a:pPr marL="12065" marR="5080" lvl="0" algn="just">
              <a:spcBef>
                <a:spcPts val="95"/>
              </a:spcBef>
              <a:tabLst>
                <a:tab pos="356235" algn="l"/>
              </a:tabLst>
            </a:pPr>
            <a:endParaRPr lang="uk-UA" sz="2100" b="1" dirty="0">
              <a:solidFill>
                <a:srgbClr val="0070C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marL="355600" marR="5080" lvl="0" indent="-343535" algn="just">
              <a:spcBef>
                <a:spcPts val="95"/>
              </a:spcBef>
              <a:buFont typeface="Wingdings"/>
              <a:buChar char=""/>
              <a:tabLst>
                <a:tab pos="356235" algn="l"/>
              </a:tabLst>
            </a:pPr>
            <a:r>
              <a:rPr lang="en-US" sz="21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	</a:t>
            </a:r>
            <a:r>
              <a:rPr lang="uk-UA" sz="21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Суд, встановлений законом</a:t>
            </a:r>
            <a:r>
              <a:rPr lang="uk-UA" sz="21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тобто відповідний орган </a:t>
            </a:r>
            <a:r>
              <a:rPr lang="uk-UA" sz="21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повинен мати повноваження вирішувати питання, що належать до його компетенції</a:t>
            </a:r>
            <a:r>
              <a:rPr lang="uk-UA" sz="21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на основі принципу верховенства права.</a:t>
            </a:r>
            <a:endParaRPr lang="uk-UA" sz="2100" dirty="0">
              <a:solidFill>
                <a:prstClr val="black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</p:txBody>
      </p:sp>
    </p:spTree>
    <p:extLst>
      <p:ext uri="{BB962C8B-B14F-4D97-AF65-F5344CB8AC3E}">
        <p14:creationId xmlns:p14="http://schemas.microsoft.com/office/powerpoint/2010/main" val="9164224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600200"/>
            <a:ext cx="11184957" cy="39240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uk-UA" sz="2000" b="1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КОЛЕКТИВНЕ МАЛЕ ПІДПРИЄМСТВО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Колективне мале підприємство за способом утворення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є корпоративним підприємством</a:t>
            </a: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яке характеризується тим, що утворилося засновниками за їх спільним рішенням, діє на основі об’єднання майна та трудової діяльності засновників (учасників), їх спільного управління справами, на основі корпоративних прав, у тому числі через органи, що ними створюються. 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Оскільки колективне мале підприємство є корпоративним підприємством, то і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його учасники мають відповідні корпоративні права,</a:t>
            </a: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змістом яких є, зокрема, й те, що учасники підприємства мають право на участь в управлінні ним й інші правомочності, передбачені законом і статутом.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Якщо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учасник юридичної особи обґрунтовує позовні вимоги порушенням своїх корпоративних прав</a:t>
            </a: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то такий спір є спором про право управління юридичною особою, має ознаки корпоративного і належить до юрисдикції господарських судів. 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304800" y="187453"/>
            <a:ext cx="1173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Спори за участю різних видів юридичних осіб</a:t>
            </a:r>
            <a:r>
              <a:rPr lang="en-US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(V</a:t>
            </a:r>
            <a:r>
              <a:rPr lang="uk-UA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ІІ</a:t>
            </a:r>
            <a:r>
              <a:rPr lang="en-US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)</a:t>
            </a:r>
            <a:r>
              <a:rPr lang="uk-UA" sz="36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</a:p>
        </p:txBody>
      </p:sp>
      <p:sp>
        <p:nvSpPr>
          <p:cNvPr id="6" name="object 3"/>
          <p:cNvSpPr txBox="1"/>
          <p:nvPr/>
        </p:nvSpPr>
        <p:spPr>
          <a:xfrm>
            <a:off x="5486400" y="5660832"/>
            <a:ext cx="579119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Постанова ВП ВС від </a:t>
            </a:r>
            <a:r>
              <a:rPr lang="ru-RU" sz="2000" i="1" noProof="0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28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.01.2020 у справі №</a:t>
            </a:r>
            <a:r>
              <a:rPr lang="ru-RU" sz="2000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 924/641/17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</p:txBody>
      </p:sp>
    </p:spTree>
    <p:extLst>
      <p:ext uri="{BB962C8B-B14F-4D97-AF65-F5344CB8AC3E}">
        <p14:creationId xmlns:p14="http://schemas.microsoft.com/office/powerpoint/2010/main" val="42868186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600200"/>
            <a:ext cx="11184957" cy="40810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uk-UA" sz="2000" b="1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ОСББ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uk-UA" sz="24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Спір про дійсність рішення установчих (загальних) зборів ОСББ, зокрема 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про затвердження кошторису ОСББ та розміру внесків його членів, що виник між членом ОСББ та самим ОСББ, охоплюється поняттям «управління юридичною особою»</a:t>
            </a:r>
            <a:r>
              <a:rPr lang="uk-UA" sz="24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як такий, що є спором про компетенцію найвищого органу управління ОСББ приймати рішення, віднесені до його виключної компетенції.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uk-UA" sz="24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Велика Палата Верховного Суду 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відступила від висновку </a:t>
            </a:r>
            <a:r>
              <a:rPr lang="uk-UA" sz="24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КЦС ВС, викладеного в постанові від 14 липня 2020 року у справі № 466/8748/16-ц, 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про розгляд за правилами цивільного судочинства </a:t>
            </a:r>
            <a:r>
              <a:rPr lang="uk-UA" sz="24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спору, ініційованого співвласником багатоквартирного будинку щодо затвердження кошторису ОСББ, переліку та розміру внесків на утримання будинку.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304800" y="187453"/>
            <a:ext cx="1173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Спори за участю різних видів юридичних осіб</a:t>
            </a:r>
            <a:r>
              <a:rPr lang="en-US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(V</a:t>
            </a:r>
            <a:r>
              <a:rPr lang="uk-UA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ІІ</a:t>
            </a:r>
            <a:r>
              <a:rPr lang="en-US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I)</a:t>
            </a:r>
            <a:r>
              <a:rPr lang="uk-UA" sz="36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</a:p>
        </p:txBody>
      </p:sp>
      <p:sp>
        <p:nvSpPr>
          <p:cNvPr id="6" name="object 3"/>
          <p:cNvSpPr txBox="1"/>
          <p:nvPr/>
        </p:nvSpPr>
        <p:spPr>
          <a:xfrm>
            <a:off x="5486400" y="6096000"/>
            <a:ext cx="579119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Постанова ВП ВС від </a:t>
            </a:r>
            <a:r>
              <a:rPr lang="ru-RU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01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.02.2022 у справі №</a:t>
            </a:r>
            <a:r>
              <a:rPr lang="ru-RU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 910/5179/19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</p:txBody>
      </p:sp>
    </p:spTree>
    <p:extLst>
      <p:ext uri="{BB962C8B-B14F-4D97-AF65-F5344CB8AC3E}">
        <p14:creationId xmlns:p14="http://schemas.microsoft.com/office/powerpoint/2010/main" val="5525144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1205507"/>
            <a:ext cx="11353800" cy="37574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Сі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льська рада є суб’єктом владних повноважень, </a:t>
            </a: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оскільки здійснює публічно-владні управлінські функції у сфері освіти на виконання повноважень засновника освітнього закладу, тому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справа підсудна адміністративному суду</a:t>
            </a:r>
            <a:r>
              <a:rPr lang="uk-UA" sz="2000" dirty="0">
                <a:solidFill>
                  <a:srgbClr val="00224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.</a:t>
            </a:r>
          </a:p>
          <a:p>
            <a:pPr marL="298450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uk-UA" sz="2000" dirty="0">
              <a:solidFill>
                <a:srgbClr val="0070C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marL="298450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Ос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каржене рішення щодо реорганізації навчального закладу (школи) </a:t>
            </a: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прийнято на виконання владних управлінських функцій і є таким, що зачіпає права та інтереси члена територіальної громади, тому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правовідносини, які виникли у справі, є публічно-правовими. </a:t>
            </a:r>
          </a:p>
          <a:p>
            <a:pPr marL="298450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uk-UA" sz="2000" dirty="0">
              <a:solidFill>
                <a:srgbClr val="0070C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  <a:p>
            <a:pPr marL="298450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Захист прав та інтересів члена територіальної громади від порушень з боку суб’єкта владних повноважень</a:t>
            </a: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, якщо ці порушення полягають, наприклад, у перевищенні повноважень, недотриманні процедури чи порядку прийняття рішення,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є завданням адміністративного судочинства.</a:t>
            </a:r>
            <a:r>
              <a:rPr lang="uk-UA" sz="2000" b="1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 </a:t>
            </a: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Наведене виключає господарсько-правовий характер спірних правовідносин.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24400" y="5175920"/>
            <a:ext cx="579119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</a:pPr>
            <a:r>
              <a:rPr lang="ru-RU" sz="2000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Постанова ВП ВС від 02.08.2023 у справі № 925/1741/21</a:t>
            </a:r>
            <a:endParaRPr lang="ru-RU" sz="2000" dirty="0">
              <a:solidFill>
                <a:prstClr val="black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457200" y="304773"/>
            <a:ext cx="107642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kern="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Реорганізація закладу освіти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468702" y="5638800"/>
            <a:ext cx="113538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500" b="1" i="1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	Відступ!</a:t>
            </a:r>
            <a:r>
              <a:rPr lang="uk-UA" sz="1500" i="1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uk-UA" sz="1500" i="1" dirty="0">
                <a:solidFill>
                  <a:srgbClr val="00224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ВП ВС відступила від висновків стосовно юрисдикції спору, які викладено у постановах ВП ВС від 27.05.2020 у справі                  № 813/1232/18 та від 09.09.2020 у справі № 260/91/19 і КАС ВС у постановах від 28.01.2021 у справі № 140/434/19 та від  22.10.2020 у справі                  № 694/1174/16-а.</a:t>
            </a:r>
          </a:p>
        </p:txBody>
      </p:sp>
    </p:spTree>
    <p:extLst>
      <p:ext uri="{BB962C8B-B14F-4D97-AF65-F5344CB8AC3E}">
        <p14:creationId xmlns:p14="http://schemas.microsoft.com/office/powerpoint/2010/main" val="11372862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447800"/>
            <a:ext cx="10058400" cy="3139321"/>
          </a:xfrm>
        </p:spPr>
        <p:txBody>
          <a:bodyPr/>
          <a:lstStyle/>
          <a:p>
            <a:pPr algn="ctr"/>
            <a:br>
              <a:rPr lang="uk-UA" sz="44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uk-UA" sz="44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ЮРИСДИКЦІЙНІСТЬ</a:t>
            </a:r>
            <a:br>
              <a:rPr lang="uk-UA" sz="44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br>
              <a:rPr lang="uk-UA" sz="44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uk-UA" sz="44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ТРУДОВИХ СПОРІВ</a:t>
            </a:r>
            <a:br>
              <a:rPr lang="uk-UA" sz="40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uk-UA" b="1" dirty="0">
                <a:solidFill>
                  <a:srgbClr val="00206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</a:t>
            </a:r>
            <a:endParaRPr lang="uk-UA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5668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A3ACB-0BF0-B712-408F-D859F6227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2EAD8A8-4A5A-3998-DB81-21C72DAA8D29}"/>
              </a:ext>
            </a:extLst>
          </p:cNvPr>
          <p:cNvSpPr txBox="1"/>
          <p:nvPr/>
        </p:nvSpPr>
        <p:spPr>
          <a:xfrm>
            <a:off x="457200" y="1447800"/>
            <a:ext cx="11261157" cy="36522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uk-UA" sz="21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Спори з приводу прийняття громадянина на публічну службу, її проходження, звільнення з публічної служби охоплюють весь спектр спорів, що виникають у відносинах публічної служби. Водночас </a:t>
            </a:r>
            <a:r>
              <a:rPr lang="uk-UA" sz="21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до цієї категорії не належать трудові спори</a:t>
            </a:r>
            <a:r>
              <a:rPr lang="uk-UA" sz="21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: а) керівників та інших працівників </a:t>
            </a:r>
            <a:r>
              <a:rPr lang="uk-UA" sz="21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державних і комунальних </a:t>
            </a:r>
            <a:r>
              <a:rPr lang="uk-UA" sz="21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підприємств, установ та організацій; б) працівників, які працюють </a:t>
            </a:r>
            <a:r>
              <a:rPr lang="uk-UA" sz="21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за трудовим договором</a:t>
            </a:r>
            <a:r>
              <a:rPr lang="uk-UA" sz="2100" dirty="0">
                <a:solidFill>
                  <a:srgbClr val="00224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uk-UA" sz="21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у державних органах і органах місцевого самоврядування; в) працівників </a:t>
            </a:r>
            <a:r>
              <a:rPr lang="uk-UA" sz="21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бюджетних установ</a:t>
            </a:r>
            <a:r>
              <a:rPr lang="uk-UA" sz="2100" dirty="0">
                <a:solidFill>
                  <a:srgbClr val="00224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</a:t>
            </a:r>
          </a:p>
          <a:p>
            <a:pPr marL="298450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ru-RU" sz="2100" dirty="0">
              <a:solidFill>
                <a:srgbClr val="00224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marL="298450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uk-UA" sz="21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Спір про поновлення на роботі та стягнення середнього заробітку за час вимушеного прогулу відноситься до трудових спорів, які розглядаються </a:t>
            </a:r>
            <a:r>
              <a:rPr lang="uk-UA" sz="21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 порядку цивільного судочинства</a:t>
            </a:r>
            <a:r>
              <a:rPr lang="uk-UA" sz="2100" dirty="0">
                <a:solidFill>
                  <a:srgbClr val="00224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оскільки </a:t>
            </a:r>
            <a:r>
              <a:rPr lang="uk-UA" sz="21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діяльність директора школи не є публічною службою </a:t>
            </a:r>
            <a:r>
              <a:rPr lang="uk-UA" sz="21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у розумінні КАС України</a:t>
            </a:r>
            <a:r>
              <a:rPr lang="ru-RU" sz="21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</a:t>
            </a:r>
          </a:p>
          <a:p>
            <a:pPr marL="298450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sz="2400" dirty="0">
              <a:solidFill>
                <a:srgbClr val="00224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B1A0C4A-A09A-D708-BC31-D92994C75EE7}"/>
              </a:ext>
            </a:extLst>
          </p:cNvPr>
          <p:cNvSpPr txBox="1"/>
          <p:nvPr/>
        </p:nvSpPr>
        <p:spPr>
          <a:xfrm>
            <a:off x="4648200" y="5389374"/>
            <a:ext cx="693419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</a:pPr>
            <a:r>
              <a:rPr lang="ru-RU" sz="2000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Постанова ВП ВС </a:t>
            </a:r>
            <a:r>
              <a:rPr lang="uk-UA" sz="2000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від</a:t>
            </a:r>
            <a:r>
              <a:rPr lang="ru-RU" sz="2000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  12.02.2020 у справі № 693/1140/16-ц</a:t>
            </a:r>
            <a:endParaRPr lang="ru-RU" sz="2000" dirty="0">
              <a:solidFill>
                <a:prstClr val="black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3963F27A-612E-0005-B1A3-157191776465}"/>
              </a:ext>
            </a:extLst>
          </p:cNvPr>
          <p:cNvSpPr/>
          <p:nvPr/>
        </p:nvSpPr>
        <p:spPr>
          <a:xfrm>
            <a:off x="381000" y="304773"/>
            <a:ext cx="1150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kern="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Проходження публічної служби</a:t>
            </a:r>
          </a:p>
        </p:txBody>
      </p:sp>
    </p:spTree>
    <p:extLst>
      <p:ext uri="{BB962C8B-B14F-4D97-AF65-F5344CB8AC3E}">
        <p14:creationId xmlns:p14="http://schemas.microsoft.com/office/powerpoint/2010/main" val="16560229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3460" y="1319051"/>
            <a:ext cx="11277600" cy="49372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uk-UA" sz="21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Спір за позовом особи, звільненої із займаної посади, яка не складала присяги відповідно до Закону «Про службу в органах місцевого самоврядування» </a:t>
            </a:r>
            <a:r>
              <a:rPr lang="uk-UA" sz="21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та не набула статусу службовця органів місцевого самоврядування, </a:t>
            </a:r>
            <a:r>
              <a:rPr lang="uk-UA" sz="21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підлягає розгляду за правилами цивільного судочинства. </a:t>
            </a:r>
          </a:p>
          <a:p>
            <a:pPr marL="298450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uk-UA" sz="2100" dirty="0">
              <a:solidFill>
                <a:srgbClr val="00224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  <a:p>
            <a:pPr marL="298450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uk-UA" sz="21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Посадова особа місцевого самоврядування</a:t>
            </a:r>
            <a:r>
              <a:rPr lang="uk-UA" sz="21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, яка вперше приймається на службу в органи місцевого самоврядування, </a:t>
            </a:r>
            <a:r>
              <a:rPr lang="uk-UA" sz="21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вважається такою, що вступила на посаду, з моменту складення присяги. </a:t>
            </a:r>
          </a:p>
          <a:p>
            <a:pPr marL="298450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uk-UA" sz="2100" dirty="0">
              <a:solidFill>
                <a:srgbClr val="00224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  <a:p>
            <a:pPr marL="298450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uk-UA" sz="21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Особа, яка відмовилася від складення присяги </a:t>
            </a:r>
            <a:r>
              <a:rPr lang="uk-UA" sz="21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(за винятком осіб, обраних на посади сільського, селищного, міського голови),</a:t>
            </a:r>
            <a:r>
              <a:rPr lang="uk-UA" sz="2100" dirty="0">
                <a:solidFill>
                  <a:srgbClr val="00224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 </a:t>
            </a:r>
            <a:r>
              <a:rPr lang="uk-UA" sz="21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вважається такою, що не вступила на посаду, а рішення про її призначення, обрання чи затвердження вважається таким, що втратило юридичну силу. </a:t>
            </a:r>
          </a:p>
          <a:p>
            <a:pPr marL="298450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uk-UA" sz="2100" dirty="0">
              <a:solidFill>
                <a:srgbClr val="00224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  <a:p>
            <a:pPr marL="298450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uk-UA" sz="21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Набуття статусу посадової особи органу місцевого самоврядування пов’язується із наявністю певних обставин. </a:t>
            </a:r>
            <a:r>
              <a:rPr lang="uk-UA" sz="21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Позивач не набув статусу посадової особи органу місцевого самоврядування</a:t>
            </a:r>
            <a:r>
              <a:rPr lang="uk-UA" sz="2100" dirty="0">
                <a:solidFill>
                  <a:srgbClr val="00224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, </a:t>
            </a:r>
            <a:r>
              <a:rPr lang="uk-UA" sz="21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а отже не вважається таким, що проходив публічну службу</a:t>
            </a:r>
            <a:r>
              <a:rPr lang="uk-UA" sz="21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, здійснюючи діяльність на займаній посаді.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53000" y="6096000"/>
            <a:ext cx="600327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</a:pPr>
            <a:r>
              <a:rPr lang="ru-RU" sz="2000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Постанова ВП ВС від 06.02.2019 у </a:t>
            </a:r>
            <a:r>
              <a:rPr lang="uk-UA" sz="2000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справі</a:t>
            </a:r>
            <a:r>
              <a:rPr lang="ru-RU" sz="2000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 № 146/885/17-ц</a:t>
            </a:r>
            <a:endParaRPr lang="ru-RU" sz="2000" dirty="0">
              <a:solidFill>
                <a:prstClr val="black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838200" y="164950"/>
            <a:ext cx="10992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kern="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Посадова особа органу місцевого самоврядування</a:t>
            </a:r>
          </a:p>
        </p:txBody>
      </p:sp>
    </p:spTree>
    <p:extLst>
      <p:ext uri="{BB962C8B-B14F-4D97-AF65-F5344CB8AC3E}">
        <p14:creationId xmlns:p14="http://schemas.microsoft.com/office/powerpoint/2010/main" val="31102152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828800"/>
            <a:ext cx="11261157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На час звільнення посада помічника (додаткового помічника) судді відносилася до патронатної служби, не належала до державної служби, </a:t>
            </a:r>
            <a:r>
              <a:rPr lang="uk-UA" sz="24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а тому 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на спірні правовідносини </a:t>
            </a:r>
            <a:r>
              <a:rPr lang="uk-UA" sz="24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не поширювалася дія Закону України «Про державну службу», у той же час</a:t>
            </a:r>
            <a:r>
              <a:rPr lang="uk-UA" sz="2400" dirty="0">
                <a:solidFill>
                  <a:srgbClr val="00224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 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поширювалася дія гарантій, передбачених КЗпП України, тому справа повинна розглядатися в порядку цивільного судочинства.</a:t>
            </a:r>
            <a:endParaRPr sz="2400" dirty="0">
              <a:solidFill>
                <a:srgbClr val="0070C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64729" y="5244463"/>
            <a:ext cx="600327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</a:pPr>
            <a:r>
              <a:rPr lang="ru-RU" sz="2000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Постанова ВП ВС від 13.03.2019 у справі № 308/4431/17</a:t>
            </a:r>
            <a:endParaRPr lang="ru-RU" sz="2000" dirty="0">
              <a:solidFill>
                <a:prstClr val="black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52399" y="304773"/>
            <a:ext cx="11565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kern="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Патронатна служба</a:t>
            </a:r>
          </a:p>
        </p:txBody>
      </p:sp>
    </p:spTree>
    <p:extLst>
      <p:ext uri="{BB962C8B-B14F-4D97-AF65-F5344CB8AC3E}">
        <p14:creationId xmlns:p14="http://schemas.microsoft.com/office/powerpoint/2010/main" val="5983016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0456" y="1121157"/>
            <a:ext cx="11277600" cy="46140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uk-UA" sz="21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Директор</a:t>
            </a:r>
            <a:r>
              <a:rPr lang="uk-UA" sz="2100" dirty="0">
                <a:solidFill>
                  <a:srgbClr val="00224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 </a:t>
            </a:r>
            <a:r>
              <a:rPr lang="uk-UA" sz="21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державної виховної колонії </a:t>
            </a:r>
            <a:r>
              <a:rPr lang="uk-UA" sz="21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видав наказ про зміну істотних умов праці </a:t>
            </a:r>
            <a:r>
              <a:rPr lang="uk-UA" sz="21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вчителя</a:t>
            </a:r>
            <a:r>
              <a:rPr lang="en-US" sz="21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uk-UA" sz="21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колонії</a:t>
            </a:r>
            <a:r>
              <a:rPr lang="uk-UA" sz="2100" dirty="0">
                <a:solidFill>
                  <a:srgbClr val="00224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. </a:t>
            </a:r>
          </a:p>
          <a:p>
            <a:pPr marL="298450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uk-UA" sz="2100" dirty="0">
              <a:solidFill>
                <a:srgbClr val="00224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  <a:p>
            <a:pPr marL="298450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uk-UA" sz="21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У пункті 15 частини третьої статті 3 Закону України </a:t>
            </a:r>
            <a:r>
              <a:rPr lang="af-ZA" sz="21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«</a:t>
            </a:r>
            <a:r>
              <a:rPr lang="uk-UA" sz="21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Про державну службу» законодавець врегулював, що дія цього Закону </a:t>
            </a:r>
            <a:r>
              <a:rPr lang="uk-UA" sz="21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не поширюється на працівників державних підприємств, установ, організацій, інших суб’єктів </a:t>
            </a:r>
            <a:r>
              <a:rPr lang="uk-UA" sz="21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господарювання</a:t>
            </a:r>
            <a:r>
              <a:rPr lang="uk-UA" sz="21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 державної форми власності, а також навчальних закладів, заснованих державними органами.</a:t>
            </a:r>
          </a:p>
          <a:p>
            <a:pPr marL="298450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uk-UA" sz="2100" dirty="0">
              <a:solidFill>
                <a:srgbClr val="0070C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  <a:p>
            <a:pPr marL="298450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uk-UA" sz="21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Посада вчителя не є ні державною, ні публічною службою. 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lang="uk-UA" sz="2100" dirty="0">
              <a:solidFill>
                <a:srgbClr val="0070C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  <a:p>
            <a:pPr marL="298450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uk-UA" sz="21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Якщо позовні вимоги стосуються порушення трудових прав, то за змістом правовідносин спір не має ознак публічно-правового</a:t>
            </a:r>
            <a:r>
              <a:rPr lang="uk-UA" sz="21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, оскільки виник з приводу невиконання відповідачем обов'язку щодо письмового попередження працівника про зміну істотних умов праці, втрат у заробітній платі, тобто спір </a:t>
            </a:r>
            <a:r>
              <a:rPr lang="uk-UA" sz="21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є приватноправовим і відповідно до вимог закону має розглядатися у порядку цивільного судочинства.</a:t>
            </a:r>
            <a:endParaRPr sz="2100" dirty="0">
              <a:solidFill>
                <a:srgbClr val="0070C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76800" y="6027865"/>
            <a:ext cx="600327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</a:pPr>
            <a:r>
              <a:rPr lang="ru-RU" sz="2000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Постанова ВП ВС від 28.11.2018 у </a:t>
            </a:r>
            <a:r>
              <a:rPr lang="uk-UA" sz="2000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справі</a:t>
            </a:r>
            <a:r>
              <a:rPr lang="ru-RU" sz="2000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 № 559/321/16-ц</a:t>
            </a:r>
            <a:endParaRPr lang="ru-RU" sz="2000" dirty="0">
              <a:solidFill>
                <a:prstClr val="black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0" y="164950"/>
            <a:ext cx="118310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kern="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Приватноправові відносини</a:t>
            </a:r>
          </a:p>
        </p:txBody>
      </p:sp>
    </p:spTree>
    <p:extLst>
      <p:ext uri="{BB962C8B-B14F-4D97-AF65-F5344CB8AC3E}">
        <p14:creationId xmlns:p14="http://schemas.microsoft.com/office/powerpoint/2010/main" val="952001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990600"/>
            <a:ext cx="10058400" cy="3139321"/>
          </a:xfrm>
        </p:spPr>
        <p:txBody>
          <a:bodyPr/>
          <a:lstStyle/>
          <a:p>
            <a:pPr algn="ctr"/>
            <a:br>
              <a:rPr lang="uk-UA" sz="44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uk-UA" sz="44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ЮРИСДИКЦІЙНІСТЬ</a:t>
            </a:r>
            <a:r>
              <a:rPr lang="en-US" sz="44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uk-UA" sz="44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СПОРІВ,</a:t>
            </a:r>
            <a:br>
              <a:rPr lang="uk-UA" sz="44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br>
              <a:rPr lang="uk-UA" sz="44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uk-UA" sz="44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ЗУМОВЛЕНИХ ДІЄЮ ВОЄННОГО СТАНУ</a:t>
            </a:r>
            <a:br>
              <a:rPr lang="uk-UA" sz="4000" b="1" dirty="0">
                <a:solidFill>
                  <a:srgbClr val="FF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uk-UA" b="1" dirty="0">
                <a:solidFill>
                  <a:srgbClr val="00206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</a:t>
            </a:r>
            <a:endParaRPr lang="uk-UA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8266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3682" y="914400"/>
            <a:ext cx="11054918" cy="50135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356235" algn="l"/>
              </a:tabLst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	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  <a:p>
            <a:pPr marL="355600" marR="5080" lvl="0" indent="-343535" algn="just">
              <a:spcBef>
                <a:spcPts val="95"/>
              </a:spcBef>
              <a:buFont typeface="Wingdings"/>
              <a:buChar char=""/>
              <a:tabLst>
                <a:tab pos="356235" algn="l"/>
              </a:tabLst>
              <a:defRPr/>
            </a:pP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	</a:t>
            </a: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Якщо порушення своїх прав особа вбачає у наслідках, спричинених рішенням, дією чи бездіяльністю суб`єкта владних повноважень, які вона вважає неправомірними, </a:t>
            </a:r>
            <a:r>
              <a:rPr lang="uk-UA" sz="2000" dirty="0">
                <a:solidFill>
                  <a:srgbClr val="000B1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і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ці наслідки призвели до виникнення, зміни чи припинення цивільних правовідносин</a:t>
            </a: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мають майновий характер або пов`язаний з реалізацією її майнових або особистих немайнових інтересів, то визнання незаконними (протиправними) таких рішень є способом захисту цивільних прав та інтересів.</a:t>
            </a:r>
            <a:endParaRPr lang="uk-UA" sz="2000" dirty="0">
              <a:solidFill>
                <a:srgbClr val="FF000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marL="355600" marR="5080" lvl="0" indent="-343535" algn="just">
              <a:spcBef>
                <a:spcPts val="95"/>
              </a:spcBef>
              <a:buFont typeface="Wingdings"/>
              <a:buChar char=""/>
              <a:tabLst>
                <a:tab pos="356235" algn="l"/>
              </a:tabLst>
              <a:defRPr/>
            </a:pPr>
            <a:endParaRPr lang="uk-UA" sz="2000" dirty="0">
              <a:solidFill>
                <a:srgbClr val="000B14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marL="355600" marR="5080" lvl="0" indent="-343535" algn="just">
              <a:spcBef>
                <a:spcPts val="95"/>
              </a:spcBef>
              <a:buFont typeface="Wingdings"/>
              <a:buChar char=""/>
              <a:tabLst>
                <a:tab pos="356235" algn="l"/>
              </a:tabLst>
              <a:defRPr/>
            </a:pP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Не є публічно-правовим спір між суб’єктом владних повноважень та суб`єктом приватного права - юридичною особою, у якому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дії суб’єкта владних повноважень спрямовані на виникнення, зміну або припинення цивільних прав юридичної особи.</a:t>
            </a:r>
          </a:p>
          <a:p>
            <a:pPr marL="355600" marR="5080" lvl="0" indent="-343535" algn="just">
              <a:spcBef>
                <a:spcPts val="95"/>
              </a:spcBef>
              <a:buFont typeface="Wingdings"/>
              <a:buChar char=""/>
              <a:tabLst>
                <a:tab pos="356235" algn="l"/>
              </a:tabLst>
              <a:defRPr/>
            </a:pPr>
            <a:endParaRPr lang="uk-UA" sz="2000" dirty="0">
              <a:solidFill>
                <a:srgbClr val="000B14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marL="355600" marR="5080" lvl="0" indent="-343535" algn="just">
              <a:spcBef>
                <a:spcPts val="95"/>
              </a:spcBef>
              <a:buFont typeface="Wingdings"/>
              <a:buChar char=""/>
              <a:tabLst>
                <a:tab pos="356235" algn="l"/>
              </a:tabLst>
              <a:defRPr/>
            </a:pP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Спірні правовідносини виникли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внаслідок прийняття рішення про примусове відчуження майна </a:t>
            </a:r>
            <a:r>
              <a:rPr lang="ru-RU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на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користь підрозділів військової частин</a:t>
            </a:r>
            <a:r>
              <a:rPr lang="ru-RU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и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</a:t>
            </a:r>
            <a:r>
              <a:rPr lang="uk-UA" sz="2000" dirty="0">
                <a:solidFill>
                  <a:srgbClr val="FF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яке порушує, на думку позивачів, їх права, а тому у позивачів виникла необхідність захисту своїх цивільних прав, що вказує на те, що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компетентним судом для вирішення спору є суд господарської юрисдикції</a:t>
            </a:r>
            <a:r>
              <a:rPr lang="uk-UA" sz="2000" dirty="0">
                <a:solidFill>
                  <a:srgbClr val="000B14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</a:t>
            </a:r>
          </a:p>
          <a:p>
            <a:pPr marL="12065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356235" algn="l"/>
              </a:tabLst>
              <a:defRPr/>
            </a:pP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533400" y="152400"/>
            <a:ext cx="1112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985" lvl="0" indent="-1270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</a:tabLst>
              <a:defRPr/>
            </a:pPr>
            <a:r>
              <a:rPr kumimoji="0" lang="uk-UA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Примусове відчуження майна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5562600" y="6007082"/>
            <a:ext cx="5405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lang="ru-RU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Постанова КГС ВС </a:t>
            </a:r>
            <a:r>
              <a:rPr lang="uk-UA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від </a:t>
            </a:r>
            <a:r>
              <a:rPr lang="ru-RU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14.02.2023 </a:t>
            </a:r>
            <a:r>
              <a:rPr lang="ru-RU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у </a:t>
            </a:r>
            <a:r>
              <a:rPr lang="uk-UA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справі</a:t>
            </a:r>
            <a:r>
              <a:rPr lang="ru-RU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 № 904/868/22</a:t>
            </a:r>
          </a:p>
        </p:txBody>
      </p:sp>
    </p:spTree>
    <p:extLst>
      <p:ext uri="{BB962C8B-B14F-4D97-AF65-F5344CB8AC3E}">
        <p14:creationId xmlns:p14="http://schemas.microsoft.com/office/powerpoint/2010/main" val="1316193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413130"/>
            <a:ext cx="11506199" cy="54623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lvl="0" algn="ctr">
              <a:lnSpc>
                <a:spcPts val="4200"/>
              </a:lnSpc>
            </a:pPr>
            <a:r>
              <a:rPr lang="uk-UA" sz="3600" b="1" kern="0" dirty="0">
                <a:solidFill>
                  <a:srgbClr val="0B106F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Нормативне регулювання</a:t>
            </a:r>
          </a:p>
          <a:p>
            <a:pPr marL="355600" marR="5080" lvl="0" indent="-343535" algn="just">
              <a:spcBef>
                <a:spcPts val="95"/>
              </a:spcBef>
              <a:buFont typeface="Wingdings"/>
              <a:buChar char=""/>
              <a:tabLst>
                <a:tab pos="356235" algn="l"/>
              </a:tabLst>
            </a:pPr>
            <a:r>
              <a:rPr lang="uk-UA" sz="21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Стаття 19 ЦПК </a:t>
            </a:r>
            <a:r>
              <a:rPr lang="uk-UA" sz="21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– суди розглядають у порядку </a:t>
            </a:r>
            <a:r>
              <a:rPr lang="uk-UA" sz="21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цивільного судочинства справи, що виникають з цивільних, земельних, трудових, сімейних, житлових та інших правовідносин</a:t>
            </a:r>
            <a:r>
              <a:rPr lang="uk-UA" sz="21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крім справ, розгляд яких здійснюється в порядку іншого судочинства. Суди розглядають </a:t>
            </a:r>
            <a:r>
              <a:rPr lang="uk-UA" sz="21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у порядку цивільного судочинства також вимоги щодо реєстрації майна та майнових прав, інших реєстраційних дій, якщо такі вимоги є похідними</a:t>
            </a:r>
            <a:r>
              <a:rPr lang="uk-UA" sz="21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від спору щодо такого майна або майнових прав, якщо цей спір підлягає розгляду в місцевому загальному суді і переданий на його розгляд з такими вимогами.</a:t>
            </a:r>
          </a:p>
          <a:p>
            <a:pPr marL="355600" marR="5080" lvl="0" indent="-343535" algn="just">
              <a:spcBef>
                <a:spcPts val="95"/>
              </a:spcBef>
              <a:buFont typeface="Wingdings"/>
              <a:buChar char=""/>
              <a:tabLst>
                <a:tab pos="356235" algn="l"/>
              </a:tabLst>
            </a:pPr>
            <a:endParaRPr lang="uk-UA" sz="2100" dirty="0">
              <a:solidFill>
                <a:srgbClr val="002949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marL="355600" marR="5080" indent="-343535" algn="just">
              <a:spcBef>
                <a:spcPts val="95"/>
              </a:spcBef>
              <a:buFont typeface="Wingdings"/>
              <a:buChar char=""/>
              <a:tabLst>
                <a:tab pos="356235" algn="l"/>
              </a:tabLst>
            </a:pPr>
            <a:r>
              <a:rPr lang="uk-UA" sz="21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Стаття 20 ГПК </a:t>
            </a:r>
            <a:r>
              <a:rPr lang="uk-UA" sz="21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– </a:t>
            </a:r>
            <a:r>
              <a:rPr lang="uk-UA" sz="21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господарські суди розглядають справи у спорах, що виникають у зв’язку із здійсненням господарської діяльності</a:t>
            </a:r>
            <a:r>
              <a:rPr lang="uk-UA" sz="21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(щодо виконання господарських договорів, приватизації державного майна, корпоративні спори, спори щодо захисту економічної конкуренції, справи про банкрутство тощо).</a:t>
            </a:r>
          </a:p>
          <a:p>
            <a:pPr marL="355600" marR="5080" indent="-343535" algn="just">
              <a:spcBef>
                <a:spcPts val="95"/>
              </a:spcBef>
              <a:buFont typeface="Wingdings"/>
              <a:buChar char=""/>
              <a:tabLst>
                <a:tab pos="356235" algn="l"/>
              </a:tabLst>
            </a:pPr>
            <a:endParaRPr lang="uk-UA" sz="2100" dirty="0">
              <a:solidFill>
                <a:srgbClr val="002949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marL="355600" marR="5080" indent="-343535" algn="just">
              <a:spcBef>
                <a:spcPts val="95"/>
              </a:spcBef>
              <a:buFont typeface="Wingdings"/>
              <a:buChar char=""/>
              <a:tabLst>
                <a:tab pos="356235" algn="l"/>
              </a:tabLst>
            </a:pPr>
            <a:r>
              <a:rPr lang="uk-UA" sz="21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Стаття 20 КАС </a:t>
            </a:r>
            <a:r>
              <a:rPr lang="uk-UA" sz="21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– юрисдикція </a:t>
            </a:r>
            <a:r>
              <a:rPr lang="uk-UA" sz="21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адміністративних судів поширюється на справи у публічно-правових спорах</a:t>
            </a:r>
            <a:r>
              <a:rPr lang="uk-UA" sz="2100" b="1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uk-UA" sz="21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(із суб’єктом владних повноважень </a:t>
            </a:r>
            <a:r>
              <a:rPr lang="uk-UA" sz="21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щодо оскарження його рішень, дій чи бездіяльності</a:t>
            </a:r>
            <a:r>
              <a:rPr lang="uk-UA" sz="21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проходження </a:t>
            </a:r>
            <a:r>
              <a:rPr lang="uk-UA" sz="21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публічної служби</a:t>
            </a:r>
            <a:r>
              <a:rPr lang="uk-UA" sz="21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укладення та виконання </a:t>
            </a:r>
            <a:r>
              <a:rPr lang="uk-UA" sz="21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адміністративних договорів</a:t>
            </a:r>
            <a:r>
              <a:rPr lang="uk-UA" sz="21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спори щодо </a:t>
            </a:r>
            <a:r>
              <a:rPr lang="uk-UA" sz="21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виборчого процесу та референдуму </a:t>
            </a:r>
            <a:r>
              <a:rPr lang="uk-UA" sz="21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тощо).</a:t>
            </a:r>
            <a:endParaRPr lang="uk-UA" sz="2100" b="1" dirty="0">
              <a:solidFill>
                <a:srgbClr val="0070C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1525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490337" y="848648"/>
            <a:ext cx="10896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uk-UA" sz="2000" dirty="0">
              <a:solidFill>
                <a:srgbClr val="00206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Спори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про встановлення факту проживання однією сім’єю чоловіка та жінки, яка є членом сім`ї померлого військовослужбовця, без реєстрації шлюбу </a:t>
            </a: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з метою звернення до відповідних органів за призначенням одноразової грошової допомоги</a:t>
            </a:r>
            <a:r>
              <a:rPr lang="uk-UA" sz="2000" dirty="0">
                <a:solidFill>
                  <a:srgbClr val="00224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належить розглядати за правилами цивільної юрисдикції.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uk-UA" sz="2000" dirty="0">
              <a:solidFill>
                <a:srgbClr val="FF000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rgbClr val="00224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Водночас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 разі оскарження до суду відмови відповідного органу в установленні юридичного факту, який підлягає встановленню у позасудовому порядку</a:t>
            </a: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, такий спір підлягає розгляду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 порядку адміністративного судочинства</a:t>
            </a:r>
            <a:r>
              <a:rPr lang="uk-UA" sz="2000" dirty="0">
                <a:solidFill>
                  <a:srgbClr val="00224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 </a:t>
            </a: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і суди насамперед перевіряють, чи відповідає оскаржуване рішення суб’єкта владних повноважень визначеним критеріям, а відповідач в адміністративних справах про протиправність рішень, дій чи бездіяльності суб`єкта владних повноважень повинен довести правомірність свого рішення, дії чи бездіяльності.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5086264" y="4829115"/>
            <a:ext cx="6331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>
              <a:spcBef>
                <a:spcPts val="100"/>
              </a:spcBef>
            </a:pPr>
            <a:r>
              <a:rPr lang="ru-RU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Постанова ВП ВС від 18.01.2024 у справі № 560/17953/21</a:t>
            </a:r>
            <a:endParaRPr lang="ru-RU" dirty="0">
              <a:solidFill>
                <a:prstClr val="black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511673" y="5198447"/>
            <a:ext cx="11430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1500" b="1" i="1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	Відступ! </a:t>
            </a:r>
            <a:r>
              <a:rPr lang="uk-UA" sz="1500" i="1" dirty="0">
                <a:solidFill>
                  <a:srgbClr val="00224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ВП ВС відступила від висновків стосовно юрисдикції спору, які викладено у постанові ВП ВС від 30.01.2020 у справі                               № 287/167/18-ц та у постанові КЦС ВС від 22.03.2023 у справі № 290/289/22-ц, вказавши, що справи про встановлення фактів, що мають юридичне значення, розглядаються у позасудовому та судовому порядку. Рішення стосовно фактів, що мають юридичне значення, прийняті у позасудовому порядку, можуть бути оскаржені до судів адміністративної юрисдикції. Юридичні факти, які належать встановлювати в судовому порядку, вирішуються судами цивільної юрисдикції за правилами ЦПК України.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533400" y="152400"/>
            <a:ext cx="1112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985" lvl="0" indent="-1270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</a:tabLst>
              <a:defRPr/>
            </a:pPr>
            <a:r>
              <a:rPr lang="uk-UA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Встановлення факту проживання з військовослужбовцем</a:t>
            </a:r>
            <a:endParaRPr kumimoji="0" lang="uk-UA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04800" y="1295400"/>
            <a:ext cx="11582399" cy="4083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lvl="0" indent="-342900" algn="just">
              <a:spcBef>
                <a:spcPts val="105"/>
              </a:spcBef>
              <a:buFont typeface="Wingdings"/>
              <a:buChar char=""/>
              <a:tabLst>
                <a:tab pos="355600" algn="l"/>
              </a:tabLst>
              <a:defRPr/>
            </a:pPr>
            <a:endParaRPr lang="uk-UA" sz="2000" dirty="0">
              <a:solidFill>
                <a:srgbClr val="00206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  <a:p>
            <a:pPr marL="355600" marR="5080" lvl="0" indent="-342900" algn="just">
              <a:spcBef>
                <a:spcPts val="105"/>
              </a:spcBef>
              <a:buFont typeface="Wingdings"/>
              <a:buChar char=""/>
              <a:tabLst>
                <a:tab pos="355600" algn="l"/>
              </a:tabLst>
              <a:defRPr/>
            </a:pPr>
            <a:r>
              <a:rPr lang="ru-RU" sz="22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Факт </a:t>
            </a:r>
            <a:r>
              <a:rPr lang="uk-UA" sz="22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одноосібного виховання дитини одним із батьків </a:t>
            </a:r>
            <a:r>
              <a:rPr lang="uk-UA" sz="22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(пов’язаний </a:t>
            </a:r>
            <a:r>
              <a:rPr lang="uk-UA" sz="22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з реалізацією права на відстрочку від призову на військову службу під час мобілізації) </a:t>
            </a:r>
            <a:r>
              <a:rPr lang="uk-UA" sz="22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не може встановлюватись у безспірному порядку </a:t>
            </a:r>
            <a:r>
              <a:rPr lang="uk-UA" sz="22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або за домовленістю батьків дитини, в тому числі на підставі укладеного між ними договору або на підставі судового рішення, ухваленого за правилами окремого провадження, </a:t>
            </a:r>
            <a:r>
              <a:rPr lang="uk-UA" sz="22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оскільки в такому питанні завжди існуватиме загроза порушення принципу дотримання найкращих інтересів дитини.</a:t>
            </a:r>
          </a:p>
          <a:p>
            <a:pPr marL="355600" marR="5080" lvl="0" indent="-342900" algn="just">
              <a:spcBef>
                <a:spcPts val="105"/>
              </a:spcBef>
              <a:buFont typeface="Wingdings"/>
              <a:buChar char=""/>
              <a:tabLst>
                <a:tab pos="355600" algn="l"/>
              </a:tabLst>
              <a:defRPr/>
            </a:pPr>
            <a:endParaRPr lang="uk-UA" sz="2200" dirty="0">
              <a:solidFill>
                <a:srgbClr val="00206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  <a:p>
            <a:pPr marL="355600" marR="5080" lvl="0" indent="-342900" algn="just">
              <a:spcBef>
                <a:spcPts val="105"/>
              </a:spcBef>
              <a:buFont typeface="Wingdings"/>
              <a:buChar char=""/>
              <a:tabLst>
                <a:tab pos="355600" algn="l"/>
              </a:tabLst>
              <a:defRPr/>
            </a:pPr>
            <a:r>
              <a:rPr lang="uk-UA" sz="22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Факт,</a:t>
            </a:r>
            <a:r>
              <a:rPr lang="uk-UA" sz="22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 про встановлення якого просить заявник, </a:t>
            </a:r>
            <a:r>
              <a:rPr lang="uk-UA" sz="22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не підлягає з'ясуванню в порядку окремого провадження</a:t>
            </a:r>
            <a:r>
              <a:rPr lang="uk-UA" sz="22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, </a:t>
            </a:r>
            <a:r>
              <a:rPr lang="uk-UA" sz="22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оскільки з поданої заяви вбачається спір про право, </a:t>
            </a:r>
            <a:r>
              <a:rPr lang="uk-UA" sz="22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який не може розглядатися в судовому порядку безвідносно до дій заінтересованих осіб щодо конкретних прав, свобод та інтересів заявника</a:t>
            </a:r>
            <a:r>
              <a:rPr lang="ru-RU" sz="22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.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838200" y="5867400"/>
            <a:ext cx="10896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89170" lvl="0">
              <a:spcBef>
                <a:spcPts val="5"/>
              </a:spcBef>
              <a:defRPr/>
            </a:pPr>
            <a:r>
              <a:rPr lang="ru-RU" sz="2000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Постанова ВП ВС від 11.09.2024 у справі № 201/5972/22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533400" y="304800"/>
            <a:ext cx="1150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kern="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Встановлення факту одноосібного виховання дитини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06151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457200" y="1046660"/>
            <a:ext cx="10896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uk-UA" sz="2000" dirty="0">
              <a:solidFill>
                <a:srgbClr val="00206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Встановлення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факту, що має юридичне значення, щодо загибелі військовослужбовця під час захисту Батьківщини </a:t>
            </a: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внаслідок збройної агресії російської федерації проти України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можливе лише у судовому порядку</a:t>
            </a: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, оскільки законодавець не визначив іншого, позасудового способу встановлення причинно-наслідкового зв`язку між смертю військовослужбовця та військовою агресією російської федерації.       </a:t>
            </a:r>
          </a:p>
          <a:p>
            <a:pPr algn="just"/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 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Відповідний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юридичний факт має індивідуальний характер, оскільки породжує правові наслідки лише для заявника</a:t>
            </a: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, а саме: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отримання загиблим статусу жертви </a:t>
            </a: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міжнародного збройного конфлікту з подальшим отриманням членами сім`ї загиблого допомоги від гуманітарних організацій та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можливості звернення членів сім`ї загиблого до міжнародних судів </a:t>
            </a: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із відповідними вимогами.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uk-UA" sz="2000" dirty="0">
              <a:solidFill>
                <a:srgbClr val="00206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Суди дійшли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помилкового висновку про закриття провадження у цій справі (бо в позасудовому порядку вже було встановлено факти загибелі)</a:t>
            </a: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, не врахувавши, що встановлення факту, що має юридичне значення, щодо загибелі військовослужбовця під час захисту Батьківщини у лютому 2015 року на території Донецької та Луганської областей України внаслідок збройної агресії російської федерації проти України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можливе лише у судовому порядку</a:t>
            </a: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.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4343400" y="6111292"/>
            <a:ext cx="70931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>
              <a:spcBef>
                <a:spcPts val="100"/>
              </a:spcBef>
            </a:pPr>
            <a:r>
              <a:rPr lang="ru-RU" sz="2000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Постанова ОП КЦС ВС від 05.12.2022 у справі № 490/6057/19-ц</a:t>
            </a:r>
            <a:endParaRPr lang="ru-RU" sz="2000" dirty="0">
              <a:solidFill>
                <a:prstClr val="black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533400" y="152400"/>
            <a:ext cx="1112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985" lvl="0" indent="-12700" algn="ctr">
              <a:spcBef>
                <a:spcPts val="100"/>
              </a:spcBef>
              <a:tabLst>
                <a:tab pos="355600" algn="l"/>
              </a:tabLst>
              <a:defRPr/>
            </a:pPr>
            <a:r>
              <a:rPr lang="uk-UA" sz="3600" b="1" noProof="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Встановлення факту загибелі військовослужбовця</a:t>
            </a:r>
            <a:endParaRPr kumimoji="0" lang="uk-UA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</p:txBody>
      </p:sp>
    </p:spTree>
    <p:extLst>
      <p:ext uri="{BB962C8B-B14F-4D97-AF65-F5344CB8AC3E}">
        <p14:creationId xmlns:p14="http://schemas.microsoft.com/office/powerpoint/2010/main" val="6850160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304799" y="1371600"/>
            <a:ext cx="1113175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uk-UA" sz="2400" dirty="0">
              <a:solidFill>
                <a:srgbClr val="0070C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Вирішуючи в окремому провадженні справи про встановлення факту смерті особи</a:t>
            </a:r>
            <a:r>
              <a:rPr lang="uk-UA" sz="24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, зокрема після 24 лютого 2022 року на тимчасово окупованій території України, під час ведення бойових дій, 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суди не можуть ігнорувати обставини, в яких опинилися заявники після повномасштабного військового вторгнення держави-агресора </a:t>
            </a:r>
            <a:r>
              <a:rPr lang="uk-UA" sz="24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на територію України та об’єктивні складнощі, які можуть виникнути у них при наданні доказів на підтвердження відповідного факту.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uk-UA" sz="2400" dirty="0">
              <a:solidFill>
                <a:srgbClr val="00206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Доводи </a:t>
            </a:r>
            <a:r>
              <a:rPr lang="uk-UA" sz="24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Міністерства оборони України про наявність між учасниками справи спору про право є безпідставними, 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оскільки заявниця не має іншої можливості одержати свідоцтво про смерть сина, яке посвідчує факт, що має юридичне значення, а чинним законодавством не передбачено іншого позасудового порядку встановлення таких юридичних фактів</a:t>
            </a:r>
            <a:r>
              <a:rPr lang="ru-RU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.</a:t>
            </a:r>
            <a:endParaRPr lang="uk-UA" sz="2400" dirty="0">
              <a:solidFill>
                <a:srgbClr val="00206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4343399" y="6249858"/>
            <a:ext cx="70931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>
              <a:spcBef>
                <a:spcPts val="100"/>
              </a:spcBef>
            </a:pPr>
            <a:r>
              <a:rPr lang="ru-RU" sz="2000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Постанова КЦС ВС від 24.04.2024 у справі № 756/5840/23</a:t>
            </a:r>
            <a:endParaRPr lang="ru-RU" sz="2000" dirty="0">
              <a:solidFill>
                <a:prstClr val="black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533400" y="152400"/>
            <a:ext cx="11125200" cy="1213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985" lvl="0" indent="-12700" algn="ctr">
              <a:spcBef>
                <a:spcPts val="100"/>
              </a:spcBef>
              <a:tabLst>
                <a:tab pos="355600" algn="l"/>
              </a:tabLst>
              <a:defRPr/>
            </a:pPr>
            <a:r>
              <a:rPr lang="uk-UA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Встановлення факту смерті на території, </a:t>
            </a:r>
          </a:p>
          <a:p>
            <a:pPr marL="12700" marR="6985" lvl="0" indent="-12700" algn="ctr">
              <a:spcBef>
                <a:spcPts val="100"/>
              </a:spcBef>
              <a:tabLst>
                <a:tab pos="355600" algn="l"/>
              </a:tabLst>
              <a:defRPr/>
            </a:pPr>
            <a:r>
              <a:rPr lang="uk-UA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де ведуться бойові дії</a:t>
            </a:r>
            <a:endParaRPr kumimoji="0" lang="uk-UA" sz="3600" b="1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</p:txBody>
      </p:sp>
    </p:spTree>
    <p:extLst>
      <p:ext uri="{BB962C8B-B14F-4D97-AF65-F5344CB8AC3E}">
        <p14:creationId xmlns:p14="http://schemas.microsoft.com/office/powerpoint/2010/main" val="29040251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381000" y="1981200"/>
            <a:ext cx="10896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Відмова у відкритті провадження </a:t>
            </a:r>
            <a:r>
              <a:rPr lang="uk-UA" sz="24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у справі про встановлення факту народження на тимчасово окупованій території України 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з</a:t>
            </a:r>
            <a:r>
              <a:rPr lang="uk-UA" sz="24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 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підстав попереднього незвернення до органу реєстрації актів цивільного стану</a:t>
            </a:r>
            <a:r>
              <a:rPr lang="uk-UA" sz="24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, неотримання відмови у проведенні державної реєстрації народження та необхідності подальшого оскарження такої відмови в порядку адміністративного судочинства 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не ґрунтується на положеннях чинного законодавства</a:t>
            </a:r>
            <a:r>
              <a:rPr lang="uk-UA" sz="24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, 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оскільки встановлення такого факту </a:t>
            </a:r>
            <a:r>
              <a:rPr lang="uk-UA" sz="24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саме судом безпосередньо передбачено у статті 317 ЦПК України, яка 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не вимагає від заявників вчинення інших дій перед зверненням до суду </a:t>
            </a:r>
            <a:r>
              <a:rPr lang="uk-UA" sz="24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з відповідною заявою, тобто надає можливість відразу звернутися до будь-якого суду цивільної юрисдикції.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4343400" y="5943600"/>
            <a:ext cx="70931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>
              <a:spcBef>
                <a:spcPts val="100"/>
              </a:spcBef>
            </a:pPr>
            <a:r>
              <a:rPr lang="ru-RU" sz="2000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Постанова КЦС ВС від 23.11.2022 у справі № 759/7001/22</a:t>
            </a:r>
            <a:endParaRPr lang="ru-RU" sz="2000" dirty="0">
              <a:solidFill>
                <a:prstClr val="black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533400" y="152400"/>
            <a:ext cx="11125200" cy="1213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985" lvl="0" indent="-12700" algn="ctr">
              <a:spcBef>
                <a:spcPts val="100"/>
              </a:spcBef>
              <a:tabLst>
                <a:tab pos="355600" algn="l"/>
              </a:tabLst>
              <a:defRPr/>
            </a:pPr>
            <a:r>
              <a:rPr lang="uk-UA" sz="3600" b="1" noProof="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Встановлення факту народження </a:t>
            </a:r>
            <a:r>
              <a:rPr lang="uk-UA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н</a:t>
            </a:r>
            <a:r>
              <a:rPr lang="uk-UA" sz="3600" b="1" noProof="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а тимчасово </a:t>
            </a:r>
          </a:p>
          <a:p>
            <a:pPr marL="12700" marR="6985" lvl="0" indent="-12700" algn="ctr">
              <a:spcBef>
                <a:spcPts val="100"/>
              </a:spcBef>
              <a:tabLst>
                <a:tab pos="355600" algn="l"/>
              </a:tabLst>
              <a:defRPr/>
            </a:pPr>
            <a:r>
              <a:rPr lang="uk-UA" sz="3600" b="1" noProof="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окупованій території</a:t>
            </a:r>
            <a:endParaRPr kumimoji="0" lang="uk-UA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</p:txBody>
      </p:sp>
    </p:spTree>
    <p:extLst>
      <p:ext uri="{BB962C8B-B14F-4D97-AF65-F5344CB8AC3E}">
        <p14:creationId xmlns:p14="http://schemas.microsoft.com/office/powerpoint/2010/main" val="22340135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381000" y="1828800"/>
            <a:ext cx="10896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Неефективним є підхід до визначення юрисдикції спорів про встановлення фактів</a:t>
            </a: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, що мають юридичне значення,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в залежності від їх мети звернення та наявності у заявника певних цивільних прав та обов’язків чи виникнення публічно-правових спорів із суб’єктами владних повноважень</a:t>
            </a: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, оскільки це не сприятиме належному способу захисту порушеного права заявника, призведе до необхідності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звертатися в суди різних юрисдикцій з доказуванням одних і тих же обставин</a:t>
            </a: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, подій та фактів при поданні кожної позовної заяви.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uk-UA" sz="2000" dirty="0">
              <a:solidFill>
                <a:srgbClr val="00206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Висновки судів попередніх інстанцій</a:t>
            </a: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, що метою звернення до суду з такою заявою є підтвердження певного соціального-правового статусу для отримання від держави допомоги та інших пільг, що свідчить про те,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що така справа не підлягає вирішенню в порядку цивільного судочинства </a:t>
            </a: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та має розглядатися в порядку адміністративного судочинства, оскільки існує спір у сфері публічно-правових відносин, який не підлягає вирішенню у порядку цивільного судочинства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є необґрунтованими</a:t>
            </a:r>
            <a:r>
              <a:rPr lang="ru-RU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.</a:t>
            </a:r>
            <a:endParaRPr lang="uk-UA" sz="2000" dirty="0">
              <a:solidFill>
                <a:srgbClr val="00206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4343400" y="5943600"/>
            <a:ext cx="70931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>
              <a:spcBef>
                <a:spcPts val="100"/>
              </a:spcBef>
            </a:pPr>
            <a:r>
              <a:rPr lang="ru-RU" sz="2000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Постанова КЦС ВС від 08.05.2024 у справі № 214/4921/23</a:t>
            </a:r>
            <a:endParaRPr lang="ru-RU" sz="2000" dirty="0">
              <a:solidFill>
                <a:prstClr val="black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533400" y="76200"/>
            <a:ext cx="11125200" cy="1213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985" lvl="0" indent="-12700" algn="ctr">
              <a:spcBef>
                <a:spcPts val="100"/>
              </a:spcBef>
              <a:tabLst>
                <a:tab pos="355600" algn="l"/>
              </a:tabLst>
              <a:defRPr/>
            </a:pPr>
            <a:r>
              <a:rPr lang="uk-UA" sz="3600" b="1" noProof="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Встановлення факту перебування </a:t>
            </a:r>
          </a:p>
          <a:p>
            <a:pPr marL="12700" marR="6985" lvl="0" indent="-12700" algn="ctr">
              <a:spcBef>
                <a:spcPts val="100"/>
              </a:spcBef>
              <a:tabLst>
                <a:tab pos="355600" algn="l"/>
              </a:tabLst>
              <a:defRPr/>
            </a:pPr>
            <a:r>
              <a:rPr lang="uk-UA" sz="3600" b="1" noProof="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на утриманні військовослужбовця</a:t>
            </a:r>
            <a:endParaRPr kumimoji="0" lang="uk-UA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</p:txBody>
      </p:sp>
    </p:spTree>
    <p:extLst>
      <p:ext uri="{BB962C8B-B14F-4D97-AF65-F5344CB8AC3E}">
        <p14:creationId xmlns:p14="http://schemas.microsoft.com/office/powerpoint/2010/main" val="19317278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990600"/>
            <a:ext cx="10058400" cy="3139321"/>
          </a:xfrm>
        </p:spPr>
        <p:txBody>
          <a:bodyPr/>
          <a:lstStyle/>
          <a:p>
            <a:pPr algn="ctr"/>
            <a:br>
              <a:rPr lang="uk-UA" sz="44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uk-UA" sz="44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СПОРИ, ЯКІ НЕ ПІДЛЯГАЮТЬ</a:t>
            </a:r>
            <a:br>
              <a:rPr lang="uk-UA" sz="44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uk-UA" sz="44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br>
              <a:rPr lang="uk-UA" sz="44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uk-UA" sz="44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СУДОВОМУ РОЗГЛЯДУ</a:t>
            </a:r>
            <a:br>
              <a:rPr lang="uk-UA" sz="4000" b="1" dirty="0">
                <a:solidFill>
                  <a:srgbClr val="FF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uk-UA" b="1" dirty="0">
                <a:solidFill>
                  <a:srgbClr val="00206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</a:t>
            </a:r>
            <a:endParaRPr lang="uk-UA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6919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457199"/>
            <a:ext cx="11887200" cy="1107996"/>
          </a:xfrm>
        </p:spPr>
        <p:txBody>
          <a:bodyPr/>
          <a:lstStyle/>
          <a:p>
            <a:pPr algn="ctr"/>
            <a:r>
              <a:rPr lang="uk-UA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Оскарження акта про порушення </a:t>
            </a:r>
            <a:br>
              <a:rPr lang="uk-UA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uk-UA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Правил користування електричною енергією</a:t>
            </a:r>
            <a:endParaRPr lang="uk-UA" sz="3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228600" y="1981200"/>
            <a:ext cx="11658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224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Складений працівниками електропостачальної організації 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акт про порушення ПКЕЕ є лише фіксацією такого порушення, </a:t>
            </a:r>
            <a:r>
              <a:rPr lang="uk-UA" sz="2400" dirty="0">
                <a:solidFill>
                  <a:srgbClr val="00224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що було виявлено під час проведення перевірки дотримання цих Правил, тому 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оскарження лише факту складення такого акта</a:t>
            </a:r>
            <a:r>
              <a:rPr lang="uk-UA" sz="2400" dirty="0">
                <a:solidFill>
                  <a:srgbClr val="00224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, який не встановлює для споживача будь-яких обов'язків і є різновидом претензії, 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не передбачено чинним законодавством як спосіб захисту прав.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uk-UA" sz="2400" dirty="0">
              <a:solidFill>
                <a:srgbClr val="00224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Зазначений акт може бути визнаний як доказ </a:t>
            </a:r>
            <a:r>
              <a:rPr lang="uk-UA" sz="2400" dirty="0">
                <a:solidFill>
                  <a:srgbClr val="00224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(із наданням йому відповідної оцінки судом під час вирішення іншого спору), 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зокрема щодо відшкодування матеріальних збитків, </a:t>
            </a:r>
            <a:r>
              <a:rPr lang="uk-UA" sz="2400" dirty="0">
                <a:solidFill>
                  <a:srgbClr val="00224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при вирішенні якого суд зобов'язаний дати оцінку щодо дійсності цього акта.</a:t>
            </a:r>
            <a:endParaRPr lang="uk-UA" sz="20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5105400" y="5786789"/>
            <a:ext cx="6324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 lvl="0" algn="just">
              <a:tabLst>
                <a:tab pos="299720" algn="l"/>
              </a:tabLst>
              <a:defRPr/>
            </a:pPr>
            <a:r>
              <a:rPr lang="uk-UA" sz="2000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Постанова ВП ВС від 06.02.2019 у справі №</a:t>
            </a:r>
            <a:r>
              <a:rPr lang="en-US" sz="2000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 </a:t>
            </a:r>
            <a:r>
              <a:rPr lang="uk-UA" sz="2000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522/12901/17-ц</a:t>
            </a:r>
          </a:p>
        </p:txBody>
      </p:sp>
    </p:spTree>
    <p:extLst>
      <p:ext uri="{BB962C8B-B14F-4D97-AF65-F5344CB8AC3E}">
        <p14:creationId xmlns:p14="http://schemas.microsoft.com/office/powerpoint/2010/main" val="5646864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457199"/>
            <a:ext cx="11887200" cy="1107996"/>
          </a:xfrm>
        </p:spPr>
        <p:txBody>
          <a:bodyPr/>
          <a:lstStyle/>
          <a:p>
            <a:pPr algn="ctr"/>
            <a:r>
              <a:rPr lang="uk-UA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Оскарження акта про порушення, складеного оператором</a:t>
            </a:r>
            <a:br>
              <a:rPr lang="uk-UA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uk-UA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газорозподільної мережі (ГРМ)</a:t>
            </a:r>
            <a:endParaRPr lang="uk-UA" sz="3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266700" y="1496198"/>
            <a:ext cx="11658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uk-UA" sz="2000" dirty="0">
              <a:solidFill>
                <a:srgbClr val="0070C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Акт про порушення </a:t>
            </a:r>
            <a:r>
              <a:rPr lang="uk-UA" sz="24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є службовим документом, що підтверджує факт порушення, носієм доказової інформації про виявлені представниками Оператора ГРМ порушення побутовими споживачами вимог законодавства і 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не може бути оскаржений у судовому порядку, оскільки висновки, які в ньому містяться, самі собою не породжують для побутового споживача настання юридичних наслідків</a:t>
            </a:r>
            <a:r>
              <a:rPr lang="uk-UA" sz="24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, не порушують його права та не породжують спірних правовідносин, у яких підлягає захисту порушене право побутового споживача.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400" dirty="0">
              <a:solidFill>
                <a:srgbClr val="00206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Правова природа </a:t>
            </a:r>
            <a:r>
              <a:rPr lang="uk-UA" sz="24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оспорюваного акта про порушення 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унеможливлює здійснення судового розгляду вимог про визнання протиправними дій щодо складання такого акта </a:t>
            </a:r>
            <a:r>
              <a:rPr lang="uk-UA" sz="24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та його скасування, у зв'язку із чим ці позовні вимоги не можуть розглядатися в судах</a:t>
            </a:r>
            <a:r>
              <a:rPr lang="ru-RU" sz="24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.</a:t>
            </a:r>
            <a:endParaRPr lang="uk-UA" sz="2400" dirty="0">
              <a:solidFill>
                <a:srgbClr val="00206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5334000" y="6043851"/>
            <a:ext cx="6324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 lvl="0" algn="just">
              <a:tabLst>
                <a:tab pos="299720" algn="l"/>
              </a:tabLst>
              <a:defRPr/>
            </a:pPr>
            <a:r>
              <a:rPr lang="uk-UA" sz="2000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Постанова ВП ВС від 02.04.2019 у справі №</a:t>
            </a:r>
            <a:r>
              <a:rPr lang="en-US" sz="2000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 </a:t>
            </a:r>
            <a:r>
              <a:rPr lang="uk-UA" sz="2000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904/1199/18</a:t>
            </a:r>
          </a:p>
        </p:txBody>
      </p:sp>
    </p:spTree>
    <p:extLst>
      <p:ext uri="{BB962C8B-B14F-4D97-AF65-F5344CB8AC3E}">
        <p14:creationId xmlns:p14="http://schemas.microsoft.com/office/powerpoint/2010/main" val="432135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457199"/>
            <a:ext cx="11887200" cy="553998"/>
          </a:xfrm>
        </p:spPr>
        <p:txBody>
          <a:bodyPr/>
          <a:lstStyle/>
          <a:p>
            <a:pPr algn="ctr"/>
            <a:r>
              <a:rPr lang="uk-UA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Оскарження повноважень секретаря сільради</a:t>
            </a:r>
            <a:endParaRPr lang="uk-UA" sz="3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228600" y="1752600"/>
            <a:ext cx="116586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uk-UA" dirty="0">
              <a:solidFill>
                <a:srgbClr val="00206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Позовна вимога про 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встановлення відсутності повноважень у секретаря сільради на посвідчення заповіту взагалі не підлягає розгляду в судах.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uk-UA" sz="2400" dirty="0">
              <a:solidFill>
                <a:srgbClr val="00206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Захист порушеного має відбуватися шляхом</a:t>
            </a:r>
            <a:r>
              <a:rPr lang="uk-UA" sz="24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 звернення до суду в порядку цивільного судочинства з позовом про 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визнання заповіту недійсним, </a:t>
            </a:r>
            <a:r>
              <a:rPr lang="uk-UA" sz="24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а не з позовом про відсутність повноважень у посадової особи місцевого самоврядування на вчинення нотаріальних дій, зокрема на посвідчення заповіту.</a:t>
            </a:r>
            <a:endParaRPr lang="uk-UA" sz="2800" dirty="0">
              <a:solidFill>
                <a:srgbClr val="00206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5410200" y="5562600"/>
            <a:ext cx="6324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 lvl="0" algn="just">
              <a:tabLst>
                <a:tab pos="299720" algn="l"/>
              </a:tabLst>
              <a:defRPr/>
            </a:pPr>
            <a:r>
              <a:rPr lang="uk-UA" sz="2000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Постанова ВП ВС від 29.08.2018 у справі №</a:t>
            </a:r>
            <a:r>
              <a:rPr lang="en-US" sz="2000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 </a:t>
            </a:r>
            <a:r>
              <a:rPr lang="uk-UA" sz="2000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219/5238/17</a:t>
            </a:r>
          </a:p>
        </p:txBody>
      </p:sp>
    </p:spTree>
    <p:extLst>
      <p:ext uri="{BB962C8B-B14F-4D97-AF65-F5344CB8AC3E}">
        <p14:creationId xmlns:p14="http://schemas.microsoft.com/office/powerpoint/2010/main" val="3210213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413130"/>
            <a:ext cx="11506199" cy="59061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lvl="0" algn="ctr">
              <a:lnSpc>
                <a:spcPts val="4200"/>
              </a:lnSpc>
            </a:pPr>
            <a:r>
              <a:rPr lang="uk-UA" sz="3600" b="1" kern="0" dirty="0">
                <a:solidFill>
                  <a:srgbClr val="0B106F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Судова юрисдикція</a:t>
            </a:r>
          </a:p>
          <a:p>
            <a:pPr lvl="0" algn="ctr">
              <a:lnSpc>
                <a:spcPts val="4200"/>
              </a:lnSpc>
            </a:pPr>
            <a:endParaRPr lang="uk-UA" sz="2600" dirty="0">
              <a:solidFill>
                <a:srgbClr val="00224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  <a:p>
            <a:pPr marL="355600" marR="5080" indent="-343535" algn="just">
              <a:spcBef>
                <a:spcPts val="95"/>
              </a:spcBef>
              <a:buFont typeface="Wingdings"/>
              <a:buChar char=""/>
              <a:tabLst>
                <a:tab pos="356235" algn="l"/>
              </a:tabLst>
            </a:pPr>
            <a:r>
              <a:rPr lang="uk-UA" sz="2100" dirty="0">
                <a:solidFill>
                  <a:srgbClr val="0070C0"/>
                </a:solidFill>
                <a:latin typeface="Roboto Condensed Light" panose="02000000000000000000" pitchFamily="2" charset="0"/>
                <a:ea typeface="Times New Roman" panose="02020603050405020304" pitchFamily="18" charset="0"/>
              </a:rPr>
              <a:t>Інститут права, який покликаний розмежувати компетенцію</a:t>
            </a:r>
            <a:r>
              <a:rPr lang="uk-UA" sz="2100" dirty="0">
                <a:latin typeface="Roboto Condensed Ligh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uk-UA" sz="2100" dirty="0">
                <a:solidFill>
                  <a:schemeClr val="tx2">
                    <a:lumMod val="75000"/>
                  </a:schemeClr>
                </a:solidFill>
                <a:latin typeface="Roboto Condensed Light" panose="02000000000000000000" pitchFamily="2" charset="0"/>
                <a:ea typeface="Times New Roman" panose="02020603050405020304" pitchFamily="18" charset="0"/>
              </a:rPr>
              <a:t>як різних ланок судової системи судової системи, </a:t>
            </a:r>
            <a:r>
              <a:rPr lang="uk-UA" sz="2100" dirty="0">
                <a:solidFill>
                  <a:schemeClr val="tx2">
                    <a:lumMod val="75000"/>
                  </a:schemeClr>
                </a:solidFill>
                <a:latin typeface="Roboto Condensed Light" panose="02000000000000000000" pitchFamily="2" charset="0"/>
              </a:rPr>
              <a:t>так і </a:t>
            </a:r>
            <a:r>
              <a:rPr lang="uk-UA" sz="2100" dirty="0">
                <a:solidFill>
                  <a:srgbClr val="0070C0"/>
                </a:solidFill>
                <a:latin typeface="Roboto Condensed Light" panose="02000000000000000000" pitchFamily="2" charset="0"/>
                <a:ea typeface="Times New Roman" panose="02020603050405020304" pitchFamily="18" charset="0"/>
              </a:rPr>
              <a:t>різних видів судочинства</a:t>
            </a:r>
            <a:r>
              <a:rPr lang="uk-UA" sz="2100" dirty="0">
                <a:latin typeface="Roboto Condensed Light" panose="02000000000000000000" pitchFamily="2" charset="0"/>
                <a:ea typeface="Times New Roman" panose="02020603050405020304" pitchFamily="18" charset="0"/>
              </a:rPr>
              <a:t> – </a:t>
            </a:r>
            <a:r>
              <a:rPr lang="uk-UA" sz="2100" dirty="0">
                <a:solidFill>
                  <a:schemeClr val="tx2">
                    <a:lumMod val="75000"/>
                  </a:schemeClr>
                </a:solidFill>
                <a:latin typeface="Roboto Condensed Light" panose="02000000000000000000" pitchFamily="2" charset="0"/>
                <a:ea typeface="Times New Roman" panose="02020603050405020304" pitchFamily="18" charset="0"/>
              </a:rPr>
              <a:t>цивільного, кримінального, господарського та адміністративного.</a:t>
            </a:r>
          </a:p>
          <a:p>
            <a:pPr marL="355600" marR="5080" indent="-343535" algn="just">
              <a:spcBef>
                <a:spcPts val="95"/>
              </a:spcBef>
              <a:buFont typeface="Wingdings"/>
              <a:buChar char=""/>
              <a:tabLst>
                <a:tab pos="356235" algn="l"/>
              </a:tabLst>
            </a:pPr>
            <a:endParaRPr lang="uk-UA" sz="2100" dirty="0">
              <a:solidFill>
                <a:schemeClr val="tx2">
                  <a:lumMod val="75000"/>
                </a:schemeClr>
              </a:solidFill>
              <a:latin typeface="Roboto Condensed Light" panose="02000000000000000000" pitchFamily="2" charset="0"/>
              <a:ea typeface="Times New Roman" panose="02020603050405020304" pitchFamily="18" charset="0"/>
            </a:endParaRPr>
          </a:p>
          <a:p>
            <a:pPr marL="355600" marR="5080" indent="-343535" algn="just">
              <a:spcBef>
                <a:spcPts val="95"/>
              </a:spcBef>
              <a:buFont typeface="Wingdings"/>
              <a:buChar char=""/>
              <a:tabLst>
                <a:tab pos="356235" algn="l"/>
              </a:tabLst>
            </a:pPr>
            <a:r>
              <a:rPr lang="uk-UA" sz="2100" kern="0" dirty="0">
                <a:solidFill>
                  <a:srgbClr val="0070C0"/>
                </a:solidFill>
                <a:latin typeface="Roboto Condensed Light" panose="02000000000000000000" pitchFamily="2" charset="0"/>
                <a:ea typeface="Times New Roman" panose="02020603050405020304" pitchFamily="18" charset="0"/>
              </a:rPr>
              <a:t>Критерії юрисдикційності спору </a:t>
            </a:r>
            <a:r>
              <a:rPr lang="uk-UA" sz="2100" dirty="0">
                <a:solidFill>
                  <a:schemeClr val="tx2">
                    <a:lumMod val="75000"/>
                  </a:schemeClr>
                </a:solidFill>
                <a:latin typeface="Roboto Condensed Light" panose="02000000000000000000" pitchFamily="2" charset="0"/>
              </a:rPr>
              <a:t>– передбачені законом умови, за яких певна справа підлягає розгляду за правилами того чи іншого виду судочинства.</a:t>
            </a:r>
          </a:p>
          <a:p>
            <a:pPr marL="355600" marR="5080" indent="-343535" algn="just">
              <a:spcBef>
                <a:spcPts val="95"/>
              </a:spcBef>
              <a:buFont typeface="Wingdings"/>
              <a:buChar char=""/>
              <a:tabLst>
                <a:tab pos="356235" algn="l"/>
              </a:tabLst>
            </a:pPr>
            <a:endParaRPr lang="uk-UA" sz="2100" dirty="0">
              <a:solidFill>
                <a:schemeClr val="tx2">
                  <a:lumMod val="75000"/>
                </a:schemeClr>
              </a:solidFill>
              <a:latin typeface="Roboto Condensed Light" panose="02000000000000000000" pitchFamily="2" charset="0"/>
            </a:endParaRPr>
          </a:p>
          <a:p>
            <a:pPr marL="355600" marR="5080" indent="-343535" algn="just">
              <a:spcBef>
                <a:spcPts val="95"/>
              </a:spcBef>
              <a:buFont typeface="Wingdings"/>
              <a:buChar char=""/>
              <a:tabLst>
                <a:tab pos="356235" algn="l"/>
              </a:tabLst>
            </a:pPr>
            <a:r>
              <a:rPr lang="uk-UA" sz="2100" kern="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До таких критеріїв належать</a:t>
            </a:r>
            <a:r>
              <a:rPr lang="uk-UA" sz="2100" b="1" kern="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:</a:t>
            </a:r>
          </a:p>
          <a:p>
            <a:r>
              <a:rPr lang="uk-UA" sz="2100" b="1" kern="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	</a:t>
            </a:r>
            <a:r>
              <a:rPr lang="uk-UA" sz="2100" kern="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характер спірних матеріальних </a:t>
            </a:r>
            <a:r>
              <a:rPr lang="uk-UA" sz="2100" kern="0" dirty="0">
                <a:solidFill>
                  <a:srgbClr val="1F497D">
                    <a:lumMod val="75000"/>
                  </a:srgb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правовідносин;</a:t>
            </a:r>
            <a:r>
              <a:rPr lang="uk-UA" sz="2100" b="1" kern="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</a:p>
          <a:p>
            <a:r>
              <a:rPr lang="uk-UA" sz="2100" b="1" kern="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	</a:t>
            </a:r>
            <a:r>
              <a:rPr lang="uk-UA" sz="2100" kern="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предмет спору</a:t>
            </a:r>
            <a:r>
              <a:rPr lang="uk-UA" sz="2100" b="1" kern="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; </a:t>
            </a:r>
            <a:r>
              <a:rPr lang="uk-UA" sz="2100" kern="0" dirty="0">
                <a:solidFill>
                  <a:srgbClr val="1F497D">
                    <a:lumMod val="75000"/>
                  </a:srgb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</a:p>
          <a:p>
            <a:r>
              <a:rPr lang="uk-UA" sz="2100" b="1" kern="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	</a:t>
            </a:r>
            <a:r>
              <a:rPr lang="uk-UA" sz="2100" kern="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суб’єктний склад</a:t>
            </a:r>
            <a:r>
              <a:rPr lang="uk-UA" sz="2100" kern="0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uk-UA" sz="2100" kern="0" dirty="0">
                <a:solidFill>
                  <a:srgbClr val="1F497D">
                    <a:lumMod val="75000"/>
                  </a:srgb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правовідносин; </a:t>
            </a:r>
          </a:p>
          <a:p>
            <a:r>
              <a:rPr lang="uk-UA" sz="2100" b="1" kern="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	</a:t>
            </a:r>
            <a:r>
              <a:rPr lang="uk-UA" sz="2100" kern="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вказівка в законі</a:t>
            </a:r>
            <a:r>
              <a:rPr lang="uk-UA" sz="2100" kern="0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uk-UA" sz="2100" kern="0" dirty="0">
                <a:solidFill>
                  <a:srgbClr val="1F497D">
                    <a:lumMod val="75000"/>
                  </a:srgb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на вид судочинства, в якому розглядається визначена категорія справ.</a:t>
            </a:r>
            <a:br>
              <a:rPr lang="uk-UA" sz="2100" kern="0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endParaRPr lang="uk-UA" sz="2100" dirty="0">
              <a:solidFill>
                <a:srgbClr val="002949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marL="355600" marR="5080" indent="-343535" algn="just">
              <a:spcBef>
                <a:spcPts val="95"/>
              </a:spcBef>
              <a:buFont typeface="Wingdings"/>
              <a:buChar char=""/>
              <a:tabLst>
                <a:tab pos="356235" algn="l"/>
              </a:tabLst>
            </a:pPr>
            <a:r>
              <a:rPr lang="uk-UA" sz="2100" b="1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uk-UA" sz="2100" kern="0" dirty="0">
                <a:solidFill>
                  <a:srgbClr val="0070C0"/>
                </a:solidFill>
                <a:latin typeface="Roboto Condensed Light" panose="02000000000000000000" pitchFamily="2" charset="0"/>
                <a:ea typeface="Times New Roman" panose="02020603050405020304" pitchFamily="18" charset="0"/>
              </a:rPr>
              <a:t>Вирішує юрисдикційні спори Велика Палата Верховного Суду</a:t>
            </a:r>
            <a:r>
              <a:rPr lang="uk-UA" sz="2100" b="1" kern="0" dirty="0">
                <a:solidFill>
                  <a:srgbClr val="0070C0"/>
                </a:solidFill>
                <a:latin typeface="Roboto Condensed Light" panose="02000000000000000000" pitchFamily="2" charset="0"/>
                <a:ea typeface="Times New Roman" panose="02020603050405020304" pitchFamily="18" charset="0"/>
              </a:rPr>
              <a:t>.</a:t>
            </a:r>
            <a:endParaRPr lang="uk-UA" sz="2100" b="1" dirty="0">
              <a:solidFill>
                <a:srgbClr val="0070C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6794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457199"/>
            <a:ext cx="11887200" cy="553998"/>
          </a:xfrm>
        </p:spPr>
        <p:txBody>
          <a:bodyPr/>
          <a:lstStyle/>
          <a:p>
            <a:pPr algn="ctr"/>
            <a:r>
              <a:rPr lang="uk-UA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Оскарження довідки про склад сім’ї </a:t>
            </a:r>
            <a:endParaRPr lang="uk-UA" sz="3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228600" y="1752600"/>
            <a:ext cx="11658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Довідка про склад сім'ї не є актом правозастосування </a:t>
            </a:r>
            <a:r>
              <a:rPr lang="uk-UA" sz="24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та має виключно інформативний характер, а тому 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судовому оскарженню не підлягає.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uk-UA" sz="2400" dirty="0">
              <a:solidFill>
                <a:srgbClr val="00206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У позивача не виникло право на судовий захист у порядку цивільного судочинства, оскільки сама  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довідка про склад сім'ї та дії відповідача щодо видачі якої позивач просить визнати протиправними, не можуть бути самостійним предметом судового розгляду</a:t>
            </a:r>
            <a:r>
              <a:rPr lang="uk-UA" sz="24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, оскільки не підлягає оскарженню.</a:t>
            </a:r>
            <a:endParaRPr lang="uk-UA" sz="2000" dirty="0">
              <a:solidFill>
                <a:srgbClr val="00206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5334000" y="5486400"/>
            <a:ext cx="6324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 lvl="0" algn="just">
              <a:tabLst>
                <a:tab pos="299720" algn="l"/>
              </a:tabLst>
              <a:defRPr/>
            </a:pPr>
            <a:r>
              <a:rPr lang="uk-UA" sz="2000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Постанова ВП ВС від 07.11.2018 у справі №</a:t>
            </a:r>
            <a:r>
              <a:rPr lang="en-US" sz="2000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 </a:t>
            </a:r>
            <a:r>
              <a:rPr lang="uk-UA" sz="2000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295/4481/16-ц</a:t>
            </a:r>
          </a:p>
        </p:txBody>
      </p:sp>
    </p:spTree>
    <p:extLst>
      <p:ext uri="{BB962C8B-B14F-4D97-AF65-F5344CB8AC3E}">
        <p14:creationId xmlns:p14="http://schemas.microsoft.com/office/powerpoint/2010/main" val="7762090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457199"/>
            <a:ext cx="11887200" cy="553998"/>
          </a:xfrm>
        </p:spPr>
        <p:txBody>
          <a:bodyPr/>
          <a:lstStyle/>
          <a:p>
            <a:pPr algn="ctr"/>
            <a:r>
              <a:rPr lang="uk-UA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Спір між державними органами</a:t>
            </a:r>
            <a:endParaRPr lang="uk-UA" sz="3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266700" y="1173033"/>
            <a:ext cx="116586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2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Прокурор не реалізовує публічно-владні управлінські функції </a:t>
            </a:r>
            <a:r>
              <a:rPr lang="uk-UA" sz="22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стосовно відповідача та не здійснює представництво будь-якого державного органу, оскільки зі спору вбачається, що його предметом є питання додержання вимог містобудівного законодавства (скасування реєстрації декларації про початок будівництва), відтак - органом, уповноваженим на реалізацію цього питання, </a:t>
            </a:r>
            <a:r>
              <a:rPr lang="uk-UA" sz="22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власне і є відповідач</a:t>
            </a:r>
            <a:r>
              <a:rPr lang="uk-UA" sz="22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uk-UA" sz="2200" dirty="0">
              <a:solidFill>
                <a:srgbClr val="00206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2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Вирішення адміністративним судом спору, який виник між прокурором та УДАБК,</a:t>
            </a:r>
            <a:r>
              <a:rPr lang="uk-UA" sz="22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 не відповідатиме меті ефективного захисту прав, свобод та інтересів фізичних осіб, прав та інтересів юридичних осіб від порушень з боку суб`єктів владних повноважень, оскільки </a:t>
            </a:r>
            <a:r>
              <a:rPr lang="uk-UA" sz="22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зводитиметься до розгляду державою в особі уповноваженого нею органу (суду) спору між іншими її органами, тобто спору держави із самою собою.</a:t>
            </a:r>
            <a:endParaRPr lang="ru-RU" sz="2200" dirty="0">
              <a:solidFill>
                <a:srgbClr val="0070C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200" dirty="0">
              <a:solidFill>
                <a:srgbClr val="0070C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2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Невідповідність меті вирішення публічно-правового спору </a:t>
            </a:r>
            <a:r>
              <a:rPr lang="uk-UA" sz="22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та завданням адміністративного судочинства </a:t>
            </a:r>
            <a:r>
              <a:rPr lang="uk-UA" sz="22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обумовлює потребу розв’язання такого спору в межах існуючих адміністративних процедур, а не в судовому порядку</a:t>
            </a:r>
            <a:r>
              <a:rPr lang="uk-UA" sz="22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.</a:t>
            </a:r>
            <a:endParaRPr lang="uk-UA" sz="2000" dirty="0">
              <a:solidFill>
                <a:srgbClr val="00206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5334000" y="6043851"/>
            <a:ext cx="6324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 lvl="0" algn="just">
              <a:tabLst>
                <a:tab pos="299720" algn="l"/>
              </a:tabLst>
              <a:defRPr/>
            </a:pPr>
            <a:r>
              <a:rPr lang="uk-UA" sz="2000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Постанова ВП ВС від 30.09.2020 у справі №</a:t>
            </a:r>
            <a:r>
              <a:rPr lang="en-US" sz="2000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 </a:t>
            </a:r>
            <a:r>
              <a:rPr lang="uk-UA" sz="2000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815/6347/17</a:t>
            </a:r>
          </a:p>
        </p:txBody>
      </p:sp>
    </p:spTree>
    <p:extLst>
      <p:ext uri="{BB962C8B-B14F-4D97-AF65-F5344CB8AC3E}">
        <p14:creationId xmlns:p14="http://schemas.microsoft.com/office/powerpoint/2010/main" val="1137823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1000" y="1676400"/>
            <a:ext cx="11582399" cy="368370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lvl="0" indent="-342900" algn="just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355600" algn="l"/>
              </a:tabLst>
              <a:defRPr/>
            </a:pP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  <a:p>
            <a:pPr marL="355600" marR="5080" lvl="0" indent="-342900" algn="just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355600" algn="l"/>
              </a:tabLst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Повідомлення НАЗК щодо необхідності подання декларації особи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224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,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уповноваженої на виконання функцій держави або місцевого самоврядування, та порядку її подання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не є рішенням суб’єкта владних повноважень у розумінні статті 19 КАС України та має виключно інформаційний характер, а тому не підлягає оскарженню в судовому порядку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224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.</a:t>
            </a:r>
          </a:p>
          <a:p>
            <a:pPr marL="355600" marR="5080" lvl="0" indent="-342900" algn="just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355600" algn="l"/>
              </a:tabLst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rgbClr val="002240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  <a:p>
            <a:pPr marL="355600" marR="5080" lvl="0" indent="-342900" algn="just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355600" algn="l"/>
              </a:tabLst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Надалі на його підставі 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можуть прийматися відповідні рішення уповноваженими органами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, а тому його оцінка, як і оцінка дій службових осіб уповноваженого органу щодо його складання, 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може бути надана судом під час вирішення спору щодо оскарження рішення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, прийнятого з його урахуванням.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096391" y="5715000"/>
            <a:ext cx="10896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8917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Постанова ВП ВС від 02.02.2023 у справі № 260/3380/21 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762000" y="304800"/>
            <a:ext cx="1097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kern="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Оскарження повідомлення Національного агентства з питань запобігання корупції (НАЗК)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362189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/>
          <p:cNvSpPr/>
          <p:nvPr/>
        </p:nvSpPr>
        <p:spPr>
          <a:xfrm>
            <a:off x="152400" y="1143000"/>
            <a:ext cx="115824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Характер правовідносин, з яких виник 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спір щодо оскарження дій АТ «Укрзалізниця», що стосуються питань організації та планування господарської діяльності з перевезення вантажів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srgbClr val="00224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, 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та їх суб’єктний склад 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вказує на юрисдикцію господарських судів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srgbClr val="00224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uk-UA" sz="2200" b="0" i="0" u="none" strike="noStrike" kern="1200" cap="none" spc="0" normalizeH="0" baseline="0" noProof="0" dirty="0">
              <a:ln>
                <a:noFill/>
              </a:ln>
              <a:solidFill>
                <a:srgbClr val="002240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Належним способом захисту прав власника 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напіввагонів – суб’єкта господарювання, втрачених внаслідок запровадження АТ «Укрзалізниця» тимчасових обмежень (конвенційних заборон) на здійснення перевезень вантажів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, є позовні вимоги про відшкодування шкоди, які підлягають розгляду у порядку господарського судочинства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srgbClr val="00224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uk-UA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Позовні вимоги в частині визнання протиправними дій АТ «Укрзалізниця» щодо прийняття відповідних розпоряджень не підлягають судовому розгляду, </a:t>
            </a:r>
            <a:r>
              <a:rPr kumimoji="0" lang="uk-UA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а питання правомірності чи неправомірності дій АТ «Укрзалізниця» підлягають з’ясуванню в межах розгляду вимог про відшкодування шкоди, а не як окрема позовна вимога.</a:t>
            </a:r>
            <a:endParaRPr kumimoji="0" lang="uk-UA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5562600" y="5943600"/>
            <a:ext cx="601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Постанова ВП ВС від 11.01.2022 у справі №  904/1448/20 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304800" y="341009"/>
            <a:ext cx="1127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Оскарження дій товариства щодо господарської діяльності</a:t>
            </a:r>
          </a:p>
        </p:txBody>
      </p:sp>
    </p:spTree>
    <p:extLst>
      <p:ext uri="{BB962C8B-B14F-4D97-AF65-F5344CB8AC3E}">
        <p14:creationId xmlns:p14="http://schemas.microsoft.com/office/powerpoint/2010/main" val="35523286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990600"/>
            <a:ext cx="10058400" cy="3139321"/>
          </a:xfrm>
        </p:spPr>
        <p:txBody>
          <a:bodyPr/>
          <a:lstStyle/>
          <a:p>
            <a:pPr algn="ctr"/>
            <a:br>
              <a:rPr lang="uk-UA" sz="44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uk-UA" sz="44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РОЗГЛЯД СПРАВИ СУДОМ</a:t>
            </a:r>
            <a:br>
              <a:rPr lang="uk-UA" sz="44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br>
              <a:rPr lang="uk-UA" sz="44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uk-UA" sz="44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«НЕНАЛЕЖНОЇ» ЮРИСДИКЦІЇ</a:t>
            </a:r>
            <a:br>
              <a:rPr lang="uk-UA" sz="4000" b="1" dirty="0">
                <a:solidFill>
                  <a:srgbClr val="FF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uk-UA" b="1" dirty="0">
                <a:solidFill>
                  <a:srgbClr val="00206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</a:t>
            </a:r>
            <a:endParaRPr lang="uk-UA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36893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57201" y="1534481"/>
            <a:ext cx="11582399" cy="406585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lvl="0" indent="-342900" algn="just">
              <a:spcBef>
                <a:spcPts val="105"/>
              </a:spcBef>
              <a:buFont typeface="Wingdings"/>
              <a:buChar char=""/>
              <a:tabLst>
                <a:tab pos="355600" algn="l"/>
              </a:tabLst>
              <a:defRPr/>
            </a:pP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Окружний адміністративний суд постановив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ухвалу про закриття провадження у справі за адміністративним позовом позивача до військової частини </a:t>
            </a: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про визнання протиправними рішення, дій, бездіяльності військової частини, яка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не вирішила питання про зарахування позивача на квартирний облік</a:t>
            </a: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, і про зобов`язання військової частини зарахувати його на цей облік на підставі наданих ним документів. Суд першої інстанції вважав, що спори про взяття на облік усіх громадян, які потребують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поліпшення житлових умов</a:t>
            </a: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, треба розглядати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за правилами цивільного судочинства.</a:t>
            </a:r>
            <a:endParaRPr lang="en-US" sz="2000" dirty="0">
              <a:solidFill>
                <a:srgbClr val="0070C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marL="355600" marR="5080" lvl="0" indent="-342900" algn="just">
              <a:spcBef>
                <a:spcPts val="105"/>
              </a:spcBef>
              <a:buFont typeface="Wingdings"/>
              <a:buChar char=""/>
              <a:tabLst>
                <a:tab pos="355600" algn="l"/>
              </a:tabLst>
              <a:defRPr/>
            </a:pPr>
            <a:endParaRPr lang="uk-UA" sz="2000" dirty="0">
              <a:solidFill>
                <a:srgbClr val="00206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  <a:p>
            <a:pPr marL="355600" marR="5080" lvl="0" indent="-342900" algn="just">
              <a:spcBef>
                <a:spcPts val="105"/>
              </a:spcBef>
              <a:buFont typeface="Wingdings"/>
              <a:buChar char=""/>
              <a:tabLst>
                <a:tab pos="355600" algn="l"/>
              </a:tabLst>
              <a:defRPr/>
            </a:pP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Ухвала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залишена без змін </a:t>
            </a: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постановою апеляційного адміністративного суду.</a:t>
            </a:r>
          </a:p>
          <a:p>
            <a:pPr marL="355600" marR="5080" lvl="0" indent="-342900" algn="just">
              <a:spcBef>
                <a:spcPts val="105"/>
              </a:spcBef>
              <a:buFont typeface="Wingdings"/>
              <a:buChar char=""/>
              <a:tabLst>
                <a:tab pos="355600" algn="l"/>
              </a:tabLst>
              <a:defRPr/>
            </a:pPr>
            <a:endParaRPr lang="uk-UA" sz="2000" dirty="0">
              <a:solidFill>
                <a:srgbClr val="00206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  <a:p>
            <a:pPr marL="355600" marR="5080" lvl="0" indent="-342900" algn="just">
              <a:spcBef>
                <a:spcPts val="105"/>
              </a:spcBef>
              <a:buFont typeface="Wingdings"/>
              <a:buChar char=""/>
              <a:tabLst>
                <a:tab pos="355600" algn="l"/>
              </a:tabLst>
              <a:defRPr/>
            </a:pP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З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а наявності чинної ухвали суду першої інстанції, </a:t>
            </a: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яку залишив без змін апеляційний адміністративний суд,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закриття провадження у адміністративній справі поставило під загрозу сутність </a:t>
            </a: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гарантованих Конвенцією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прав позивача на доступ до суду </a:t>
            </a:r>
            <a:r>
              <a:rPr lang="uk-UA" sz="20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та на ефективний засіб юридичного захисту. </a:t>
            </a:r>
            <a:r>
              <a:rPr lang="uk-UA" sz="20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Тому вирішення цього спору слід продовжити за правилами цивільного судочинства.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1143000" y="6213326"/>
            <a:ext cx="10896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89170" lvl="0">
              <a:spcBef>
                <a:spcPts val="5"/>
              </a:spcBef>
              <a:defRPr/>
            </a:pPr>
            <a:r>
              <a:rPr lang="ru-RU" sz="2000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Постанова ВП ВС від 08.06.2022 у справі № 362/643/21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533400" y="304800"/>
            <a:ext cx="1150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kern="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Неможливість розгляду справи судом належної юрисдикції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3996217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5AF69-1C53-2266-BC4C-C9FED4F82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30B9A-7890-E3AD-243D-BB5488132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90600"/>
            <a:ext cx="10058400" cy="3139321"/>
          </a:xfrm>
        </p:spPr>
        <p:txBody>
          <a:bodyPr/>
          <a:lstStyle/>
          <a:p>
            <a:pPr algn="ctr"/>
            <a:br>
              <a:rPr lang="uk-UA" sz="44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uk-UA" sz="44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ПРОЦЕСУАЛЬНІ НАСЛІДКИ</a:t>
            </a:r>
            <a:br>
              <a:rPr lang="uk-UA" sz="44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br>
              <a:rPr lang="uk-UA" sz="44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uk-UA" sz="44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ПОРУШЕННЯ ПРАВИЛ ЮРИСДИКЦІЇ </a:t>
            </a:r>
            <a:br>
              <a:rPr lang="uk-UA" sz="4000" b="1" dirty="0">
                <a:solidFill>
                  <a:srgbClr val="FF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uk-UA" b="1" dirty="0">
                <a:solidFill>
                  <a:srgbClr val="00206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</a:t>
            </a:r>
            <a:endParaRPr lang="uk-UA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00317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/>
          <p:cNvSpPr/>
          <p:nvPr/>
        </p:nvSpPr>
        <p:spPr>
          <a:xfrm>
            <a:off x="685799" y="838200"/>
            <a:ext cx="108300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  <a:defRPr/>
            </a:pPr>
            <a:endParaRPr lang="uk-UA" sz="2400" dirty="0">
              <a:solidFill>
                <a:srgbClr val="00206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  <a:defRPr/>
            </a:pPr>
            <a:r>
              <a:rPr lang="uk-UA" sz="24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Суд своєю 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ухвалою закриває провадження у справі, якщо справа не підлягає розгляду в порядку того чи іншого судочинства</a:t>
            </a:r>
            <a:r>
              <a:rPr lang="uk-UA" sz="24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(п. 1 ч. 1 ст. 255 ЦПК України, п. 1 ч. 1 ст. 231 ГПК України, п. 1 ч. 1 ст. 238 КАС України) та </a:t>
            </a:r>
            <a:r>
              <a:rPr lang="uk-UA" sz="2400" noProof="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повинен роз’яснити позивачеві, 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до юрисдикції якого суду віднесено розгляд справи</a:t>
            </a:r>
            <a:r>
              <a:rPr lang="ru-RU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  <a:defRPr/>
            </a:pPr>
            <a:endParaRPr lang="ru-RU" sz="2400" dirty="0">
              <a:solidFill>
                <a:srgbClr val="0070C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  <a:defRPr/>
            </a:pPr>
            <a:r>
              <a:rPr lang="uk-UA" sz="24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Суд апеляційної чи касаційної інстанції </a:t>
            </a:r>
            <a:r>
              <a:rPr lang="ru-RU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також 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роз’яснює позивачеві право протягом десяти днів </a:t>
            </a:r>
            <a:r>
              <a:rPr lang="uk-UA" sz="24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з дня отримання відповідної постанови звернутися до суду 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із заявою про направлення справи за встановленою юрисдикцією</a:t>
            </a:r>
            <a:r>
              <a:rPr lang="uk-UA" sz="24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  <a:defRPr/>
            </a:pPr>
            <a:endParaRPr lang="uk-UA" sz="2400" dirty="0">
              <a:solidFill>
                <a:srgbClr val="00206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  <a:defRPr/>
            </a:pPr>
            <a:r>
              <a:rPr lang="uk-UA" sz="24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Направлення справи 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не допускається у разі об’єднання </a:t>
            </a:r>
            <a:r>
              <a:rPr lang="ru-RU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 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одне провадження кількох вимог</a:t>
            </a:r>
            <a:r>
              <a:rPr lang="uk-UA" sz="2400" noProof="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які підлягають 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розгляду в порядку різного судочинства</a:t>
            </a:r>
            <a:r>
              <a:rPr lang="uk-UA" sz="2400" noProof="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</a:t>
            </a:r>
            <a:endParaRPr lang="ru-RU" sz="2200" dirty="0">
              <a:solidFill>
                <a:srgbClr val="00206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381000" y="216283"/>
            <a:ext cx="1127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Дії суду у разі закриття провадження у справі (І)</a:t>
            </a:r>
            <a:endParaRPr lang="uk-UA" sz="3600" b="1" dirty="0">
              <a:solidFill>
                <a:srgbClr val="FF000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86707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15F96-C6D3-F162-364D-A5D5BAFB2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71926EA4-49EF-1CA5-459C-1F984B7F266D}"/>
              </a:ext>
            </a:extLst>
          </p:cNvPr>
          <p:cNvSpPr/>
          <p:nvPr/>
        </p:nvSpPr>
        <p:spPr>
          <a:xfrm>
            <a:off x="914399" y="838200"/>
            <a:ext cx="1060141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  <a:defRPr/>
            </a:pPr>
            <a:endParaRPr lang="uk-UA" sz="2600" noProof="0" dirty="0">
              <a:solidFill>
                <a:srgbClr val="00206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  <a:defRPr/>
            </a:pPr>
            <a:r>
              <a:rPr lang="uk-UA" sz="2600" noProof="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Заява про направлення справи </a:t>
            </a:r>
            <a:r>
              <a:rPr lang="uk-UA" sz="26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подається до апеляційного чи касаційного суду, який прийняв постанову про закриття провадження у справі</a:t>
            </a:r>
            <a:r>
              <a:rPr lang="ru-RU" sz="26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  <a:defRPr/>
            </a:pPr>
            <a:endParaRPr lang="ru-RU" sz="2200" dirty="0">
              <a:solidFill>
                <a:srgbClr val="00206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  <a:defRPr/>
            </a:pPr>
            <a:endParaRPr lang="uk-UA" sz="2600" dirty="0">
              <a:solidFill>
                <a:srgbClr val="00206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  <a:defRPr/>
            </a:pPr>
            <a:r>
              <a:rPr lang="uk-UA" sz="26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Після отримання справи за позовом, сформованим відповідно до процесуального законодавства іншої юрисдикції, </a:t>
            </a:r>
            <a:r>
              <a:rPr lang="uk-UA" sz="26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суд залишає позовну заяву без руху і надає можливість позивачеві виправити недоліки</a:t>
            </a:r>
            <a:r>
              <a:rPr lang="uk-UA" sz="26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</a:t>
            </a: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4D83592C-3B69-D455-A60B-9B753AFE221F}"/>
              </a:ext>
            </a:extLst>
          </p:cNvPr>
          <p:cNvSpPr/>
          <p:nvPr/>
        </p:nvSpPr>
        <p:spPr>
          <a:xfrm>
            <a:off x="304800" y="304800"/>
            <a:ext cx="1127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Дії суду у разі закриття провадження у справі (ІІ)</a:t>
            </a:r>
            <a:endParaRPr lang="uk-UA" sz="3600" b="1" dirty="0">
              <a:solidFill>
                <a:srgbClr val="FF000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97276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990600"/>
            <a:ext cx="10058400" cy="3139321"/>
          </a:xfrm>
        </p:spPr>
        <p:txBody>
          <a:bodyPr/>
          <a:lstStyle/>
          <a:p>
            <a:pPr algn="ctr"/>
            <a:br>
              <a:rPr lang="uk-UA" sz="44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uk-UA" sz="44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ЮРИСДИКЦІЙНІ СПРАВИ НА РОЗГЛЯДІ</a:t>
            </a:r>
            <a:br>
              <a:rPr lang="uk-UA" sz="44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br>
              <a:rPr lang="uk-UA" sz="44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uk-UA" sz="44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ВЕЛИКОЇ ПАЛАТИ ВЕРХОВНОГО СУДУ </a:t>
            </a:r>
            <a:br>
              <a:rPr lang="uk-UA" sz="4000" b="1" dirty="0">
                <a:solidFill>
                  <a:srgbClr val="FF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uk-UA" b="1" dirty="0">
                <a:solidFill>
                  <a:srgbClr val="00206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</a:t>
            </a:r>
            <a:endParaRPr lang="uk-UA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519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413130"/>
            <a:ext cx="11506199" cy="61574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lvl="0" algn="ctr">
              <a:lnSpc>
                <a:spcPts val="4200"/>
              </a:lnSpc>
            </a:pPr>
            <a:r>
              <a:rPr lang="uk-UA" sz="3600" b="1" kern="0" dirty="0">
                <a:solidFill>
                  <a:srgbClr val="0B106F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Велика Палата Верховного Суду</a:t>
            </a:r>
          </a:p>
          <a:p>
            <a:pPr marL="355600" marR="5080" indent="-343535" algn="just">
              <a:spcBef>
                <a:spcPts val="95"/>
              </a:spcBef>
              <a:buFont typeface="Wingdings"/>
              <a:buChar char=""/>
              <a:tabLst>
                <a:tab pos="356235" algn="l"/>
              </a:tabLst>
            </a:pPr>
            <a:r>
              <a:rPr lang="uk-UA" sz="2100" dirty="0">
                <a:solidFill>
                  <a:srgbClr val="0070C0"/>
                </a:solidFill>
                <a:latin typeface="Roboto Condensed Light" panose="02000000000000000000" pitchFamily="2" charset="0"/>
              </a:rPr>
              <a:t>Постійно</a:t>
            </a:r>
            <a:r>
              <a:rPr lang="ru-RU" sz="2100" dirty="0">
                <a:solidFill>
                  <a:srgbClr val="0070C0"/>
                </a:solidFill>
                <a:latin typeface="Roboto Condensed Light" panose="02000000000000000000" pitchFamily="2" charset="0"/>
              </a:rPr>
              <a:t> </a:t>
            </a:r>
            <a:r>
              <a:rPr lang="uk-UA" sz="2100" dirty="0">
                <a:solidFill>
                  <a:srgbClr val="0070C0"/>
                </a:solidFill>
                <a:latin typeface="Roboto Condensed Light" panose="02000000000000000000" pitchFamily="2" charset="0"/>
              </a:rPr>
              <a:t>діючий колегіальний орган Верховного Суду</a:t>
            </a:r>
            <a:r>
              <a:rPr kumimoji="0" lang="uk-UA" sz="2100" b="0" i="0" u="none" strike="noStrike" kern="1200" cap="none" spc="0" normalizeH="0" baseline="0" noProof="0" dirty="0">
                <a:ln>
                  <a:noFill/>
                </a:ln>
                <a:solidFill>
                  <a:srgbClr val="002949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, до складу якого входить </a:t>
            </a:r>
            <a:r>
              <a:rPr lang="uk-UA" sz="2100" dirty="0">
                <a:solidFill>
                  <a:srgbClr val="0070C0"/>
                </a:solidFill>
                <a:latin typeface="Roboto Condensed Light" panose="02000000000000000000" pitchFamily="2" charset="0"/>
              </a:rPr>
              <a:t>21 суддя Верховного Суду </a:t>
            </a:r>
            <a:r>
              <a:rPr kumimoji="0" lang="uk-UA" sz="2100" b="0" i="0" u="none" strike="noStrike" kern="1200" cap="none" spc="0" normalizeH="0" baseline="0" noProof="0" dirty="0">
                <a:ln>
                  <a:noFill/>
                </a:ln>
                <a:solidFill>
                  <a:srgbClr val="002949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(ч. 1 ст. 45 Закону України «Про судоустрій і статус суддів»).</a:t>
            </a:r>
          </a:p>
          <a:p>
            <a:pPr marL="355600" marR="5080" indent="-343535" algn="just">
              <a:spcBef>
                <a:spcPts val="95"/>
              </a:spcBef>
              <a:buFont typeface="Wingdings"/>
              <a:buChar char=""/>
              <a:tabLst>
                <a:tab pos="356235" algn="l"/>
              </a:tabLst>
            </a:pPr>
            <a:endParaRPr kumimoji="0" lang="uk-UA" sz="2100" b="0" i="0" u="none" strike="noStrike" kern="1200" cap="none" spc="0" normalizeH="0" baseline="0" noProof="0" dirty="0">
              <a:ln>
                <a:noFill/>
              </a:ln>
              <a:solidFill>
                <a:srgbClr val="002949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marL="355600" marR="5080" indent="-343535" algn="just">
              <a:spcBef>
                <a:spcPts val="95"/>
              </a:spcBef>
              <a:buFont typeface="Wingdings"/>
              <a:buChar char=""/>
              <a:tabLst>
                <a:tab pos="356235" algn="l"/>
              </a:tabLst>
            </a:pPr>
            <a:r>
              <a:rPr lang="ru-RU" sz="2100" dirty="0">
                <a:solidFill>
                  <a:srgbClr val="0070C0"/>
                </a:solidFill>
                <a:latin typeface="Roboto Condensed Light" panose="02000000000000000000" pitchFamily="2" charset="0"/>
              </a:rPr>
              <a:t>Велика Палата Верховного Суду</a:t>
            </a: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:</a:t>
            </a:r>
          </a:p>
          <a:p>
            <a:pPr marL="12065" marR="5080" algn="just">
              <a:spcBef>
                <a:spcPts val="95"/>
              </a:spcBef>
              <a:tabLst>
                <a:tab pos="356235" algn="l"/>
              </a:tabLst>
            </a:pPr>
            <a:r>
              <a:rPr lang="ru-RU" sz="21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	</a:t>
            </a:r>
            <a:r>
              <a:rPr kumimoji="0" lang="uk-UA" sz="2100" b="0" i="0" u="none" strike="noStrike" kern="1200" cap="none" spc="0" normalizeH="0" baseline="0" noProof="0" dirty="0">
                <a:ln>
                  <a:noFill/>
                </a:ln>
                <a:solidFill>
                  <a:srgbClr val="002949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у визначених законом випадках здійснює перегляд судових рішень у касаційному порядку </a:t>
            </a:r>
            <a:r>
              <a:rPr lang="uk-UA" sz="2100" dirty="0">
                <a:solidFill>
                  <a:srgbClr val="0070C0"/>
                </a:solidFill>
                <a:latin typeface="Roboto Condensed Light" panose="02000000000000000000" pitchFamily="2" charset="0"/>
              </a:rPr>
              <a:t>з метою забезпечення однакового застосування судами норм права</a:t>
            </a:r>
            <a:r>
              <a:rPr kumimoji="0" lang="uk-UA" sz="2100" b="0" i="0" u="none" strike="noStrike" kern="1200" cap="none" spc="0" normalizeH="0" baseline="0" noProof="0" dirty="0">
                <a:ln>
                  <a:noFill/>
                </a:ln>
                <a:solidFill>
                  <a:srgbClr val="002949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;</a:t>
            </a:r>
          </a:p>
          <a:p>
            <a:pPr marL="12065" marR="5080" algn="just">
              <a:spcBef>
                <a:spcPts val="95"/>
              </a:spcBef>
              <a:tabLst>
                <a:tab pos="356235" algn="l"/>
              </a:tabLst>
            </a:pPr>
            <a:r>
              <a:rPr lang="uk-UA" sz="21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	</a:t>
            </a:r>
            <a:r>
              <a:rPr lang="uk-UA" sz="2100" dirty="0">
                <a:solidFill>
                  <a:srgbClr val="0070C0"/>
                </a:solidFill>
                <a:latin typeface="Roboto Condensed Light" panose="02000000000000000000" pitchFamily="2" charset="0"/>
              </a:rPr>
              <a:t>діє як суд апеляційної інстанції </a:t>
            </a:r>
            <a:r>
              <a:rPr lang="uk-UA" sz="21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у справах, розглянутих Верховним Судом як судом першої інстанції;</a:t>
            </a:r>
          </a:p>
          <a:p>
            <a:pPr marL="12065" marR="5080" algn="just">
              <a:spcBef>
                <a:spcPts val="95"/>
              </a:spcBef>
              <a:tabLst>
                <a:tab pos="356235" algn="l"/>
              </a:tabLst>
            </a:pPr>
            <a:r>
              <a:rPr lang="uk-UA" sz="21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	аналізує судову статистику та вивчає судову практику, здійснює узагальнення судової практики;</a:t>
            </a:r>
          </a:p>
          <a:p>
            <a:pPr marL="12065" marR="5080" algn="just">
              <a:spcBef>
                <a:spcPts val="95"/>
              </a:spcBef>
              <a:tabLst>
                <a:tab pos="356235" algn="l"/>
              </a:tabLst>
            </a:pPr>
            <a:r>
              <a:rPr lang="uk-UA" sz="21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	здійснює інші повноваження, визначені законом.</a:t>
            </a:r>
          </a:p>
          <a:p>
            <a:pPr marL="12065" marR="5080" algn="just">
              <a:spcBef>
                <a:spcPts val="95"/>
              </a:spcBef>
              <a:tabLst>
                <a:tab pos="356235" algn="l"/>
              </a:tabLst>
            </a:pPr>
            <a:endParaRPr lang="uk-UA" sz="2100" dirty="0">
              <a:solidFill>
                <a:srgbClr val="002949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marL="354965" marR="5080" indent="-342900" algn="just">
              <a:spcBef>
                <a:spcPts val="95"/>
              </a:spcBef>
              <a:buFont typeface="Wingdings" panose="05000000000000000000" pitchFamily="2" charset="2"/>
              <a:buChar char="Ø"/>
              <a:tabLst>
                <a:tab pos="356235" algn="l"/>
              </a:tabLst>
            </a:pPr>
            <a:r>
              <a:rPr lang="uk-UA" sz="21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Суддя Верховного Суду, обраний до Великої Палати, здійснює повноваження судді Великої Палати Верховного Суду </a:t>
            </a:r>
            <a:r>
              <a:rPr lang="uk-UA" sz="2100" dirty="0">
                <a:solidFill>
                  <a:srgbClr val="0070C0"/>
                </a:solidFill>
                <a:latin typeface="Roboto Condensed Light" panose="02000000000000000000" pitchFamily="2" charset="0"/>
              </a:rPr>
              <a:t>протягом трьох років </a:t>
            </a:r>
            <a:r>
              <a:rPr lang="uk-UA" sz="21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(крім Голови Верховного Суду), але </a:t>
            </a:r>
            <a:r>
              <a:rPr lang="uk-UA" sz="2100" dirty="0">
                <a:solidFill>
                  <a:srgbClr val="0070C0"/>
                </a:solidFill>
                <a:latin typeface="Roboto Condensed Light" panose="02000000000000000000" pitchFamily="2" charset="0"/>
              </a:rPr>
              <a:t>не більше двох строків поспіль</a:t>
            </a:r>
            <a:r>
              <a:rPr lang="uk-UA" sz="21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uk-UA" sz="2100" dirty="0">
              <a:solidFill>
                <a:srgbClr val="002949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1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Суддя Верховного Суду, обраний до Великої Палати, а також Голова Верховного Суду </a:t>
            </a:r>
            <a:r>
              <a:rPr lang="uk-UA" sz="2100" dirty="0">
                <a:solidFill>
                  <a:srgbClr val="0070C0"/>
                </a:solidFill>
                <a:latin typeface="Roboto Condensed Light" panose="02000000000000000000" pitchFamily="2" charset="0"/>
              </a:rPr>
              <a:t>не здійснюють правосуддя у відповідному касаційному суді</a:t>
            </a:r>
            <a:r>
              <a:rPr lang="uk-UA" sz="2100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</a:t>
            </a:r>
          </a:p>
          <a:p>
            <a:pPr marL="12065" marR="5080" algn="just">
              <a:spcBef>
                <a:spcPts val="95"/>
              </a:spcBef>
              <a:tabLst>
                <a:tab pos="356235" algn="l"/>
              </a:tabLst>
            </a:pPr>
            <a:endParaRPr lang="uk-UA" sz="2000" b="1" dirty="0">
              <a:solidFill>
                <a:srgbClr val="0070C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06721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238125" y="72697"/>
            <a:ext cx="115824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4200"/>
              </a:lnSpc>
            </a:pPr>
            <a:r>
              <a:rPr lang="uk-UA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Визнання недійсними правочинів</a:t>
            </a:r>
          </a:p>
          <a:p>
            <a:pPr lvl="0" algn="ctr">
              <a:lnSpc>
                <a:spcPts val="4200"/>
              </a:lnSpc>
            </a:pPr>
            <a:r>
              <a:rPr lang="uk-UA" sz="36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за позовом контролюючого органу</a:t>
            </a:r>
          </a:p>
          <a:p>
            <a:pPr algn="just"/>
            <a:r>
              <a:rPr lang="uk-UA" sz="2000" kern="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	</a:t>
            </a:r>
            <a:endParaRPr lang="ru-RU" sz="1400" dirty="0">
              <a:solidFill>
                <a:srgbClr val="00224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16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Орган ДПС звернувся до адміністративного суду з позовом</a:t>
            </a:r>
            <a:r>
              <a:rPr lang="uk-UA" sz="1600" dirty="0">
                <a:solidFill>
                  <a:srgbClr val="00224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 до суб’єктів господарювання - контрагентів за договором перевезення автомобільним транспортом </a:t>
            </a:r>
            <a:r>
              <a:rPr lang="uk-UA" sz="16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про визнання недійсним цього договору та застосування наслідків недійсності правочинів</a:t>
            </a:r>
            <a:r>
              <a:rPr lang="uk-UA" sz="1600" dirty="0">
                <a:solidFill>
                  <a:srgbClr val="00224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. Позивач визначив правовою підставою позову статті 203, 215, 228 ЦК України та обґрунтував позов тим, що </a:t>
            </a:r>
            <a:r>
              <a:rPr lang="uk-UA" sz="16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оспорюваний договір укладений відповідачами без наміру його виконання</a:t>
            </a:r>
            <a:r>
              <a:rPr lang="uk-UA" sz="1600" dirty="0">
                <a:solidFill>
                  <a:srgbClr val="00224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, а складені на підставі оспорюваного договору документи були використані виключно в податковому обліку з метою заниження сум податкових зобов’язань.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uk-UA" sz="1600" dirty="0">
              <a:solidFill>
                <a:srgbClr val="00224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1600" dirty="0">
                <a:solidFill>
                  <a:srgbClr val="00224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Спір </a:t>
            </a:r>
            <a:r>
              <a:rPr lang="uk-UA" sz="1600" dirty="0">
                <a:solidFill>
                  <a:srgbClr val="00224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у цій справі </a:t>
            </a:r>
            <a:r>
              <a:rPr lang="uk-UA" sz="16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не належить до публічно-правових з огляду на приватноправовий характер правовідносин </a:t>
            </a:r>
            <a:r>
              <a:rPr lang="uk-UA" sz="1600" dirty="0">
                <a:solidFill>
                  <a:srgbClr val="00224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стосовно укладення і виконання оспорюваного договору, у яких позивач – контролюючий орган – </a:t>
            </a:r>
            <a:r>
              <a:rPr lang="uk-UA" sz="16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безпосередньо не здійснював владно-управлінських повноважень</a:t>
            </a:r>
            <a:r>
              <a:rPr lang="uk-UA" sz="1600" dirty="0">
                <a:solidFill>
                  <a:srgbClr val="00224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, та обраний ним </a:t>
            </a:r>
            <a:r>
              <a:rPr lang="uk-UA" sz="16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спосіб захисту права/інтересу властивий саме приватноправовим правовідносинам </a:t>
            </a:r>
            <a:r>
              <a:rPr lang="uk-UA" sz="1600" dirty="0">
                <a:solidFill>
                  <a:srgbClr val="00224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– визнання недійсним договору на підставі статей 203, 215 ЦК України та застосування наслідків його недійсності, передбачених ч. 3 ст. 228 цього Кодексу.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4572000" y="3968557"/>
            <a:ext cx="5365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5" marR="5080" lvl="0" algn="just">
              <a:tabLst>
                <a:tab pos="299720" algn="l"/>
              </a:tabLst>
              <a:defRPr/>
            </a:pPr>
            <a:r>
              <a:rPr lang="uk-UA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Постанова ВП ВС від 29.02.2024 у справі № 580/4531/23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238125" y="4586598"/>
            <a:ext cx="11449050" cy="92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1600" b="1" i="1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	</a:t>
            </a:r>
            <a:r>
              <a:rPr lang="af-ZA" sz="1600" b="1" i="1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N.B.!</a:t>
            </a:r>
            <a:r>
              <a:rPr lang="uk-UA" sz="1600" b="1" i="1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 </a:t>
            </a:r>
            <a:r>
              <a:rPr lang="uk-UA" sz="1600" i="1" dirty="0">
                <a:solidFill>
                  <a:srgbClr val="00224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КАС ВС вбачає підстави для відступу від висновку, викладеного у постанові ВП ВС від 29 лютого 2024 року у справі                                     № 580/4531/23 щодо підсудності господарським судам спорів за позовом територіального органу ДПС України до платників податків про визнання недійсними правочинів, що суперечать інтересам держави та суспільства.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4724400" y="5811549"/>
            <a:ext cx="5227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Ухвала ВП ВС від 17.07.2024 у справі № 420/12471/22 </a:t>
            </a:r>
            <a:endParaRPr lang="uk-UA" i="1" dirty="0">
              <a:solidFill>
                <a:srgbClr val="006FC0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</p:txBody>
      </p:sp>
    </p:spTree>
    <p:extLst>
      <p:ext uri="{BB962C8B-B14F-4D97-AF65-F5344CB8AC3E}">
        <p14:creationId xmlns:p14="http://schemas.microsoft.com/office/powerpoint/2010/main" val="206323571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191001" y="5790401"/>
            <a:ext cx="45720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</a:pPr>
            <a:r>
              <a:rPr lang="ru-RU" i="1" spc="-160" dirty="0">
                <a:solidFill>
                  <a:srgbClr val="006F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Lt"/>
              </a:rPr>
              <a:t> </a:t>
            </a:r>
            <a:endParaRPr lang="ru-RU" dirty="0">
              <a:solidFill>
                <a:prstClr val="black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Lt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600200" y="423047"/>
            <a:ext cx="9011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kern="0" dirty="0">
                <a:solidFill>
                  <a:srgbClr val="0B106F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Підходи до визначення юрисдикційності спорів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1046951" y="1145620"/>
            <a:ext cx="10724140" cy="660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1400" b="1" i="1" dirty="0">
                <a:solidFill>
                  <a:srgbClr val="0070C0"/>
                </a:solidFill>
                <a:latin typeface="Roboto Condensed Light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uk-UA" sz="10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C2FCB-CCE4-78F2-EB98-3E250A12AC64}"/>
              </a:ext>
            </a:extLst>
          </p:cNvPr>
          <p:cNvSpPr txBox="1"/>
          <p:nvPr/>
        </p:nvSpPr>
        <p:spPr>
          <a:xfrm>
            <a:off x="762000" y="1447800"/>
            <a:ext cx="1045946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uk-UA" sz="21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критерій</a:t>
            </a:r>
            <a:r>
              <a:rPr lang="uk-UA" sz="2400" dirty="0">
                <a:solidFill>
                  <a:srgbClr val="00224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визначення юрисдикції має бути 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максимально простим, зрозумілим</a:t>
            </a:r>
            <a:r>
              <a:rPr lang="uk-UA" sz="2400" b="1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uk-UA" sz="2400" b="1" dirty="0">
              <a:solidFill>
                <a:srgbClr val="0070C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один спір </a:t>
            </a:r>
            <a:r>
              <a:rPr lang="uk-UA" sz="2400" dirty="0">
                <a:solidFill>
                  <a:srgbClr val="00224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має вирішуватися судами лише 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один раз;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uk-UA" sz="2400" dirty="0">
              <a:solidFill>
                <a:srgbClr val="0070C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uk-UA" sz="2400" dirty="0">
                <a:solidFill>
                  <a:srgbClr val="00224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відповідачем у справі 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має бути та особа, </a:t>
            </a:r>
            <a:r>
              <a:rPr lang="uk-UA" sz="2400" dirty="0">
                <a:solidFill>
                  <a:srgbClr val="00224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з якою дійсно існує 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юридичний спір</a:t>
            </a:r>
            <a:r>
              <a:rPr lang="uk-UA" sz="2400" b="1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uk-UA" sz="2400" b="1" dirty="0">
              <a:solidFill>
                <a:srgbClr val="0070C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uk-UA" sz="2400" dirty="0">
                <a:solidFill>
                  <a:srgbClr val="00224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унеможливлення звернення до суду з 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вимогами, що не підлягають судовому розгляду</a:t>
            </a:r>
            <a:r>
              <a:rPr lang="uk-UA" sz="2400" b="1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uk-UA" sz="2400" b="1" dirty="0">
              <a:solidFill>
                <a:srgbClr val="0070C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uk-UA" sz="2400" dirty="0">
                <a:solidFill>
                  <a:srgbClr val="00224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запобігання штучному 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створенню преюдиції</a:t>
            </a:r>
            <a:r>
              <a:rPr lang="uk-UA" sz="2400" b="1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uk-UA" sz="2400" dirty="0">
                <a:solidFill>
                  <a:srgbClr val="00224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потребі для вирішення одного спору </a:t>
            </a: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ініціювати інші процеси </a:t>
            </a:r>
            <a:r>
              <a:rPr lang="uk-UA" sz="2400" dirty="0">
                <a:solidFill>
                  <a:srgbClr val="00224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 судах різних юрисдикцій.</a:t>
            </a:r>
          </a:p>
        </p:txBody>
      </p:sp>
    </p:spTree>
    <p:extLst>
      <p:ext uri="{BB962C8B-B14F-4D97-AF65-F5344CB8AC3E}">
        <p14:creationId xmlns:p14="http://schemas.microsoft.com/office/powerpoint/2010/main" val="328990196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B5870-B81C-D53E-535F-C61C9F8D2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6C8671-72B8-82DB-5B01-04B505A2F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90600"/>
            <a:ext cx="10058400" cy="1723549"/>
          </a:xfrm>
        </p:spPr>
        <p:txBody>
          <a:bodyPr/>
          <a:lstStyle/>
          <a:p>
            <a:pPr algn="ctr"/>
            <a:br>
              <a:rPr lang="uk-UA" sz="4400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br>
              <a:rPr lang="uk-UA" sz="4000" b="1" dirty="0">
                <a:solidFill>
                  <a:srgbClr val="FF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uk-UA" b="1" dirty="0">
                <a:solidFill>
                  <a:srgbClr val="00206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</a:t>
            </a:r>
            <a:endParaRPr lang="uk-UA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0417F1-4D91-24D0-5B3F-7F6CAEE1E3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51" y="414700"/>
            <a:ext cx="10602697" cy="602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4874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22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363" y="393191"/>
            <a:ext cx="1286256" cy="147980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31619" y="2542743"/>
            <a:ext cx="7917181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uk-UA" sz="7200" noProof="0" dirty="0">
                <a:solidFill>
                  <a:srgbClr val="ECE8E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Дякую за  увагу!</a:t>
            </a:r>
            <a:endParaRPr lang="uk-UA" sz="7200" noProof="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533400" y="438807"/>
            <a:ext cx="11125200" cy="5772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84200" hangingPunct="0">
              <a:defRPr/>
            </a:pPr>
            <a:r>
              <a:rPr lang="uk-UA" sz="3600" b="1" kern="0" dirty="0">
                <a:solidFill>
                  <a:srgbClr val="0B106F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Підстави передачі юрисдикційних спорів на розгляд Великої Палати Верховного Суду</a:t>
            </a:r>
          </a:p>
          <a:p>
            <a:pPr algn="ctr" defTabSz="584200" hangingPunct="0">
              <a:defRPr/>
            </a:pPr>
            <a:endParaRPr lang="uk-UA" sz="3600" b="1" kern="0" dirty="0">
              <a:solidFill>
                <a:srgbClr val="0B106F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marL="342900" marR="0" lvl="0" indent="-342900" algn="just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uk-UA" sz="2400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	</a:t>
            </a:r>
            <a:r>
              <a:rPr lang="uk-UA" sz="2100" dirty="0">
                <a:solidFill>
                  <a:srgbClr val="0070C0"/>
                </a:solidFill>
                <a:latin typeface="Roboto Condensed Light" panose="02000000000000000000" pitchFamily="2" charset="0"/>
              </a:rPr>
              <a:t>Справа підлягає передачі на розгляд Великої Палати Верховного Суду</a:t>
            </a:r>
            <a:r>
              <a:rPr lang="uk-UA" sz="21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коли учасник справи оскаржує судове рішення </a:t>
            </a:r>
            <a:r>
              <a:rPr lang="uk-UA" sz="2100" dirty="0">
                <a:solidFill>
                  <a:srgbClr val="0070C0"/>
                </a:solidFill>
                <a:latin typeface="Roboto Condensed Light" panose="02000000000000000000" pitchFamily="2" charset="0"/>
              </a:rPr>
              <a:t>з підстав порушення правил предметної чи суб’єктної юрисдикції</a:t>
            </a:r>
            <a:r>
              <a:rPr lang="uk-UA" sz="21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крім випадків, якщо: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uk-UA" sz="21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	</a:t>
            </a:r>
            <a:r>
              <a:rPr lang="uk-UA" sz="2100" dirty="0">
                <a:solidFill>
                  <a:srgbClr val="0070C0"/>
                </a:solidFill>
                <a:latin typeface="Roboto Condensed Light" panose="02000000000000000000" pitchFamily="2" charset="0"/>
              </a:rPr>
              <a:t>учасник справи</a:t>
            </a:r>
            <a:r>
              <a:rPr lang="uk-UA" sz="21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який оскаржує судове рішення, брав участь у розгляді справи в судах першої чи апеляційної інстанції і </a:t>
            </a:r>
            <a:r>
              <a:rPr lang="uk-UA" sz="2100" dirty="0">
                <a:solidFill>
                  <a:srgbClr val="0070C0"/>
                </a:solidFill>
                <a:latin typeface="Roboto Condensed Light" panose="02000000000000000000" pitchFamily="2" charset="0"/>
              </a:rPr>
              <a:t>не заявляв про порушення правил предметної чи суб’єктної юрисдикції</a:t>
            </a:r>
            <a:r>
              <a:rPr lang="uk-UA" sz="21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;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uk-UA" sz="21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	</a:t>
            </a:r>
            <a:r>
              <a:rPr lang="uk-UA" sz="2100" dirty="0">
                <a:solidFill>
                  <a:srgbClr val="0070C0"/>
                </a:solidFill>
                <a:latin typeface="Roboto Condensed Light" panose="02000000000000000000" pitchFamily="2" charset="0"/>
              </a:rPr>
              <a:t>учасник справи</a:t>
            </a:r>
            <a:r>
              <a:rPr lang="uk-UA" sz="21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який оскаржує судове рішення, </a:t>
            </a:r>
            <a:r>
              <a:rPr lang="uk-UA" sz="2100" dirty="0">
                <a:solidFill>
                  <a:srgbClr val="0070C0"/>
                </a:solidFill>
                <a:latin typeface="Roboto Condensed Light" panose="02000000000000000000" pitchFamily="2" charset="0"/>
              </a:rPr>
              <a:t>не обґрунтував </a:t>
            </a:r>
            <a:r>
              <a:rPr lang="uk-UA" sz="21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порушення судом правил предметної чи суб’єктної юрисдикції </a:t>
            </a:r>
            <a:r>
              <a:rPr lang="uk-UA" sz="2100" dirty="0">
                <a:solidFill>
                  <a:srgbClr val="0070C0"/>
                </a:solidFill>
                <a:latin typeface="Roboto Condensed Light" panose="02000000000000000000" pitchFamily="2" charset="0"/>
              </a:rPr>
              <a:t>наявністю судових рішень Верховного Суду у складі колегії суддів (палати, об’єднаної палати) іншого касаційного суду</a:t>
            </a:r>
            <a:r>
              <a:rPr lang="uk-UA" sz="21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у справі з подібною підставою та предметом позову у подібних правовідносинах;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uk-UA" sz="21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	</a:t>
            </a:r>
            <a:r>
              <a:rPr lang="uk-UA" sz="2100" dirty="0">
                <a:solidFill>
                  <a:srgbClr val="0070C0"/>
                </a:solidFill>
                <a:latin typeface="Roboto Condensed Light" panose="02000000000000000000" pitchFamily="2" charset="0"/>
              </a:rPr>
              <a:t>Велика Палата Верховного Суду вже викладала у своїй постанові висновок </a:t>
            </a:r>
            <a:r>
              <a:rPr lang="uk-UA" sz="21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щодо питання предметної чи суб’єктної юрисдикції спору у подібних правовідносинах (ч. 6 ст.302 ГПК, ч. 6 ст. 403 ЦПК, ч. 6 ст. 346 КАС).</a:t>
            </a:r>
          </a:p>
        </p:txBody>
      </p:sp>
    </p:spTree>
    <p:extLst>
      <p:ext uri="{BB962C8B-B14F-4D97-AF65-F5344CB8AC3E}">
        <p14:creationId xmlns:p14="http://schemas.microsoft.com/office/powerpoint/2010/main" val="1171861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533400" y="438807"/>
            <a:ext cx="11125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84200" hangingPunct="0">
              <a:defRPr/>
            </a:pPr>
            <a:r>
              <a:rPr lang="af-ZA" sz="3600" b="1" kern="0" dirty="0">
                <a:solidFill>
                  <a:srgbClr val="0B106F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Supreme LAB</a:t>
            </a:r>
            <a:endParaRPr lang="uk-UA" sz="1200" b="1" kern="0" dirty="0">
              <a:solidFill>
                <a:srgbClr val="0B106F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algn="ctr" defTabSz="584200" hangingPunct="0">
              <a:defRPr/>
            </a:pPr>
            <a:endParaRPr lang="uk-UA" sz="1200" b="1" kern="0" dirty="0">
              <a:solidFill>
                <a:srgbClr val="0B106F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lvl="0" algn="just" defTabSz="584200" hangingPunct="0">
              <a:defRPr/>
            </a:pPr>
            <a:r>
              <a:rPr lang="uk-UA" sz="2400" b="1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	</a:t>
            </a:r>
            <a:r>
              <a:rPr lang="af-ZA" b="1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Supreme LAB </a:t>
            </a:r>
            <a:r>
              <a:rPr lang="af-ZA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– </a:t>
            </a:r>
            <a:r>
              <a:rPr lang="uk-UA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інноваційний ресурс, створений аналітиками та ІТ-фахівцями Верховного Суду, який надає зручний доступ до інформації про справи, що розглянуті палатами, об’єднаними палатами та Великою Палатою ВС або перебувають у них на розгляді, а також зразкові справи.</a:t>
            </a:r>
          </a:p>
          <a:p>
            <a:pPr marL="342900" lvl="0" indent="-342900" algn="just" defTabSz="584200" hangingPunct="0">
              <a:buFont typeface="Wingdings" panose="05000000000000000000" pitchFamily="2" charset="2"/>
              <a:buChar char="Ø"/>
              <a:defRPr/>
            </a:pPr>
            <a:endParaRPr lang="uk-UA" dirty="0">
              <a:solidFill>
                <a:srgbClr val="00206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lvl="0" algn="just" defTabSz="584200" hangingPunct="0">
              <a:defRPr/>
            </a:pPr>
            <a:r>
              <a:rPr lang="uk-UA" b="1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	</a:t>
            </a:r>
            <a:r>
              <a:rPr lang="uk-UA" b="1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Що пропонує </a:t>
            </a:r>
            <a:r>
              <a:rPr lang="af-ZA" b="1" dirty="0">
                <a:solidFill>
                  <a:srgbClr val="0070C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Supreme LAB:</a:t>
            </a:r>
            <a:endParaRPr lang="uk-UA" b="1" dirty="0">
              <a:solidFill>
                <a:srgbClr val="0070C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marL="342900" lvl="0" indent="-342900" algn="just" defTabSz="584200" hangingPunct="0">
              <a:buFont typeface="Wingdings" panose="05000000000000000000" pitchFamily="2" charset="2"/>
              <a:buChar char="Ø"/>
              <a:defRPr/>
            </a:pPr>
            <a:r>
              <a:rPr lang="uk-UA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можливість застосування різних фільтрів і параметрів пошуку для віднайдення справ, які розглянуті палатами, об’єднаними палатами та Великою Палатою ВС або перебувають у них на розгляді, а також зразкових справ;</a:t>
            </a:r>
          </a:p>
          <a:p>
            <a:pPr marL="342900" lvl="0" indent="-342900" algn="just" defTabSz="584200" hangingPunct="0">
              <a:buFont typeface="Wingdings" panose="05000000000000000000" pitchFamily="2" charset="2"/>
              <a:buChar char="Ø"/>
              <a:defRPr/>
            </a:pPr>
            <a:r>
              <a:rPr lang="uk-UA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пошук відповідних судових справ за ключовими словами, датою передачі або датою розгляду справи;</a:t>
            </a:r>
          </a:p>
          <a:p>
            <a:pPr marL="342900" lvl="0" indent="-342900" algn="just" defTabSz="584200" hangingPunct="0">
              <a:buFont typeface="Wingdings" panose="05000000000000000000" pitchFamily="2" charset="2"/>
              <a:buChar char="Ø"/>
              <a:defRPr/>
            </a:pPr>
            <a:r>
              <a:rPr lang="uk-UA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відстеження стадії розгляду справи;</a:t>
            </a:r>
          </a:p>
          <a:p>
            <a:pPr marL="342900" lvl="0" indent="-342900" algn="just" defTabSz="584200" hangingPunct="0">
              <a:buFont typeface="Wingdings" panose="05000000000000000000" pitchFamily="2" charset="2"/>
              <a:buChar char="Ø"/>
              <a:defRPr/>
            </a:pPr>
            <a:r>
              <a:rPr lang="uk-UA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можливість ознайомитися з ухвалами про передачу справ на розгляд палат / об’єднаних палат / Великої Палати ВС та з рішеннями по суті.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343400"/>
            <a:ext cx="5410200" cy="2286000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273889" y="464820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Для того </a:t>
            </a:r>
            <a:r>
              <a:rPr lang="uk-UA" sz="16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щоб скористатися </a:t>
            </a:r>
            <a:r>
              <a:rPr lang="en-US" sz="16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Supreme</a:t>
            </a:r>
            <a:r>
              <a:rPr lang="uk-UA" sz="16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LAB, потрібно перейти за посиланням </a:t>
            </a:r>
            <a:r>
              <a:rPr lang="uk-UA" sz="1600" dirty="0">
                <a:solidFill>
                  <a:srgbClr val="00206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hlinkClick r:id="rId3"/>
              </a:rPr>
              <a:t>https://sl.court.gov.ua/</a:t>
            </a:r>
            <a:endParaRPr lang="uk-UA" sz="1600" dirty="0">
              <a:solidFill>
                <a:srgbClr val="002060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68119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Другая 1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38B6A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5926</TotalTime>
  <Words>8308</Words>
  <Application>Microsoft Office PowerPoint</Application>
  <PresentationFormat>Широкий екран</PresentationFormat>
  <Paragraphs>403</Paragraphs>
  <Slides>73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73</vt:i4>
      </vt:variant>
    </vt:vector>
  </HeadingPairs>
  <TitlesOfParts>
    <vt:vector size="84" baseType="lpstr">
      <vt:lpstr>Calibri</vt:lpstr>
      <vt:lpstr>Calibri Light</vt:lpstr>
      <vt:lpstr>Helvetica</vt:lpstr>
      <vt:lpstr>Helvetica Light</vt:lpstr>
      <vt:lpstr>Roboto Condensed Light</vt:lpstr>
      <vt:lpstr>Roboto Lt</vt:lpstr>
      <vt:lpstr>Segoe UI Symbol</vt:lpstr>
      <vt:lpstr>Times New Roman</vt:lpstr>
      <vt:lpstr>Wingdings</vt:lpstr>
      <vt:lpstr>Office Theme</vt:lpstr>
      <vt:lpstr>White</vt:lpstr>
      <vt:lpstr> Юрисдикційність спорів: практика Великої Палати Верховного Суду</vt:lpstr>
      <vt:lpstr> ЗМІСТ   </vt:lpstr>
      <vt:lpstr>ЗАГАЛЬНІ ПИТАННЯ  СУДОВОЇ ЮРИСДИКЦІЇ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ЮРИСДИКЦІЙНІСТЬ  ЗЕМЕЛЬНИХ СПОРІВ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ЮРИСДИКЦІЙНІСТЬ  КОРПОРАТИВНИХ СПОРІВ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 Відступ! ВП ВС відступила від висновків, викладених у постановах КЦС ВС від 24.12.2019 у справі №758/1861/18, від 17.03.2021 у справі                 № 761/40378/18 та КГС ВС від 19.01.2022 у справі № 911/719/21 щодо застосування положень законодавства про працю у спорах за позовом директора товариства про припинення повноважень.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ЮРИСДИКЦІЙНІСТЬ  ТРУДОВИХ СПОРІВ  </vt:lpstr>
      <vt:lpstr>Презентація PowerPoint</vt:lpstr>
      <vt:lpstr>Презентація PowerPoint</vt:lpstr>
      <vt:lpstr>Презентація PowerPoint</vt:lpstr>
      <vt:lpstr>Презентація PowerPoint</vt:lpstr>
      <vt:lpstr> ЮРИСДИКЦІЙНІСТЬ СПОРІВ,  ЗУМОВЛЕНИХ ДІЄЮ ВОЄННОГО СТАНУ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СПОРИ, ЯКІ НЕ ПІДЛЯГАЮТЬ   СУДОВОМУ РОЗГЛЯДУ  </vt:lpstr>
      <vt:lpstr>Оскарження акта про порушення  Правил користування електричною енергією</vt:lpstr>
      <vt:lpstr>Оскарження акта про порушення, складеного оператором газорозподільної мережі (ГРМ)</vt:lpstr>
      <vt:lpstr>Оскарження повноважень секретаря сільради</vt:lpstr>
      <vt:lpstr>Оскарження довідки про склад сім’ї </vt:lpstr>
      <vt:lpstr>Спір між державними органами</vt:lpstr>
      <vt:lpstr>Презентація PowerPoint</vt:lpstr>
      <vt:lpstr>Презентація PowerPoint</vt:lpstr>
      <vt:lpstr> РОЗГЛЯД СПРАВИ СУДОМ  «НЕНАЛЕЖНОЇ» ЮРИСДИКЦІЇ  </vt:lpstr>
      <vt:lpstr>Презентація PowerPoint</vt:lpstr>
      <vt:lpstr> ПРОЦЕСУАЛЬНІ НАСЛІДКИ  ПОРУШЕННЯ ПРАВИЛ ЮРИСДИКЦІЇ   </vt:lpstr>
      <vt:lpstr>Презентація PowerPoint</vt:lpstr>
      <vt:lpstr>Презентація PowerPoint</vt:lpstr>
      <vt:lpstr> ЮРИСДИКЦІЙНІ СПРАВИ НА РОЗГЛЯДІ  ВЕЛИКОЇ ПАЛАТИ ВЕРХОВНОГО СУДУ   </vt:lpstr>
      <vt:lpstr>Презентація PowerPoint</vt:lpstr>
      <vt:lpstr>Презентація PowerPoint</vt:lpstr>
      <vt:lpstr>   </vt:lpstr>
      <vt:lpstr>Дякую за 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Грузицька І.В.</dc:creator>
  <cp:lastModifiedBy>УРКЕВИЧ Віталій Юрійович</cp:lastModifiedBy>
  <cp:revision>365</cp:revision>
  <cp:lastPrinted>2025-02-10T09:48:03Z</cp:lastPrinted>
  <dcterms:created xsi:type="dcterms:W3CDTF">2023-01-11T12:17:51Z</dcterms:created>
  <dcterms:modified xsi:type="dcterms:W3CDTF">2025-04-14T16:28:44Z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2021-04-06T00:00:00Z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2023-01-11T00:00:00Z</vt:filetime>
  </property>
</Properties>
</file>