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597" r:id="rId3"/>
    <p:sldId id="608" r:id="rId4"/>
    <p:sldId id="602" r:id="rId5"/>
    <p:sldId id="605" r:id="rId6"/>
    <p:sldId id="606" r:id="rId7"/>
    <p:sldId id="604" r:id="rId8"/>
    <p:sldId id="607" r:id="rId9"/>
    <p:sldId id="609" r:id="rId10"/>
    <p:sldId id="610" r:id="rId11"/>
    <p:sldId id="611" r:id="rId12"/>
    <p:sldId id="612" r:id="rId13"/>
    <p:sldId id="271" r:id="rId14"/>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70" userDrawn="1">
          <p15:clr>
            <a:srgbClr val="A4A3A4"/>
          </p15:clr>
        </p15:guide>
        <p15:guide id="2" orient="horz" pos="3929" userDrawn="1">
          <p15:clr>
            <a:srgbClr val="A4A3A4"/>
          </p15:clr>
        </p15:guide>
        <p15:guide id="3" orient="horz" pos="368" userDrawn="1">
          <p15:clr>
            <a:srgbClr val="A4A3A4"/>
          </p15:clr>
        </p15:guide>
        <p15:guide id="4" pos="7310" userDrawn="1">
          <p15:clr>
            <a:srgbClr val="A4A3A4"/>
          </p15:clr>
        </p15:guide>
      </p15:sldGuideLst>
    </p:ext>
    <p:ext uri="{2D200454-40CA-4A62-9FC3-DE9A4176ACB9}">
      <p15:notesGuideLst xmlns:p15="http://schemas.microsoft.com/office/powerpoint/2012/main">
        <p15:guide id="1" orient="horz" pos="3128" userDrawn="1">
          <p15:clr>
            <a:srgbClr val="A4A3A4"/>
          </p15:clr>
        </p15:guide>
        <p15:guide id="2" pos="214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Вершняк Ангеліна Геннадіївна" initials="ВАГ" lastIdx="2" clrIdx="0">
    <p:extLst>
      <p:ext uri="{19B8F6BF-5375-455C-9EA6-DF929625EA0E}">
        <p15:presenceInfo xmlns:p15="http://schemas.microsoft.com/office/powerpoint/2012/main" userId="S-1-5-21-1338016715-1461542558-604650771-51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949"/>
    <a:srgbClr val="0086CD"/>
    <a:srgbClr val="00274E"/>
    <a:srgbClr val="F0E8E3"/>
    <a:srgbClr val="32BCAD"/>
    <a:srgbClr val="0059AA"/>
    <a:srgbClr val="5B9BD5"/>
    <a:srgbClr val="008FD5"/>
    <a:srgbClr val="E6E6E6"/>
    <a:srgbClr val="FCD7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Без стилю та сі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Стиль із теми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Стиль із теми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395" autoAdjust="0"/>
  </p:normalViewPr>
  <p:slideViewPr>
    <p:cSldViewPr snapToGrid="0">
      <p:cViewPr varScale="1">
        <p:scale>
          <a:sx n="63" d="100"/>
          <a:sy n="63" d="100"/>
        </p:scale>
        <p:origin x="764" y="52"/>
      </p:cViewPr>
      <p:guideLst>
        <p:guide pos="370"/>
        <p:guide orient="horz" pos="3929"/>
        <p:guide orient="horz" pos="368"/>
        <p:guide pos="7310"/>
      </p:guideLst>
    </p:cSldViewPr>
  </p:slideViewPr>
  <p:notesTextViewPr>
    <p:cViewPr>
      <p:scale>
        <a:sx n="1" d="1"/>
        <a:sy n="1" d="1"/>
      </p:scale>
      <p:origin x="0" y="0"/>
    </p:cViewPr>
  </p:notesTextViewPr>
  <p:notesViewPr>
    <p:cSldViewPr snapToGrid="0" showGuides="1">
      <p:cViewPr varScale="1">
        <p:scale>
          <a:sx n="88" d="100"/>
          <a:sy n="88" d="100"/>
        </p:scale>
        <p:origin x="3822" y="108"/>
      </p:cViewPr>
      <p:guideLst>
        <p:guide orient="horz" pos="3128"/>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2" y="2"/>
            <a:ext cx="2945659" cy="498135"/>
          </a:xfrm>
          <a:prstGeom prst="rect">
            <a:avLst/>
          </a:prstGeom>
        </p:spPr>
        <p:txBody>
          <a:bodyPr vert="horz" lIns="91411" tIns="45706" rIns="91411" bIns="45706" rtlCol="0"/>
          <a:lstStyle>
            <a:lvl1pPr algn="l">
              <a:defRPr sz="1200"/>
            </a:lvl1pPr>
          </a:lstStyle>
          <a:p>
            <a:endParaRPr lang="uk-UA" dirty="0"/>
          </a:p>
        </p:txBody>
      </p:sp>
      <p:sp>
        <p:nvSpPr>
          <p:cNvPr id="3" name="Дата 2"/>
          <p:cNvSpPr>
            <a:spLocks noGrp="1"/>
          </p:cNvSpPr>
          <p:nvPr>
            <p:ph type="dt" idx="1"/>
          </p:nvPr>
        </p:nvSpPr>
        <p:spPr>
          <a:xfrm>
            <a:off x="3850445" y="2"/>
            <a:ext cx="2945659" cy="498135"/>
          </a:xfrm>
          <a:prstGeom prst="rect">
            <a:avLst/>
          </a:prstGeom>
        </p:spPr>
        <p:txBody>
          <a:bodyPr vert="horz" lIns="91411" tIns="45706" rIns="91411" bIns="45706" rtlCol="0"/>
          <a:lstStyle>
            <a:lvl1pPr algn="r">
              <a:defRPr sz="1200"/>
            </a:lvl1pPr>
          </a:lstStyle>
          <a:p>
            <a:fld id="{706CAF4C-4C14-4B39-AE2C-CE3174191875}" type="datetimeFigureOut">
              <a:rPr lang="uk-UA" smtClean="0"/>
              <a:t>17.12.2025</a:t>
            </a:fld>
            <a:endParaRPr lang="uk-UA" dirty="0"/>
          </a:p>
        </p:txBody>
      </p:sp>
      <p:sp>
        <p:nvSpPr>
          <p:cNvPr id="4" name="Образ слайда 3"/>
          <p:cNvSpPr>
            <a:spLocks noGrp="1" noRot="1" noChangeAspect="1"/>
          </p:cNvSpPr>
          <p:nvPr>
            <p:ph type="sldImg" idx="2"/>
          </p:nvPr>
        </p:nvSpPr>
        <p:spPr>
          <a:xfrm>
            <a:off x="420688" y="1241425"/>
            <a:ext cx="5956300" cy="3349625"/>
          </a:xfrm>
          <a:prstGeom prst="rect">
            <a:avLst/>
          </a:prstGeom>
          <a:noFill/>
          <a:ln w="12700">
            <a:solidFill>
              <a:prstClr val="black"/>
            </a:solidFill>
          </a:ln>
        </p:spPr>
        <p:txBody>
          <a:bodyPr vert="horz" lIns="91411" tIns="45706" rIns="91411" bIns="45706" rtlCol="0" anchor="ctr"/>
          <a:lstStyle/>
          <a:p>
            <a:endParaRPr lang="uk-UA" dirty="0"/>
          </a:p>
        </p:txBody>
      </p:sp>
      <p:sp>
        <p:nvSpPr>
          <p:cNvPr id="5" name="Заметки 4"/>
          <p:cNvSpPr>
            <a:spLocks noGrp="1"/>
          </p:cNvSpPr>
          <p:nvPr>
            <p:ph type="body" sz="quarter" idx="3"/>
          </p:nvPr>
        </p:nvSpPr>
        <p:spPr>
          <a:xfrm>
            <a:off x="679768" y="4777960"/>
            <a:ext cx="5438140" cy="3909239"/>
          </a:xfrm>
          <a:prstGeom prst="rect">
            <a:avLst/>
          </a:prstGeom>
        </p:spPr>
        <p:txBody>
          <a:bodyPr vert="horz" lIns="91411" tIns="45706" rIns="91411" bIns="45706"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2" y="9430091"/>
            <a:ext cx="2945659" cy="498134"/>
          </a:xfrm>
          <a:prstGeom prst="rect">
            <a:avLst/>
          </a:prstGeom>
        </p:spPr>
        <p:txBody>
          <a:bodyPr vert="horz" lIns="91411" tIns="45706" rIns="91411" bIns="45706" rtlCol="0" anchor="b"/>
          <a:lstStyle>
            <a:lvl1pPr algn="l">
              <a:defRPr sz="1200"/>
            </a:lvl1pPr>
          </a:lstStyle>
          <a:p>
            <a:endParaRPr lang="uk-UA" dirty="0"/>
          </a:p>
        </p:txBody>
      </p:sp>
      <p:sp>
        <p:nvSpPr>
          <p:cNvPr id="7" name="Номер слайда 6"/>
          <p:cNvSpPr>
            <a:spLocks noGrp="1"/>
          </p:cNvSpPr>
          <p:nvPr>
            <p:ph type="sldNum" sz="quarter" idx="5"/>
          </p:nvPr>
        </p:nvSpPr>
        <p:spPr>
          <a:xfrm>
            <a:off x="3850445" y="9430091"/>
            <a:ext cx="2945659" cy="498134"/>
          </a:xfrm>
          <a:prstGeom prst="rect">
            <a:avLst/>
          </a:prstGeom>
        </p:spPr>
        <p:txBody>
          <a:bodyPr vert="horz" lIns="91411" tIns="45706" rIns="91411" bIns="45706" rtlCol="0" anchor="b"/>
          <a:lstStyle>
            <a:lvl1pPr algn="r">
              <a:defRPr sz="1200"/>
            </a:lvl1pPr>
          </a:lstStyle>
          <a:p>
            <a:fld id="{DB2ABB27-3B0C-4872-B850-1CD37297D886}" type="slidenum">
              <a:rPr lang="uk-UA" smtClean="0"/>
              <a:t>‹#›</a:t>
            </a:fld>
            <a:endParaRPr lang="uk-UA" dirty="0"/>
          </a:p>
        </p:txBody>
      </p:sp>
    </p:spTree>
    <p:extLst>
      <p:ext uri="{BB962C8B-B14F-4D97-AF65-F5344CB8AC3E}">
        <p14:creationId xmlns:p14="http://schemas.microsoft.com/office/powerpoint/2010/main" val="3165660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DB2ABB27-3B0C-4872-B850-1CD37297D886}" type="slidenum">
              <a:rPr lang="uk-UA" smtClean="0"/>
              <a:t>1</a:t>
            </a:fld>
            <a:endParaRPr lang="uk-UA" dirty="0"/>
          </a:p>
        </p:txBody>
      </p:sp>
    </p:spTree>
    <p:extLst>
      <p:ext uri="{BB962C8B-B14F-4D97-AF65-F5344CB8AC3E}">
        <p14:creationId xmlns:p14="http://schemas.microsoft.com/office/powerpoint/2010/main" val="6468128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Дата 3"/>
          <p:cNvSpPr>
            <a:spLocks noGrp="1"/>
          </p:cNvSpPr>
          <p:nvPr>
            <p:ph type="dt" sz="half" idx="10"/>
          </p:nvPr>
        </p:nvSpPr>
        <p:spPr/>
        <p:txBody>
          <a:bodyPr/>
          <a:lstStyle/>
          <a:p>
            <a:fld id="{8413F1AB-D55F-4FA8-8DCE-B4BF109E5ABB}" type="datetimeFigureOut">
              <a:rPr lang="en-US" smtClean="0"/>
              <a:t>12/17/2025</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D27E676C-3C3F-4D0F-96E9-C9CBD3B5703D}" type="slidenum">
              <a:rPr lang="en-US" smtClean="0"/>
              <a:t>‹#›</a:t>
            </a:fld>
            <a:endParaRPr lang="en-US" dirty="0"/>
          </a:p>
        </p:txBody>
      </p:sp>
    </p:spTree>
    <p:extLst>
      <p:ext uri="{BB962C8B-B14F-4D97-AF65-F5344CB8AC3E}">
        <p14:creationId xmlns:p14="http://schemas.microsoft.com/office/powerpoint/2010/main" val="2994536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8413F1AB-D55F-4FA8-8DCE-B4BF109E5ABB}" type="datetimeFigureOut">
              <a:rPr lang="en-US" smtClean="0"/>
              <a:t>12/17/2025</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D27E676C-3C3F-4D0F-96E9-C9CBD3B5703D}" type="slidenum">
              <a:rPr lang="en-US" smtClean="0"/>
              <a:t>‹#›</a:t>
            </a:fld>
            <a:endParaRPr lang="en-US" dirty="0"/>
          </a:p>
        </p:txBody>
      </p:sp>
    </p:spTree>
    <p:extLst>
      <p:ext uri="{BB962C8B-B14F-4D97-AF65-F5344CB8AC3E}">
        <p14:creationId xmlns:p14="http://schemas.microsoft.com/office/powerpoint/2010/main" val="1972931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8413F1AB-D55F-4FA8-8DCE-B4BF109E5ABB}" type="datetimeFigureOut">
              <a:rPr lang="en-US" smtClean="0"/>
              <a:t>12/17/2025</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D27E676C-3C3F-4D0F-96E9-C9CBD3B5703D}" type="slidenum">
              <a:rPr lang="en-US" smtClean="0"/>
              <a:t>‹#›</a:t>
            </a:fld>
            <a:endParaRPr lang="en-US" dirty="0"/>
          </a:p>
        </p:txBody>
      </p:sp>
    </p:spTree>
    <p:extLst>
      <p:ext uri="{BB962C8B-B14F-4D97-AF65-F5344CB8AC3E}">
        <p14:creationId xmlns:p14="http://schemas.microsoft.com/office/powerpoint/2010/main" val="3811435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 Слайд з текстом">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18735" y="341784"/>
            <a:ext cx="10363200" cy="535995"/>
          </a:xfrm>
        </p:spPr>
        <p:txBody>
          <a:bodyPr anchor="ctr" anchorCtr="0">
            <a:normAutofit/>
          </a:bodyPr>
          <a:lstStyle>
            <a:lvl1pPr algn="l">
              <a:defRPr sz="3264" b="0" i="0" baseline="0">
                <a:solidFill>
                  <a:srgbClr val="00274E"/>
                </a:solidFill>
                <a:latin typeface="Roboto Condensed Light" charset="0"/>
                <a:ea typeface="Roboto Condensed Light" charset="0"/>
                <a:cs typeface="Roboto Condensed Light" charset="0"/>
              </a:defRPr>
            </a:lvl1pPr>
          </a:lstStyle>
          <a:p>
            <a:r>
              <a:rPr lang="uk-UA" dirty="0"/>
              <a:t>Заголовок слайду</a:t>
            </a:r>
            <a:endParaRPr lang="en-US" dirty="0"/>
          </a:p>
        </p:txBody>
      </p:sp>
      <p:sp>
        <p:nvSpPr>
          <p:cNvPr id="3" name="Subtitle 2"/>
          <p:cNvSpPr>
            <a:spLocks noGrp="1"/>
          </p:cNvSpPr>
          <p:nvPr>
            <p:ph type="subTitle" idx="1" hasCustomPrompt="1"/>
          </p:nvPr>
        </p:nvSpPr>
        <p:spPr>
          <a:xfrm>
            <a:off x="518735" y="1170312"/>
            <a:ext cx="9144001" cy="3270578"/>
          </a:xfrm>
        </p:spPr>
        <p:txBody>
          <a:bodyPr>
            <a:noAutofit/>
          </a:bodyPr>
          <a:lstStyle>
            <a:lvl1pPr marL="0" indent="0" algn="l">
              <a:lnSpc>
                <a:spcPct val="114000"/>
              </a:lnSpc>
              <a:spcBef>
                <a:spcPts val="0"/>
              </a:spcBef>
              <a:buNone/>
              <a:defRPr sz="1632" b="0" i="0">
                <a:latin typeface="Roboto Condensed Light" charset="0"/>
                <a:ea typeface="Roboto Condensed Light" charset="0"/>
                <a:cs typeface="Roboto Condensed Light" charset="0"/>
              </a:defRPr>
            </a:lvl1pPr>
            <a:lvl2pPr marL="457209" indent="0" algn="ctr">
              <a:buNone/>
              <a:defRPr sz="2000"/>
            </a:lvl2pPr>
            <a:lvl3pPr marL="914417" indent="0" algn="ctr">
              <a:buNone/>
              <a:defRPr sz="1800"/>
            </a:lvl3pPr>
            <a:lvl4pPr marL="1371626" indent="0" algn="ctr">
              <a:buNone/>
              <a:defRPr sz="1600"/>
            </a:lvl4pPr>
            <a:lvl5pPr marL="1828835" indent="0" algn="ctr">
              <a:buNone/>
              <a:defRPr sz="1600"/>
            </a:lvl5pPr>
            <a:lvl6pPr marL="2286044" indent="0" algn="ctr">
              <a:buNone/>
              <a:defRPr sz="1600"/>
            </a:lvl6pPr>
            <a:lvl7pPr marL="2743252" indent="0" algn="ctr">
              <a:buNone/>
              <a:defRPr sz="1600"/>
            </a:lvl7pPr>
            <a:lvl8pPr marL="3200461" indent="0" algn="ctr">
              <a:buNone/>
              <a:defRPr sz="1600"/>
            </a:lvl8pPr>
            <a:lvl9pPr marL="3657669" indent="0" algn="ctr">
              <a:buNone/>
              <a:defRPr sz="1600"/>
            </a:lvl9pPr>
          </a:lstStyle>
          <a:p>
            <a:r>
              <a:rPr lang="uk-UA" dirty="0"/>
              <a:t>Але щоб ви зрозуміли, звідки виникає це хибне уявлення людей, цуратись насолоди і вихваляти страждання, я розкрию перед вами всю картину і </a:t>
            </a:r>
            <a:r>
              <a:rPr lang="uk-UA" dirty="0" err="1"/>
              <a:t>роз’ясню</a:t>
            </a:r>
            <a:r>
              <a:rPr lang="uk-UA" dirty="0"/>
              <a:t>, що саме говорив цей чоловік, який відкрив істину, якого я б назвав зодчим щасливого життя. Дійсно, ніхто не відкидає, не зневажає, не уникає насолод тільки через те, що це насолоди, але лише через те, що тих, хто не вміє розумно вдаватися насолоді, осягають великі страждання.</a:t>
            </a:r>
          </a:p>
          <a:p>
            <a:r>
              <a:rPr lang="uk-UA" dirty="0"/>
              <a:t> </a:t>
            </a:r>
          </a:p>
          <a:p>
            <a:r>
              <a:rPr lang="uk-UA" dirty="0"/>
              <a:t>Так само як немає нікого, хто полюбивши, вважав і зажадав би саме страждання тільки за те, що це страждання, а не тому, що інший раз виникають такі обставини, коли страждання і біль приносять якесь і чималу насолоду. </a:t>
            </a:r>
            <a:endParaRPr lang="en-US" dirty="0"/>
          </a:p>
        </p:txBody>
      </p:sp>
      <p:cxnSp>
        <p:nvCxnSpPr>
          <p:cNvPr id="9" name="Straight Connector 8"/>
          <p:cNvCxnSpPr/>
          <p:nvPr userDrawn="1"/>
        </p:nvCxnSpPr>
        <p:spPr>
          <a:xfrm>
            <a:off x="617645" y="6314775"/>
            <a:ext cx="383871"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13" name="Text Placeholder 12"/>
          <p:cNvSpPr>
            <a:spLocks noGrp="1"/>
          </p:cNvSpPr>
          <p:nvPr>
            <p:ph type="body" sz="quarter" idx="13" hasCustomPrompt="1"/>
          </p:nvPr>
        </p:nvSpPr>
        <p:spPr>
          <a:xfrm>
            <a:off x="2035209" y="6040562"/>
            <a:ext cx="6118867" cy="294761"/>
          </a:xfrm>
        </p:spPr>
        <p:txBody>
          <a:bodyPr>
            <a:normAutofit/>
          </a:bodyPr>
          <a:lstStyle>
            <a:lvl1pPr marL="0" indent="0">
              <a:buNone/>
              <a:defRPr sz="1088" b="0" i="0" baseline="0">
                <a:solidFill>
                  <a:srgbClr val="00274E"/>
                </a:solidFill>
                <a:latin typeface="Roboto Condensed Light" charset="0"/>
                <a:ea typeface="Roboto Condensed Light" charset="0"/>
                <a:cs typeface="Roboto Condensed Light" charset="0"/>
              </a:defRPr>
            </a:lvl1pPr>
          </a:lstStyle>
          <a:p>
            <a:pPr lvl="0"/>
            <a:r>
              <a:rPr lang="uk-UA" dirty="0"/>
              <a:t>Заголовок презентації</a:t>
            </a:r>
            <a:endParaRPr lang="en-US" dirty="0"/>
          </a:p>
        </p:txBody>
      </p:sp>
      <p:sp>
        <p:nvSpPr>
          <p:cNvPr id="14" name="Subtitle 2"/>
          <p:cNvSpPr txBox="1">
            <a:spLocks/>
          </p:cNvSpPr>
          <p:nvPr userDrawn="1"/>
        </p:nvSpPr>
        <p:spPr>
          <a:xfrm>
            <a:off x="501746" y="5970198"/>
            <a:ext cx="1321254" cy="365125"/>
          </a:xfrm>
          <a:prstGeom prst="rect">
            <a:avLst/>
          </a:prstGeom>
        </p:spPr>
        <p:txBody>
          <a:bodyPr vert="horz" lIns="82918" tIns="41459" rIns="82918" bIns="41459" rtlCol="0" anchor="ctr" anchorCtr="0">
            <a:noAutofit/>
          </a:bodyPr>
          <a:lstStyle>
            <a:lvl1pPr marL="0" indent="0" algn="l" defTabSz="1008400" rtl="0" eaLnBrk="1" latinLnBrk="0" hangingPunct="1">
              <a:lnSpc>
                <a:spcPct val="114000"/>
              </a:lnSpc>
              <a:spcBef>
                <a:spcPts val="0"/>
              </a:spcBef>
              <a:buFont typeface="Arial" panose="020B0604020202020204" pitchFamily="34" charset="0"/>
              <a:buNone/>
              <a:defRPr sz="1800" b="0" i="0" kern="1200">
                <a:solidFill>
                  <a:schemeClr val="tx1"/>
                </a:solidFill>
                <a:latin typeface="Roboto Condensed Light" charset="0"/>
                <a:ea typeface="Roboto Condensed Light" charset="0"/>
                <a:cs typeface="Roboto Condensed Light" charset="0"/>
              </a:defRPr>
            </a:lvl1pPr>
            <a:lvl2pPr marL="504200" indent="0" algn="ctr" defTabSz="1008400" rtl="0" eaLnBrk="1" latinLnBrk="0" hangingPunct="1">
              <a:lnSpc>
                <a:spcPct val="90000"/>
              </a:lnSpc>
              <a:spcBef>
                <a:spcPts val="551"/>
              </a:spcBef>
              <a:buFont typeface="Arial" panose="020B0604020202020204" pitchFamily="34" charset="0"/>
              <a:buNone/>
              <a:defRPr sz="2206" kern="1200">
                <a:solidFill>
                  <a:schemeClr val="tx1"/>
                </a:solidFill>
                <a:latin typeface="+mn-lt"/>
                <a:ea typeface="+mn-ea"/>
                <a:cs typeface="+mn-cs"/>
              </a:defRPr>
            </a:lvl2pPr>
            <a:lvl3pPr marL="1008400" indent="0" algn="ctr" defTabSz="1008400" rtl="0" eaLnBrk="1" latinLnBrk="0" hangingPunct="1">
              <a:lnSpc>
                <a:spcPct val="90000"/>
              </a:lnSpc>
              <a:spcBef>
                <a:spcPts val="551"/>
              </a:spcBef>
              <a:buFont typeface="Arial" panose="020B0604020202020204" pitchFamily="34" charset="0"/>
              <a:buNone/>
              <a:defRPr sz="1985" kern="1200">
                <a:solidFill>
                  <a:schemeClr val="tx1"/>
                </a:solidFill>
                <a:latin typeface="+mn-lt"/>
                <a:ea typeface="+mn-ea"/>
                <a:cs typeface="+mn-cs"/>
              </a:defRPr>
            </a:lvl3pPr>
            <a:lvl4pPr marL="1512600"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4pPr>
            <a:lvl5pPr marL="20168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5pPr>
            <a:lvl6pPr marL="25210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6pPr>
            <a:lvl7pPr marL="30252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7pPr>
            <a:lvl8pPr marL="35294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8pPr>
            <a:lvl9pPr marL="40336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9pPr>
          </a:lstStyle>
          <a:p>
            <a:r>
              <a:rPr lang="uk-UA" sz="1088" dirty="0">
                <a:solidFill>
                  <a:srgbClr val="00274E"/>
                </a:solidFill>
              </a:rPr>
              <a:t>Верховний Суд</a:t>
            </a:r>
            <a:endParaRPr lang="en-US" sz="1088" dirty="0">
              <a:solidFill>
                <a:srgbClr val="00274E"/>
              </a:solidFill>
            </a:endParaRPr>
          </a:p>
        </p:txBody>
      </p:sp>
      <p:sp>
        <p:nvSpPr>
          <p:cNvPr id="22" name="Slide Number Placeholder 5"/>
          <p:cNvSpPr>
            <a:spLocks noGrp="1"/>
          </p:cNvSpPr>
          <p:nvPr>
            <p:ph type="sldNum" sz="quarter" idx="12"/>
          </p:nvPr>
        </p:nvSpPr>
        <p:spPr>
          <a:xfrm>
            <a:off x="8963678" y="5957942"/>
            <a:ext cx="2743201" cy="365125"/>
          </a:xfrm>
        </p:spPr>
        <p:txBody>
          <a:bodyPr/>
          <a:lstStyle>
            <a:lvl1pPr>
              <a:defRPr sz="1088" b="0" i="0">
                <a:solidFill>
                  <a:srgbClr val="00274E"/>
                </a:solidFill>
                <a:latin typeface="Roboto Condensed Light" charset="0"/>
                <a:ea typeface="Roboto Condensed Light" charset="0"/>
                <a:cs typeface="Roboto Condensed Light" charset="0"/>
              </a:defRPr>
            </a:lvl1pPr>
          </a:lstStyle>
          <a:p>
            <a:fld id="{E31F88C0-7908-8242-B816-1B240D45A7D7}" type="slidenum">
              <a:rPr lang="en-US" smtClean="0"/>
              <a:pPr/>
              <a:t>‹#›</a:t>
            </a:fld>
            <a:endParaRPr lang="en-US" dirty="0"/>
          </a:p>
        </p:txBody>
      </p:sp>
    </p:spTree>
    <p:extLst>
      <p:ext uri="{BB962C8B-B14F-4D97-AF65-F5344CB8AC3E}">
        <p14:creationId xmlns:p14="http://schemas.microsoft.com/office/powerpoint/2010/main" val="3885429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8413F1AB-D55F-4FA8-8DCE-B4BF109E5ABB}" type="datetimeFigureOut">
              <a:rPr lang="en-US" smtClean="0"/>
              <a:t>12/17/2025</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D27E676C-3C3F-4D0F-96E9-C9CBD3B5703D}" type="slidenum">
              <a:rPr lang="en-US" smtClean="0"/>
              <a:t>‹#›</a:t>
            </a:fld>
            <a:endParaRPr lang="en-US" dirty="0"/>
          </a:p>
        </p:txBody>
      </p:sp>
    </p:spTree>
    <p:extLst>
      <p:ext uri="{BB962C8B-B14F-4D97-AF65-F5344CB8AC3E}">
        <p14:creationId xmlns:p14="http://schemas.microsoft.com/office/powerpoint/2010/main" val="3924308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8413F1AB-D55F-4FA8-8DCE-B4BF109E5ABB}" type="datetimeFigureOut">
              <a:rPr lang="en-US" smtClean="0"/>
              <a:t>12/17/2025</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D27E676C-3C3F-4D0F-96E9-C9CBD3B5703D}" type="slidenum">
              <a:rPr lang="en-US" smtClean="0"/>
              <a:t>‹#›</a:t>
            </a:fld>
            <a:endParaRPr lang="en-US" dirty="0"/>
          </a:p>
        </p:txBody>
      </p:sp>
    </p:spTree>
    <p:extLst>
      <p:ext uri="{BB962C8B-B14F-4D97-AF65-F5344CB8AC3E}">
        <p14:creationId xmlns:p14="http://schemas.microsoft.com/office/powerpoint/2010/main" val="2562650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4"/>
          <p:cNvSpPr>
            <a:spLocks noGrp="1"/>
          </p:cNvSpPr>
          <p:nvPr>
            <p:ph type="dt" sz="half" idx="10"/>
          </p:nvPr>
        </p:nvSpPr>
        <p:spPr/>
        <p:txBody>
          <a:bodyPr/>
          <a:lstStyle/>
          <a:p>
            <a:fld id="{8413F1AB-D55F-4FA8-8DCE-B4BF109E5ABB}" type="datetimeFigureOut">
              <a:rPr lang="en-US" smtClean="0"/>
              <a:t>12/17/2025</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D27E676C-3C3F-4D0F-96E9-C9CBD3B5703D}" type="slidenum">
              <a:rPr lang="en-US" smtClean="0"/>
              <a:t>‹#›</a:t>
            </a:fld>
            <a:endParaRPr lang="en-US" dirty="0"/>
          </a:p>
        </p:txBody>
      </p:sp>
    </p:spTree>
    <p:extLst>
      <p:ext uri="{BB962C8B-B14F-4D97-AF65-F5344CB8AC3E}">
        <p14:creationId xmlns:p14="http://schemas.microsoft.com/office/powerpoint/2010/main" val="4105161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Дата 6"/>
          <p:cNvSpPr>
            <a:spLocks noGrp="1"/>
          </p:cNvSpPr>
          <p:nvPr>
            <p:ph type="dt" sz="half" idx="10"/>
          </p:nvPr>
        </p:nvSpPr>
        <p:spPr/>
        <p:txBody>
          <a:bodyPr/>
          <a:lstStyle/>
          <a:p>
            <a:fld id="{8413F1AB-D55F-4FA8-8DCE-B4BF109E5ABB}" type="datetimeFigureOut">
              <a:rPr lang="en-US" smtClean="0"/>
              <a:t>12/17/2025</a:t>
            </a:fld>
            <a:endParaRPr lang="en-US" dirty="0"/>
          </a:p>
        </p:txBody>
      </p:sp>
      <p:sp>
        <p:nvSpPr>
          <p:cNvPr id="8" name="Нижний колонтитул 7"/>
          <p:cNvSpPr>
            <a:spLocks noGrp="1"/>
          </p:cNvSpPr>
          <p:nvPr>
            <p:ph type="ftr" sz="quarter" idx="11"/>
          </p:nvPr>
        </p:nvSpPr>
        <p:spPr/>
        <p:txBody>
          <a:bodyPr/>
          <a:lstStyle/>
          <a:p>
            <a:endParaRPr lang="en-US" dirty="0"/>
          </a:p>
        </p:txBody>
      </p:sp>
      <p:sp>
        <p:nvSpPr>
          <p:cNvPr id="9" name="Номер слайда 8"/>
          <p:cNvSpPr>
            <a:spLocks noGrp="1"/>
          </p:cNvSpPr>
          <p:nvPr>
            <p:ph type="sldNum" sz="quarter" idx="12"/>
          </p:nvPr>
        </p:nvSpPr>
        <p:spPr/>
        <p:txBody>
          <a:bodyPr/>
          <a:lstStyle/>
          <a:p>
            <a:fld id="{D27E676C-3C3F-4D0F-96E9-C9CBD3B5703D}" type="slidenum">
              <a:rPr lang="en-US" smtClean="0"/>
              <a:t>‹#›</a:t>
            </a:fld>
            <a:endParaRPr lang="en-US" dirty="0"/>
          </a:p>
        </p:txBody>
      </p:sp>
    </p:spTree>
    <p:extLst>
      <p:ext uri="{BB962C8B-B14F-4D97-AF65-F5344CB8AC3E}">
        <p14:creationId xmlns:p14="http://schemas.microsoft.com/office/powerpoint/2010/main" val="2483540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Дата 2"/>
          <p:cNvSpPr>
            <a:spLocks noGrp="1"/>
          </p:cNvSpPr>
          <p:nvPr>
            <p:ph type="dt" sz="half" idx="10"/>
          </p:nvPr>
        </p:nvSpPr>
        <p:spPr/>
        <p:txBody>
          <a:bodyPr/>
          <a:lstStyle/>
          <a:p>
            <a:fld id="{8413F1AB-D55F-4FA8-8DCE-B4BF109E5ABB}" type="datetimeFigureOut">
              <a:rPr lang="en-US" smtClean="0"/>
              <a:t>12/17/2025</a:t>
            </a:fld>
            <a:endParaRPr lang="en-US" dirty="0"/>
          </a:p>
        </p:txBody>
      </p:sp>
      <p:sp>
        <p:nvSpPr>
          <p:cNvPr id="4" name="Нижний колонтитул 3"/>
          <p:cNvSpPr>
            <a:spLocks noGrp="1"/>
          </p:cNvSpPr>
          <p:nvPr>
            <p:ph type="ftr" sz="quarter" idx="11"/>
          </p:nvPr>
        </p:nvSpPr>
        <p:spPr/>
        <p:txBody>
          <a:bodyPr/>
          <a:lstStyle/>
          <a:p>
            <a:endParaRPr lang="en-US" dirty="0"/>
          </a:p>
        </p:txBody>
      </p:sp>
      <p:sp>
        <p:nvSpPr>
          <p:cNvPr id="5" name="Номер слайда 4"/>
          <p:cNvSpPr>
            <a:spLocks noGrp="1"/>
          </p:cNvSpPr>
          <p:nvPr>
            <p:ph type="sldNum" sz="quarter" idx="12"/>
          </p:nvPr>
        </p:nvSpPr>
        <p:spPr/>
        <p:txBody>
          <a:bodyPr/>
          <a:lstStyle/>
          <a:p>
            <a:fld id="{D27E676C-3C3F-4D0F-96E9-C9CBD3B5703D}" type="slidenum">
              <a:rPr lang="en-US" smtClean="0"/>
              <a:t>‹#›</a:t>
            </a:fld>
            <a:endParaRPr lang="en-US" dirty="0"/>
          </a:p>
        </p:txBody>
      </p:sp>
    </p:spTree>
    <p:extLst>
      <p:ext uri="{BB962C8B-B14F-4D97-AF65-F5344CB8AC3E}">
        <p14:creationId xmlns:p14="http://schemas.microsoft.com/office/powerpoint/2010/main" val="938745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413F1AB-D55F-4FA8-8DCE-B4BF109E5ABB}" type="datetimeFigureOut">
              <a:rPr lang="en-US" smtClean="0"/>
              <a:t>12/17/2025</a:t>
            </a:fld>
            <a:endParaRPr lang="en-US" dirty="0"/>
          </a:p>
        </p:txBody>
      </p:sp>
      <p:sp>
        <p:nvSpPr>
          <p:cNvPr id="3" name="Нижний колонтитул 2"/>
          <p:cNvSpPr>
            <a:spLocks noGrp="1"/>
          </p:cNvSpPr>
          <p:nvPr>
            <p:ph type="ftr" sz="quarter" idx="11"/>
          </p:nvPr>
        </p:nvSpPr>
        <p:spPr/>
        <p:txBody>
          <a:bodyPr/>
          <a:lstStyle/>
          <a:p>
            <a:endParaRPr lang="en-US" dirty="0"/>
          </a:p>
        </p:txBody>
      </p:sp>
      <p:sp>
        <p:nvSpPr>
          <p:cNvPr id="4" name="Номер слайда 3"/>
          <p:cNvSpPr>
            <a:spLocks noGrp="1"/>
          </p:cNvSpPr>
          <p:nvPr>
            <p:ph type="sldNum" sz="quarter" idx="12"/>
          </p:nvPr>
        </p:nvSpPr>
        <p:spPr/>
        <p:txBody>
          <a:bodyPr/>
          <a:lstStyle/>
          <a:p>
            <a:fld id="{D27E676C-3C3F-4D0F-96E9-C9CBD3B5703D}" type="slidenum">
              <a:rPr lang="en-US" smtClean="0"/>
              <a:t>‹#›</a:t>
            </a:fld>
            <a:endParaRPr lang="en-US" dirty="0"/>
          </a:p>
        </p:txBody>
      </p:sp>
    </p:spTree>
    <p:extLst>
      <p:ext uri="{BB962C8B-B14F-4D97-AF65-F5344CB8AC3E}">
        <p14:creationId xmlns:p14="http://schemas.microsoft.com/office/powerpoint/2010/main" val="1443179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8413F1AB-D55F-4FA8-8DCE-B4BF109E5ABB}" type="datetimeFigureOut">
              <a:rPr lang="en-US" smtClean="0"/>
              <a:t>12/17/2025</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D27E676C-3C3F-4D0F-96E9-C9CBD3B5703D}" type="slidenum">
              <a:rPr lang="en-US" smtClean="0"/>
              <a:t>‹#›</a:t>
            </a:fld>
            <a:endParaRPr lang="en-US" dirty="0"/>
          </a:p>
        </p:txBody>
      </p:sp>
    </p:spTree>
    <p:extLst>
      <p:ext uri="{BB962C8B-B14F-4D97-AF65-F5344CB8AC3E}">
        <p14:creationId xmlns:p14="http://schemas.microsoft.com/office/powerpoint/2010/main" val="784691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8413F1AB-D55F-4FA8-8DCE-B4BF109E5ABB}" type="datetimeFigureOut">
              <a:rPr lang="en-US" smtClean="0"/>
              <a:t>12/17/2025</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D27E676C-3C3F-4D0F-96E9-C9CBD3B5703D}" type="slidenum">
              <a:rPr lang="en-US" smtClean="0"/>
              <a:t>‹#›</a:t>
            </a:fld>
            <a:endParaRPr lang="en-US" dirty="0"/>
          </a:p>
        </p:txBody>
      </p:sp>
    </p:spTree>
    <p:extLst>
      <p:ext uri="{BB962C8B-B14F-4D97-AF65-F5344CB8AC3E}">
        <p14:creationId xmlns:p14="http://schemas.microsoft.com/office/powerpoint/2010/main" val="2190833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13F1AB-D55F-4FA8-8DCE-B4BF109E5ABB}" type="datetimeFigureOut">
              <a:rPr lang="en-US" smtClean="0"/>
              <a:t>12/17/2025</a:t>
            </a:fld>
            <a:endParaRPr lang="en-US" dirty="0"/>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7E676C-3C3F-4D0F-96E9-C9CBD3B5703D}" type="slidenum">
              <a:rPr lang="en-US" smtClean="0"/>
              <a:t>‹#›</a:t>
            </a:fld>
            <a:endParaRPr lang="en-US" dirty="0"/>
          </a:p>
        </p:txBody>
      </p:sp>
    </p:spTree>
    <p:extLst>
      <p:ext uri="{BB962C8B-B14F-4D97-AF65-F5344CB8AC3E}">
        <p14:creationId xmlns:p14="http://schemas.microsoft.com/office/powerpoint/2010/main" val="40977635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91363" y="5471299"/>
            <a:ext cx="4787292" cy="909218"/>
          </a:xfrm>
        </p:spPr>
        <p:txBody>
          <a:bodyPr>
            <a:normAutofit fontScale="92500"/>
          </a:bodyPr>
          <a:lstStyle/>
          <a:p>
            <a:pPr algn="l"/>
            <a:r>
              <a:rPr lang="uk-UA" sz="2800" noProof="0" dirty="0">
                <a:solidFill>
                  <a:schemeClr val="bg1"/>
                </a:solidFill>
                <a:latin typeface="Roboto Condensed Light" panose="02000000000000000000" pitchFamily="2" charset="0"/>
                <a:ea typeface="Roboto Condensed Light" panose="02000000000000000000" pitchFamily="2" charset="0"/>
              </a:rPr>
              <a:t>Ольга СТУПАК</a:t>
            </a:r>
          </a:p>
          <a:p>
            <a:pPr algn="l"/>
            <a:r>
              <a:rPr lang="uk-UA" sz="1500" noProof="0" dirty="0">
                <a:solidFill>
                  <a:schemeClr val="bg1"/>
                </a:solidFill>
                <a:latin typeface="Roboto Condensed Light" panose="02000000000000000000" pitchFamily="2" charset="0"/>
                <a:ea typeface="Roboto Condensed Light" panose="02000000000000000000" pitchFamily="2" charset="0"/>
              </a:rPr>
              <a:t>Суддя Касаційного цивільного суду у складі Верховного Суду</a:t>
            </a:r>
          </a:p>
        </p:txBody>
      </p:sp>
      <p:sp>
        <p:nvSpPr>
          <p:cNvPr id="5" name="TextBox 4">
            <a:extLst>
              <a:ext uri="{FF2B5EF4-FFF2-40B4-BE49-F238E27FC236}">
                <a16:creationId xmlns:a16="http://schemas.microsoft.com/office/drawing/2014/main" id="{C325D63E-727F-49EA-8DBD-E66F61A96F68}"/>
              </a:ext>
            </a:extLst>
          </p:cNvPr>
          <p:cNvSpPr txBox="1"/>
          <p:nvPr/>
        </p:nvSpPr>
        <p:spPr>
          <a:xfrm>
            <a:off x="491363" y="2907071"/>
            <a:ext cx="11470652" cy="1200329"/>
          </a:xfrm>
          <a:prstGeom prst="rect">
            <a:avLst/>
          </a:prstGeom>
          <a:noFill/>
        </p:spPr>
        <p:txBody>
          <a:bodyPr wrap="square" rtlCol="0">
            <a:spAutoFit/>
          </a:bodyPr>
          <a:lstStyle/>
          <a:p>
            <a:r>
              <a:rPr lang="uk-UA" sz="3600" b="1" noProof="0" dirty="0">
                <a:solidFill>
                  <a:schemeClr val="bg1"/>
                </a:solidFill>
                <a:latin typeface="Roboto Condensed Light" panose="02000000000000000000" pitchFamily="2" charset="0"/>
                <a:ea typeface="Roboto Condensed Light" panose="02000000000000000000" pitchFamily="2" charset="0"/>
              </a:rPr>
              <a:t>Право кожної житини на зростання в сімейному оточенні: виклики та пропозиції  </a:t>
            </a:r>
            <a:endParaRPr lang="uk-UA" sz="3600" b="1" noProof="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pic>
        <p:nvPicPr>
          <p:cNvPr id="14"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7375" y="588417"/>
            <a:ext cx="1232064" cy="1510617"/>
          </a:xfrm>
          <a:prstGeom prst="rect">
            <a:avLst/>
          </a:prstGeom>
        </p:spPr>
      </p:pic>
      <p:sp>
        <p:nvSpPr>
          <p:cNvPr id="2" name="Подзаголовок 2">
            <a:extLst>
              <a:ext uri="{FF2B5EF4-FFF2-40B4-BE49-F238E27FC236}">
                <a16:creationId xmlns:a16="http://schemas.microsoft.com/office/drawing/2014/main" id="{0C8D586D-45EB-4C6E-B076-0A3217E1877E}"/>
              </a:ext>
            </a:extLst>
          </p:cNvPr>
          <p:cNvSpPr txBox="1">
            <a:spLocks/>
          </p:cNvSpPr>
          <p:nvPr/>
        </p:nvSpPr>
        <p:spPr>
          <a:xfrm>
            <a:off x="7651632" y="5437115"/>
            <a:ext cx="3955001" cy="90921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uk-UA" sz="3000" noProof="0" dirty="0">
              <a:solidFill>
                <a:schemeClr val="bg1"/>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4211200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B49E63-4D49-3167-3363-978A19D0CBB3}"/>
            </a:ext>
          </a:extLst>
        </p:cNvPr>
        <p:cNvGrpSpPr/>
        <p:nvPr/>
      </p:nvGrpSpPr>
      <p:grpSpPr>
        <a:xfrm>
          <a:off x="0" y="0"/>
          <a:ext cx="0" cy="0"/>
          <a:chOff x="0" y="0"/>
          <a:chExt cx="0" cy="0"/>
        </a:xfrm>
      </p:grpSpPr>
      <p:sp>
        <p:nvSpPr>
          <p:cNvPr id="5" name="Прямокутник 4">
            <a:extLst>
              <a:ext uri="{FF2B5EF4-FFF2-40B4-BE49-F238E27FC236}">
                <a16:creationId xmlns:a16="http://schemas.microsoft.com/office/drawing/2014/main" id="{CA0A5DAA-F636-F5B8-33D8-7EA1302AF019}"/>
              </a:ext>
            </a:extLst>
          </p:cNvPr>
          <p:cNvSpPr/>
          <p:nvPr/>
        </p:nvSpPr>
        <p:spPr>
          <a:xfrm>
            <a:off x="624351" y="1313036"/>
            <a:ext cx="11171898" cy="4231928"/>
          </a:xfrm>
          <a:prstGeom prst="rect">
            <a:avLst/>
          </a:prstGeom>
          <a:solidFill>
            <a:schemeClr val="accent1">
              <a:lumMod val="20000"/>
              <a:lumOff val="80000"/>
            </a:schemeClr>
          </a:solidFill>
          <a:ln>
            <a:solidFill>
              <a:schemeClr val="accent1"/>
            </a:solidFill>
          </a:ln>
        </p:spPr>
        <p:txBody>
          <a:bodyPr wrap="square">
            <a:spAutoFit/>
          </a:bodyPr>
          <a:lstStyle/>
          <a:p>
            <a:pPr algn="ctr"/>
            <a:r>
              <a:rPr lang="uk-UA" sz="1600" b="1" noProof="0" dirty="0">
                <a:solidFill>
                  <a:srgbClr val="002949"/>
                </a:solidFill>
                <a:latin typeface="Roboto Condensed Light" panose="02000000000000000000" pitchFamily="2" charset="0"/>
                <a:ea typeface="Roboto Condensed Light" panose="02000000000000000000" pitchFamily="2" charset="0"/>
              </a:rPr>
              <a:t>Справа «Мамчур проти України».</a:t>
            </a:r>
          </a:p>
          <a:p>
            <a:pPr algn="just"/>
            <a:endParaRPr lang="uk-UA" sz="1600" noProof="0" dirty="0">
              <a:solidFill>
                <a:srgbClr val="002949"/>
              </a:solidFill>
              <a:latin typeface="Roboto Condensed Light" panose="02000000000000000000" pitchFamily="2" charset="0"/>
              <a:ea typeface="Roboto Condensed Light" panose="02000000000000000000" pitchFamily="2" charset="0"/>
            </a:endParaRPr>
          </a:p>
          <a:p>
            <a:pPr algn="just">
              <a:spcBef>
                <a:spcPts val="600"/>
              </a:spcBef>
              <a:spcAft>
                <a:spcPts val="600"/>
              </a:spcAft>
            </a:pPr>
            <a:r>
              <a:rPr lang="uk-UA" sz="1600" noProof="0" dirty="0">
                <a:solidFill>
                  <a:srgbClr val="002949"/>
                </a:solidFill>
                <a:latin typeface="Roboto Condensed Light" panose="02000000000000000000" pitchFamily="2" charset="0"/>
                <a:ea typeface="Roboto Condensed Light" panose="02000000000000000000" pitchFamily="2" charset="0"/>
              </a:rPr>
              <a:t>Розглянувши скарги заявника на </a:t>
            </a:r>
            <a:r>
              <a:rPr lang="uk-UA" sz="1600" noProof="0" dirty="0" err="1">
                <a:solidFill>
                  <a:srgbClr val="002949"/>
                </a:solidFill>
                <a:latin typeface="Roboto Condensed Light" panose="02000000000000000000" pitchFamily="2" charset="0"/>
                <a:ea typeface="Roboto Condensed Light" panose="02000000000000000000" pitchFamily="2" charset="0"/>
              </a:rPr>
              <a:t>стверджуване</a:t>
            </a:r>
            <a:r>
              <a:rPr lang="uk-UA" sz="1600" noProof="0" dirty="0">
                <a:solidFill>
                  <a:srgbClr val="002949"/>
                </a:solidFill>
                <a:latin typeface="Roboto Condensed Light" panose="02000000000000000000" pitchFamily="2" charset="0"/>
                <a:ea typeface="Roboto Condensed Light" panose="02000000000000000000" pitchFamily="2" charset="0"/>
              </a:rPr>
              <a:t> перешкоджання його доступу до дитини та неможливість для нього взяти участь у її вихованні, Європейський суд встановив, що:</a:t>
            </a:r>
          </a:p>
          <a:p>
            <a:pPr marL="285750" indent="-285750" algn="just">
              <a:spcBef>
                <a:spcPts val="600"/>
              </a:spcBef>
              <a:spcAft>
                <a:spcPts val="600"/>
              </a:spcAft>
              <a:buFont typeface="Arial" panose="020B0604020202020204" pitchFamily="34" charset="0"/>
              <a:buChar char="•"/>
            </a:pPr>
            <a:r>
              <a:rPr lang="uk-UA" sz="1600" noProof="0" dirty="0">
                <a:solidFill>
                  <a:srgbClr val="002949"/>
                </a:solidFill>
                <a:latin typeface="Roboto Condensed Light" panose="02000000000000000000" pitchFamily="2" charset="0"/>
                <a:ea typeface="Roboto Condensed Light" panose="02000000000000000000" pitchFamily="2" charset="0"/>
              </a:rPr>
              <a:t>по-перше, заявник намагався отримати доступ до своєї дочки після смерті дружини, що було підтверджено матір'ю померлої.; </a:t>
            </a:r>
          </a:p>
          <a:p>
            <a:pPr marL="285750" indent="-285750" algn="just">
              <a:spcBef>
                <a:spcPts val="600"/>
              </a:spcBef>
              <a:spcAft>
                <a:spcPts val="600"/>
              </a:spcAft>
              <a:buFont typeface="Arial" panose="020B0604020202020204" pitchFamily="34" charset="0"/>
              <a:buChar char="•"/>
            </a:pPr>
            <a:r>
              <a:rPr lang="uk-UA" sz="1600" noProof="0" dirty="0">
                <a:solidFill>
                  <a:srgbClr val="002949"/>
                </a:solidFill>
                <a:latin typeface="Roboto Condensed Light" panose="02000000000000000000" pitchFamily="2" charset="0"/>
                <a:ea typeface="Roboto Condensed Light" panose="02000000000000000000" pitchFamily="2" charset="0"/>
              </a:rPr>
              <a:t>по-друге, враховуючи те, що бабуся переїхала з його дочкою до іншого місця проживання та звернення заявника до різних органів влади щодо допомоги в отриманні доступу до його дочки були безуспішними, він очевидно мав перешкоди у спілкуванні з нею; </a:t>
            </a:r>
          </a:p>
          <a:p>
            <a:pPr marL="285750" indent="-285750" algn="just">
              <a:spcBef>
                <a:spcPts val="600"/>
              </a:spcBef>
              <a:spcAft>
                <a:spcPts val="600"/>
              </a:spcAft>
              <a:buFont typeface="Arial" panose="020B0604020202020204" pitchFamily="34" charset="0"/>
              <a:buChar char="•"/>
            </a:pPr>
            <a:r>
              <a:rPr lang="uk-UA" sz="1600" noProof="0" dirty="0">
                <a:solidFill>
                  <a:srgbClr val="002949"/>
                </a:solidFill>
                <a:latin typeface="Roboto Condensed Light" panose="02000000000000000000" pitchFamily="2" charset="0"/>
                <a:ea typeface="Roboto Condensed Light" panose="02000000000000000000" pitchFamily="2" charset="0"/>
              </a:rPr>
              <a:t>по-третє, з огляду на відповіді органів влади та висновки судів питання про реальний доступ батька до дитини не було ретельно досліджено. </a:t>
            </a:r>
          </a:p>
          <a:p>
            <a:pPr algn="just">
              <a:spcBef>
                <a:spcPts val="600"/>
              </a:spcBef>
              <a:spcAft>
                <a:spcPts val="600"/>
              </a:spcAft>
            </a:pPr>
            <a:r>
              <a:rPr lang="uk-UA" sz="1600" noProof="0" dirty="0">
                <a:solidFill>
                  <a:srgbClr val="FF0000"/>
                </a:solidFill>
                <a:latin typeface="Roboto Condensed Light" panose="02000000000000000000" pitchFamily="2" charset="0"/>
                <a:ea typeface="Roboto Condensed Light" panose="02000000000000000000" pitchFamily="2" charset="0"/>
              </a:rPr>
              <a:t>У зв’язку із цим Європейський суд дійшов висновку, що національні органи влади очевидно були зобов’язані зробити спробу врегулювати питання доступу заявника до його дитини та допомогти йому домогтися реального здійснення його батьківських прав. Отже, було порушення статті 8 Конвенції з огляду на невжиття органами влади жодного суттєвого заходу для забезпечення заявникові доступу до його дитини та його можливості взяти участь у її вихованні.</a:t>
            </a:r>
          </a:p>
        </p:txBody>
      </p:sp>
    </p:spTree>
    <p:extLst>
      <p:ext uri="{BB962C8B-B14F-4D97-AF65-F5344CB8AC3E}">
        <p14:creationId xmlns:p14="http://schemas.microsoft.com/office/powerpoint/2010/main" val="285091187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D0F96-84A2-08BE-C8A5-2A23E6E01117}"/>
            </a:ext>
          </a:extLst>
        </p:cNvPr>
        <p:cNvGrpSpPr/>
        <p:nvPr/>
      </p:nvGrpSpPr>
      <p:grpSpPr>
        <a:xfrm>
          <a:off x="0" y="0"/>
          <a:ext cx="0" cy="0"/>
          <a:chOff x="0" y="0"/>
          <a:chExt cx="0" cy="0"/>
        </a:xfrm>
      </p:grpSpPr>
      <p:sp>
        <p:nvSpPr>
          <p:cNvPr id="5" name="Прямокутник 4">
            <a:extLst>
              <a:ext uri="{FF2B5EF4-FFF2-40B4-BE49-F238E27FC236}">
                <a16:creationId xmlns:a16="http://schemas.microsoft.com/office/drawing/2014/main" id="{11B9816B-EA80-5D02-6BD3-971B5CCDF20D}"/>
              </a:ext>
            </a:extLst>
          </p:cNvPr>
          <p:cNvSpPr/>
          <p:nvPr/>
        </p:nvSpPr>
        <p:spPr>
          <a:xfrm>
            <a:off x="597974" y="869432"/>
            <a:ext cx="11171898" cy="4647426"/>
          </a:xfrm>
          <a:prstGeom prst="rect">
            <a:avLst/>
          </a:prstGeom>
          <a:solidFill>
            <a:schemeClr val="accent1">
              <a:lumMod val="20000"/>
              <a:lumOff val="80000"/>
            </a:schemeClr>
          </a:solidFill>
          <a:ln>
            <a:solidFill>
              <a:schemeClr val="accent1"/>
            </a:solidFill>
          </a:ln>
        </p:spPr>
        <p:txBody>
          <a:bodyPr wrap="square">
            <a:spAutoFit/>
          </a:bodyPr>
          <a:lstStyle/>
          <a:p>
            <a:pPr algn="ctr">
              <a:spcBef>
                <a:spcPts val="600"/>
              </a:spcBef>
              <a:spcAft>
                <a:spcPts val="600"/>
              </a:spcAft>
            </a:pPr>
            <a:r>
              <a:rPr lang="uk-UA" sz="1600" b="1" noProof="0" dirty="0">
                <a:solidFill>
                  <a:srgbClr val="002949"/>
                </a:solidFill>
                <a:latin typeface="Roboto Condensed Light" panose="02000000000000000000" pitchFamily="2" charset="0"/>
                <a:ea typeface="Roboto Condensed Light" panose="02000000000000000000" pitchFamily="2" charset="0"/>
              </a:rPr>
              <a:t>Справа «Мамчур проти України».</a:t>
            </a:r>
            <a:endParaRPr lang="uk-UA" sz="1050" noProof="0" dirty="0">
              <a:solidFill>
                <a:srgbClr val="002949"/>
              </a:solidFill>
              <a:latin typeface="Roboto Condensed Light" panose="02000000000000000000" pitchFamily="2" charset="0"/>
              <a:ea typeface="Roboto Condensed Light" panose="02000000000000000000" pitchFamily="2" charset="0"/>
            </a:endParaRPr>
          </a:p>
          <a:p>
            <a:pPr algn="just">
              <a:spcBef>
                <a:spcPts val="600"/>
              </a:spcBef>
              <a:spcAft>
                <a:spcPts val="600"/>
              </a:spcAft>
            </a:pPr>
            <a:r>
              <a:rPr lang="uk-UA" sz="1600" noProof="0" dirty="0">
                <a:solidFill>
                  <a:srgbClr val="002949"/>
                </a:solidFill>
                <a:latin typeface="Roboto Condensed Light" panose="02000000000000000000" pitchFamily="2" charset="0"/>
                <a:ea typeface="Roboto Condensed Light" panose="02000000000000000000" pitchFamily="2" charset="0"/>
              </a:rPr>
              <a:t>Щодо скарг заявника на стверджувань невиправдане встановлення опіки над його дитиною Європейський суд визнав, що втручання у батьківські права заявника було здійснено на достатніх законних підставах та переслідувало законну мету захисту прав інших осіб, а саме доньки, для того, щоб її було виховано у безпечному, спокійному та стійкому середовищі. Проте Європейський суд не погодився з висновками національних органів влади, оскільки заявника не було залучено до процесу прийняття рішення, що призвело до встановлення опіки, його не було повідомлено про цей процес та не було запрошено взяти у ньому участь. </a:t>
            </a:r>
          </a:p>
          <a:p>
            <a:pPr algn="just">
              <a:spcBef>
                <a:spcPts val="600"/>
              </a:spcBef>
              <a:spcAft>
                <a:spcPts val="600"/>
              </a:spcAft>
            </a:pPr>
            <a:r>
              <a:rPr lang="uk-UA" sz="1600" noProof="0" dirty="0">
                <a:solidFill>
                  <a:srgbClr val="002949"/>
                </a:solidFill>
                <a:latin typeface="Roboto Condensed Light" panose="02000000000000000000" pitchFamily="2" charset="0"/>
                <a:ea typeface="Roboto Condensed Light" panose="02000000000000000000" pitchFamily="2" charset="0"/>
              </a:rPr>
              <a:t>Європейський суд зазначив, що майже жодної уваги не було приділено інтересам заявника щодо опікування його дитиною, як і інтересам дитини щодо збереження тісних зв’язків з її батьком. Таким чином, оскільки втручання у здійснення заявником його батьківських прав було здійснено не на основі всебічної та професійної оцінки повної сімейної ситуації та тих факторів, що стосуються інтересів заявника, Європейський суд встановив </a:t>
            </a:r>
            <a:r>
              <a:rPr lang="uk-UA" sz="1600" b="1" noProof="0" dirty="0">
                <a:solidFill>
                  <a:srgbClr val="002949"/>
                </a:solidFill>
                <a:latin typeface="Roboto Condensed Light" panose="02000000000000000000" pitchFamily="2" charset="0"/>
                <a:ea typeface="Roboto Condensed Light" panose="02000000000000000000" pitchFamily="2" charset="0"/>
              </a:rPr>
              <a:t>порушення статті 8 Конвенції</a:t>
            </a:r>
            <a:r>
              <a:rPr lang="uk-UA" sz="1600" noProof="0" dirty="0">
                <a:solidFill>
                  <a:srgbClr val="002949"/>
                </a:solidFill>
                <a:latin typeface="Roboto Condensed Light" panose="02000000000000000000" pitchFamily="2" charset="0"/>
                <a:ea typeface="Roboto Condensed Light" panose="02000000000000000000" pitchFamily="2" charset="0"/>
              </a:rPr>
              <a:t>.</a:t>
            </a:r>
          </a:p>
          <a:p>
            <a:pPr algn="just">
              <a:spcBef>
                <a:spcPts val="600"/>
              </a:spcBef>
              <a:spcAft>
                <a:spcPts val="600"/>
              </a:spcAft>
            </a:pPr>
            <a:r>
              <a:rPr lang="uk-UA" sz="1600" noProof="0" dirty="0">
                <a:solidFill>
                  <a:srgbClr val="002949"/>
                </a:solidFill>
                <a:latin typeface="Roboto Condensed Light" panose="02000000000000000000" pitchFamily="2" charset="0"/>
                <a:ea typeface="Roboto Condensed Light" panose="02000000000000000000" pitchFamily="2" charset="0"/>
              </a:rPr>
              <a:t>Розглянувши скарги заявника на те, що при здійсненні його сімейних прав до нього та бабусі національні органи влади ставилися та продовжують ставитися по-різному, Європейський суд дійшов висновку, що необхідність розглядати вказані скарги окремо відсутня. </a:t>
            </a:r>
          </a:p>
          <a:p>
            <a:pPr algn="just">
              <a:spcBef>
                <a:spcPts val="600"/>
              </a:spcBef>
              <a:spcAft>
                <a:spcPts val="600"/>
              </a:spcAft>
            </a:pPr>
            <a:r>
              <a:rPr lang="uk-UA" sz="1600" noProof="0" dirty="0">
                <a:solidFill>
                  <a:srgbClr val="002949"/>
                </a:solidFill>
                <a:latin typeface="Roboto Condensed Light" panose="02000000000000000000" pitchFamily="2" charset="0"/>
                <a:ea typeface="Roboto Condensed Light" panose="02000000000000000000" pitchFamily="2" charset="0"/>
              </a:rPr>
              <a:t>Крім того, Європейський суд, враховуючи свої висновки стосовно порушення процесуального аспекту статті 8 Конвенції, вирішив не розглядати питання про </a:t>
            </a:r>
            <a:r>
              <a:rPr lang="uk-UA" sz="1600" b="1" noProof="0" dirty="0">
                <a:solidFill>
                  <a:srgbClr val="002949"/>
                </a:solidFill>
                <a:latin typeface="Roboto Condensed Light" panose="02000000000000000000" pitchFamily="2" charset="0"/>
                <a:ea typeface="Roboto Condensed Light" panose="02000000000000000000" pitchFamily="2" charset="0"/>
              </a:rPr>
              <a:t>порушення пункту 1 статті 6 Конвенції </a:t>
            </a:r>
            <a:r>
              <a:rPr lang="uk-UA" sz="1600" noProof="0" dirty="0">
                <a:solidFill>
                  <a:srgbClr val="002949"/>
                </a:solidFill>
                <a:latin typeface="Roboto Condensed Light" panose="02000000000000000000" pitchFamily="2" charset="0"/>
                <a:ea typeface="Roboto Condensed Light" panose="02000000000000000000" pitchFamily="2" charset="0"/>
              </a:rPr>
              <a:t>у цій справі.</a:t>
            </a:r>
          </a:p>
        </p:txBody>
      </p:sp>
      <p:pic>
        <p:nvPicPr>
          <p:cNvPr id="2" name="Рисунок 1">
            <a:extLst>
              <a:ext uri="{FF2B5EF4-FFF2-40B4-BE49-F238E27FC236}">
                <a16:creationId xmlns:a16="http://schemas.microsoft.com/office/drawing/2014/main" id="{DF7FEAF1-0797-1835-04C2-2BBC72E8554F}"/>
              </a:ext>
            </a:extLst>
          </p:cNvPr>
          <p:cNvPicPr>
            <a:picLocks noChangeAspect="1"/>
          </p:cNvPicPr>
          <p:nvPr/>
        </p:nvPicPr>
        <p:blipFill>
          <a:blip r:embed="rId2"/>
          <a:stretch>
            <a:fillRect/>
          </a:stretch>
        </p:blipFill>
        <p:spPr>
          <a:xfrm>
            <a:off x="8385409" y="5761059"/>
            <a:ext cx="3384463" cy="1096941"/>
          </a:xfrm>
          <a:prstGeom prst="rect">
            <a:avLst/>
          </a:prstGeom>
        </p:spPr>
      </p:pic>
    </p:spTree>
    <p:extLst>
      <p:ext uri="{BB962C8B-B14F-4D97-AF65-F5344CB8AC3E}">
        <p14:creationId xmlns:p14="http://schemas.microsoft.com/office/powerpoint/2010/main" val="307952817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D0F96-84A2-08BE-C8A5-2A23E6E01117}"/>
            </a:ext>
          </a:extLst>
        </p:cNvPr>
        <p:cNvGrpSpPr/>
        <p:nvPr/>
      </p:nvGrpSpPr>
      <p:grpSpPr>
        <a:xfrm>
          <a:off x="0" y="0"/>
          <a:ext cx="0" cy="0"/>
          <a:chOff x="0" y="0"/>
          <a:chExt cx="0" cy="0"/>
        </a:xfrm>
      </p:grpSpPr>
      <p:sp>
        <p:nvSpPr>
          <p:cNvPr id="5" name="Прямокутник 4">
            <a:extLst>
              <a:ext uri="{FF2B5EF4-FFF2-40B4-BE49-F238E27FC236}">
                <a16:creationId xmlns:a16="http://schemas.microsoft.com/office/drawing/2014/main" id="{11B9816B-EA80-5D02-6BD3-971B5CCDF20D}"/>
              </a:ext>
            </a:extLst>
          </p:cNvPr>
          <p:cNvSpPr/>
          <p:nvPr/>
        </p:nvSpPr>
        <p:spPr>
          <a:xfrm>
            <a:off x="597974" y="869432"/>
            <a:ext cx="11171898" cy="3139321"/>
          </a:xfrm>
          <a:prstGeom prst="rect">
            <a:avLst/>
          </a:prstGeom>
          <a:solidFill>
            <a:schemeClr val="accent1">
              <a:lumMod val="20000"/>
              <a:lumOff val="80000"/>
            </a:schemeClr>
          </a:solidFill>
          <a:ln>
            <a:solidFill>
              <a:schemeClr val="accent1"/>
            </a:solidFill>
          </a:ln>
        </p:spPr>
        <p:txBody>
          <a:bodyPr wrap="square">
            <a:spAutoFit/>
          </a:bodyPr>
          <a:lstStyle/>
          <a:p>
            <a:pPr algn="ctr">
              <a:spcBef>
                <a:spcPts val="600"/>
              </a:spcBef>
              <a:spcAft>
                <a:spcPts val="600"/>
              </a:spcAft>
            </a:pPr>
            <a:r>
              <a:rPr lang="uk-UA" sz="1600" b="1" noProof="0" dirty="0">
                <a:solidFill>
                  <a:srgbClr val="002949"/>
                </a:solidFill>
                <a:latin typeface="Roboto Condensed Light" panose="02000000000000000000" pitchFamily="2" charset="0"/>
                <a:ea typeface="Roboto Condensed Light" panose="02000000000000000000" pitchFamily="2" charset="0"/>
              </a:rPr>
              <a:t>ПРОПОЗИЦІЇ:</a:t>
            </a:r>
          </a:p>
          <a:p>
            <a:pPr algn="ctr">
              <a:spcBef>
                <a:spcPts val="600"/>
              </a:spcBef>
              <a:spcAft>
                <a:spcPts val="600"/>
              </a:spcAft>
            </a:pPr>
            <a:r>
              <a:rPr lang="uk-UA" sz="1600" b="1" dirty="0">
                <a:solidFill>
                  <a:srgbClr val="002949"/>
                </a:solidFill>
                <a:latin typeface="Roboto Condensed Light" panose="02000000000000000000" pitchFamily="2" charset="0"/>
                <a:ea typeface="Roboto Condensed Light" panose="02000000000000000000" pitchFamily="2" charset="0"/>
              </a:rPr>
              <a:t> 1. </a:t>
            </a:r>
          </a:p>
          <a:p>
            <a:pPr algn="ctr">
              <a:spcBef>
                <a:spcPts val="600"/>
              </a:spcBef>
              <a:spcAft>
                <a:spcPts val="600"/>
              </a:spcAft>
            </a:pPr>
            <a:r>
              <a:rPr lang="uk-UA" sz="1600" b="1" dirty="0">
                <a:solidFill>
                  <a:srgbClr val="002949"/>
                </a:solidFill>
                <a:latin typeface="Roboto Condensed Light" panose="02000000000000000000" pitchFamily="2" charset="0"/>
                <a:ea typeface="Roboto Condensed Light" panose="02000000000000000000" pitchFamily="2" charset="0"/>
              </a:rPr>
              <a:t>Формування національними судами практики, яка б дозволяла використання засобів виконавчого провадження.</a:t>
            </a:r>
          </a:p>
          <a:p>
            <a:pPr algn="ctr">
              <a:spcBef>
                <a:spcPts val="600"/>
              </a:spcBef>
              <a:spcAft>
                <a:spcPts val="600"/>
              </a:spcAft>
            </a:pPr>
            <a:r>
              <a:rPr lang="uk-UA" sz="1600" b="1" dirty="0">
                <a:solidFill>
                  <a:srgbClr val="002949"/>
                </a:solidFill>
                <a:latin typeface="Roboto Condensed Light" panose="02000000000000000000" pitchFamily="2" charset="0"/>
                <a:ea typeface="Roboto Condensed Light" panose="02000000000000000000" pitchFamily="2" charset="0"/>
              </a:rPr>
              <a:t>2.</a:t>
            </a:r>
          </a:p>
          <a:p>
            <a:pPr algn="ctr">
              <a:spcBef>
                <a:spcPts val="600"/>
              </a:spcBef>
              <a:spcAft>
                <a:spcPts val="600"/>
              </a:spcAft>
            </a:pPr>
            <a:r>
              <a:rPr lang="uk-UA" sz="1600" b="1" dirty="0">
                <a:solidFill>
                  <a:srgbClr val="002949"/>
                </a:solidFill>
                <a:latin typeface="Roboto Condensed Light" panose="02000000000000000000" pitchFamily="2" charset="0"/>
                <a:ea typeface="Roboto Condensed Light" panose="02000000000000000000" pitchFamily="2" charset="0"/>
              </a:rPr>
              <a:t>Посилення контролю суду за виконанням судових рішень у справах, пов'язаних із забезпеченням батьків доступу до дитини.</a:t>
            </a:r>
          </a:p>
          <a:p>
            <a:pPr algn="ctr">
              <a:spcBef>
                <a:spcPts val="600"/>
              </a:spcBef>
              <a:spcAft>
                <a:spcPts val="600"/>
              </a:spcAft>
            </a:pPr>
            <a:r>
              <a:rPr lang="uk-UA" sz="1600" b="1">
                <a:solidFill>
                  <a:srgbClr val="002949"/>
                </a:solidFill>
                <a:latin typeface="Roboto Condensed Light" panose="02000000000000000000" pitchFamily="2" charset="0"/>
                <a:ea typeface="Roboto Condensed Light" panose="02000000000000000000" pitchFamily="2" charset="0"/>
              </a:rPr>
              <a:t> 3.</a:t>
            </a:r>
            <a:endParaRPr lang="uk-UA" sz="1600" b="1" dirty="0">
              <a:solidFill>
                <a:srgbClr val="002949"/>
              </a:solidFill>
              <a:latin typeface="Roboto Condensed Light" panose="02000000000000000000" pitchFamily="2" charset="0"/>
              <a:ea typeface="Roboto Condensed Light" panose="02000000000000000000" pitchFamily="2" charset="0"/>
            </a:endParaRPr>
          </a:p>
          <a:p>
            <a:pPr algn="ctr">
              <a:spcBef>
                <a:spcPts val="600"/>
              </a:spcBef>
              <a:spcAft>
                <a:spcPts val="600"/>
              </a:spcAft>
            </a:pPr>
            <a:r>
              <a:rPr lang="uk-UA" sz="1600" b="1" dirty="0">
                <a:solidFill>
                  <a:srgbClr val="002949"/>
                </a:solidFill>
                <a:latin typeface="Roboto Condensed Light" panose="02000000000000000000" pitchFamily="2" charset="0"/>
                <a:ea typeface="Roboto Condensed Light" panose="02000000000000000000" pitchFamily="2" charset="0"/>
              </a:rPr>
              <a:t>Посилення комунікації між судом та органами опіки та піклування.</a:t>
            </a:r>
          </a:p>
          <a:p>
            <a:pPr algn="ctr">
              <a:spcBef>
                <a:spcPts val="600"/>
              </a:spcBef>
              <a:spcAft>
                <a:spcPts val="600"/>
              </a:spcAft>
            </a:pPr>
            <a:endParaRPr lang="uk-UA" sz="1600" b="1" dirty="0">
              <a:solidFill>
                <a:srgbClr val="002949"/>
              </a:solidFill>
              <a:latin typeface="Roboto Condensed Light" panose="02000000000000000000" pitchFamily="2" charset="0"/>
              <a:ea typeface="Roboto Condensed Light" panose="02000000000000000000" pitchFamily="2" charset="0"/>
            </a:endParaRPr>
          </a:p>
        </p:txBody>
      </p:sp>
      <p:pic>
        <p:nvPicPr>
          <p:cNvPr id="2" name="Рисунок 1">
            <a:extLst>
              <a:ext uri="{FF2B5EF4-FFF2-40B4-BE49-F238E27FC236}">
                <a16:creationId xmlns:a16="http://schemas.microsoft.com/office/drawing/2014/main" id="{DF7FEAF1-0797-1835-04C2-2BBC72E8554F}"/>
              </a:ext>
            </a:extLst>
          </p:cNvPr>
          <p:cNvPicPr>
            <a:picLocks noChangeAspect="1"/>
          </p:cNvPicPr>
          <p:nvPr/>
        </p:nvPicPr>
        <p:blipFill>
          <a:blip r:embed="rId2"/>
          <a:stretch>
            <a:fillRect/>
          </a:stretch>
        </p:blipFill>
        <p:spPr>
          <a:xfrm>
            <a:off x="8385409" y="5761059"/>
            <a:ext cx="3384463" cy="1096941"/>
          </a:xfrm>
          <a:prstGeom prst="rect">
            <a:avLst/>
          </a:prstGeom>
        </p:spPr>
      </p:pic>
    </p:spTree>
    <p:extLst>
      <p:ext uri="{BB962C8B-B14F-4D97-AF65-F5344CB8AC3E}">
        <p14:creationId xmlns:p14="http://schemas.microsoft.com/office/powerpoint/2010/main" val="117595490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234FC462-91EA-4801-A062-F8D36BEF3FCA}"/>
              </a:ext>
            </a:extLst>
          </p:cNvPr>
          <p:cNvSpPr txBox="1">
            <a:spLocks noChangeArrowheads="1"/>
          </p:cNvSpPr>
          <p:nvPr/>
        </p:nvSpPr>
        <p:spPr bwMode="auto">
          <a:xfrm>
            <a:off x="482525" y="5569506"/>
            <a:ext cx="493328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uk-UA" sz="4400" noProof="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Дякую за увагу!</a:t>
            </a:r>
          </a:p>
        </p:txBody>
      </p:sp>
      <p:cxnSp>
        <p:nvCxnSpPr>
          <p:cNvPr id="3" name="Пряма сполучна лінія 2">
            <a:extLst>
              <a:ext uri="{FF2B5EF4-FFF2-40B4-BE49-F238E27FC236}">
                <a16:creationId xmlns:a16="http://schemas.microsoft.com/office/drawing/2014/main" id="{89431B16-B8A7-4491-BBE3-19389F18F114}"/>
              </a:ext>
            </a:extLst>
          </p:cNvPr>
          <p:cNvCxnSpPr>
            <a:cxnSpLocks/>
          </p:cNvCxnSpPr>
          <p:nvPr/>
        </p:nvCxnSpPr>
        <p:spPr>
          <a:xfrm>
            <a:off x="587375" y="5477773"/>
            <a:ext cx="90716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2" name="Графіка 1">
            <a:extLst>
              <a:ext uri="{FF2B5EF4-FFF2-40B4-BE49-F238E27FC236}">
                <a16:creationId xmlns:a16="http://schemas.microsoft.com/office/drawing/2014/main" id="{3964FFE3-30F0-298F-CE75-FDF832B4B26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87375" y="584200"/>
            <a:ext cx="1232064" cy="1510617"/>
          </a:xfrm>
          <a:prstGeom prst="rect">
            <a:avLst/>
          </a:prstGeom>
        </p:spPr>
      </p:pic>
    </p:spTree>
    <p:extLst>
      <p:ext uri="{BB962C8B-B14F-4D97-AF65-F5344CB8AC3E}">
        <p14:creationId xmlns:p14="http://schemas.microsoft.com/office/powerpoint/2010/main" val="330521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Рисунок 8"/>
          <p:cNvPicPr>
            <a:picLocks noChangeAspect="1"/>
          </p:cNvPicPr>
          <p:nvPr/>
        </p:nvPicPr>
        <p:blipFill>
          <a:blip r:embed="rId2"/>
          <a:stretch>
            <a:fillRect/>
          </a:stretch>
        </p:blipFill>
        <p:spPr>
          <a:xfrm>
            <a:off x="172771" y="6158126"/>
            <a:ext cx="1030313" cy="323116"/>
          </a:xfrm>
          <a:prstGeom prst="rect">
            <a:avLst/>
          </a:prstGeom>
        </p:spPr>
      </p:pic>
      <p:sp>
        <p:nvSpPr>
          <p:cNvPr id="8" name="TextBox 7"/>
          <p:cNvSpPr txBox="1"/>
          <p:nvPr/>
        </p:nvSpPr>
        <p:spPr>
          <a:xfrm>
            <a:off x="1599742" y="1459481"/>
            <a:ext cx="4865297" cy="3785652"/>
          </a:xfrm>
          <a:prstGeom prst="rect">
            <a:avLst/>
          </a:prstGeom>
          <a:noFill/>
          <a:ln>
            <a:solidFill>
              <a:srgbClr val="002949"/>
            </a:solidFill>
          </a:ln>
        </p:spPr>
        <p:txBody>
          <a:bodyPr wrap="square" rtlCol="0">
            <a:spAutoFit/>
          </a:bodyPr>
          <a:lstStyle/>
          <a:p>
            <a:pPr algn="ctr"/>
            <a:r>
              <a:rPr lang="uk-UA" sz="2000" noProof="0" dirty="0">
                <a:solidFill>
                  <a:srgbClr val="002949"/>
                </a:solidFill>
                <a:latin typeface="Roboto Condensed Light" panose="02000000000000000000" pitchFamily="2" charset="0"/>
                <a:ea typeface="Roboto Condensed Light" panose="02000000000000000000" pitchFamily="2" charset="0"/>
              </a:rPr>
              <a:t>У статті 3 встановлює принцип найкращих інтересів дитини як основоположний у всіх рішеннях щодо дітей, що, своєю чергою, має перевагу над усіма іншими міркуваннями:</a:t>
            </a:r>
          </a:p>
          <a:p>
            <a:pPr algn="ctr"/>
            <a:r>
              <a:rPr lang="uk-UA" sz="2000" noProof="0" dirty="0">
                <a:solidFill>
                  <a:srgbClr val="002949"/>
                </a:solidFill>
                <a:latin typeface="Roboto Condensed Light" panose="02000000000000000000" pitchFamily="2" charset="0"/>
                <a:ea typeface="Roboto Condensed Light" panose="02000000000000000000" pitchFamily="2" charset="0"/>
              </a:rPr>
              <a:t>«В усіх діях щодо дітей, незалежно від того, здійснюються вони державними чи приватними установами, що займаються питаннями соціального забезпечення, судами, адміністративними чи законодавчими органами, </a:t>
            </a:r>
            <a:r>
              <a:rPr lang="uk-UA" sz="2000" b="1" noProof="0" dirty="0">
                <a:solidFill>
                  <a:srgbClr val="002949"/>
                </a:solidFill>
                <a:latin typeface="Roboto Condensed Light" panose="02000000000000000000" pitchFamily="2" charset="0"/>
                <a:ea typeface="Roboto Condensed Light" panose="02000000000000000000" pitchFamily="2" charset="0"/>
              </a:rPr>
              <a:t>першочергова увага приділяється якнайкращому забезпеченню інтересів дитини» </a:t>
            </a:r>
          </a:p>
        </p:txBody>
      </p:sp>
      <p:cxnSp>
        <p:nvCxnSpPr>
          <p:cNvPr id="12" name="Пряма сполучна лінія 11"/>
          <p:cNvCxnSpPr/>
          <p:nvPr/>
        </p:nvCxnSpPr>
        <p:spPr>
          <a:xfrm>
            <a:off x="6490761" y="2808631"/>
            <a:ext cx="1855151" cy="96291"/>
          </a:xfrm>
          <a:prstGeom prst="line">
            <a:avLst/>
          </a:prstGeom>
          <a:ln>
            <a:solidFill>
              <a:srgbClr val="002949"/>
            </a:solidFill>
          </a:ln>
        </p:spPr>
        <p:style>
          <a:lnRef idx="1">
            <a:schemeClr val="accent1"/>
          </a:lnRef>
          <a:fillRef idx="0">
            <a:schemeClr val="accent1"/>
          </a:fillRef>
          <a:effectRef idx="0">
            <a:schemeClr val="accent1"/>
          </a:effectRef>
          <a:fontRef idx="minor">
            <a:schemeClr val="tx1"/>
          </a:fontRef>
        </p:style>
      </p:cxnSp>
      <p:pic>
        <p:nvPicPr>
          <p:cNvPr id="6" name="Рисунок 5">
            <a:extLst>
              <a:ext uri="{FF2B5EF4-FFF2-40B4-BE49-F238E27FC236}">
                <a16:creationId xmlns:a16="http://schemas.microsoft.com/office/drawing/2014/main" id="{4B583994-6781-4140-B4F8-162235965C5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06483" y="2140814"/>
            <a:ext cx="2891827" cy="2287341"/>
          </a:xfrm>
          <a:prstGeom prst="rect">
            <a:avLst/>
          </a:prstGeom>
        </p:spPr>
      </p:pic>
      <p:sp>
        <p:nvSpPr>
          <p:cNvPr id="7" name="TextBox 6"/>
          <p:cNvSpPr txBox="1"/>
          <p:nvPr/>
        </p:nvSpPr>
        <p:spPr>
          <a:xfrm rot="452416">
            <a:off x="9564192" y="2311854"/>
            <a:ext cx="1241495" cy="830997"/>
          </a:xfrm>
          <a:prstGeom prst="rect">
            <a:avLst/>
          </a:prstGeom>
          <a:solidFill>
            <a:srgbClr val="002949"/>
          </a:solidFill>
        </p:spPr>
        <p:txBody>
          <a:bodyPr wrap="square" rtlCol="0">
            <a:spAutoFit/>
          </a:bodyPr>
          <a:lstStyle/>
          <a:p>
            <a:pPr algn="ctr"/>
            <a:r>
              <a:rPr lang="uk-UA" sz="1600" b="1" noProof="0" dirty="0">
                <a:solidFill>
                  <a:schemeClr val="bg1"/>
                </a:solidFill>
                <a:latin typeface="Roboto Condensed Light" panose="02000000000000000000" pitchFamily="2" charset="0"/>
                <a:ea typeface="Roboto Condensed Light" panose="02000000000000000000" pitchFamily="2" charset="0"/>
              </a:rPr>
              <a:t>Конвенція про права дитини</a:t>
            </a:r>
          </a:p>
        </p:txBody>
      </p:sp>
      <p:sp>
        <p:nvSpPr>
          <p:cNvPr id="24" name="TextBox 23"/>
          <p:cNvSpPr txBox="1"/>
          <p:nvPr/>
        </p:nvSpPr>
        <p:spPr>
          <a:xfrm rot="452416">
            <a:off x="9339904" y="3882620"/>
            <a:ext cx="1241495" cy="338554"/>
          </a:xfrm>
          <a:prstGeom prst="rect">
            <a:avLst/>
          </a:prstGeom>
          <a:solidFill>
            <a:srgbClr val="002949"/>
          </a:solidFill>
        </p:spPr>
        <p:txBody>
          <a:bodyPr wrap="square" rtlCol="0">
            <a:spAutoFit/>
          </a:bodyPr>
          <a:lstStyle/>
          <a:p>
            <a:pPr algn="ctr"/>
            <a:r>
              <a:rPr lang="uk-UA" sz="1600" b="1" noProof="0" dirty="0">
                <a:solidFill>
                  <a:schemeClr val="bg1"/>
                </a:solidFill>
                <a:latin typeface="Roboto Condensed Light" panose="02000000000000000000" pitchFamily="2" charset="0"/>
                <a:ea typeface="Roboto Condensed Light" panose="02000000000000000000" pitchFamily="2" charset="0"/>
              </a:rPr>
              <a:t>1989 р.</a:t>
            </a:r>
          </a:p>
        </p:txBody>
      </p:sp>
    </p:spTree>
    <p:extLst>
      <p:ext uri="{BB962C8B-B14F-4D97-AF65-F5344CB8AC3E}">
        <p14:creationId xmlns:p14="http://schemas.microsoft.com/office/powerpoint/2010/main" val="4234732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CAAA4D-31EA-2954-AD1A-3F461A9E6CB1}"/>
            </a:ext>
          </a:extLst>
        </p:cNvPr>
        <p:cNvGrpSpPr/>
        <p:nvPr/>
      </p:nvGrpSpPr>
      <p:grpSpPr>
        <a:xfrm>
          <a:off x="0" y="0"/>
          <a:ext cx="0" cy="0"/>
          <a:chOff x="0" y="0"/>
          <a:chExt cx="0" cy="0"/>
        </a:xfrm>
      </p:grpSpPr>
      <p:sp>
        <p:nvSpPr>
          <p:cNvPr id="5" name="Прямокутник 4">
            <a:extLst>
              <a:ext uri="{FF2B5EF4-FFF2-40B4-BE49-F238E27FC236}">
                <a16:creationId xmlns:a16="http://schemas.microsoft.com/office/drawing/2014/main" id="{6CA55CBB-DB1A-BBB7-AF2C-1D01909AFB16}"/>
              </a:ext>
            </a:extLst>
          </p:cNvPr>
          <p:cNvSpPr/>
          <p:nvPr/>
        </p:nvSpPr>
        <p:spPr>
          <a:xfrm>
            <a:off x="2013439" y="2210240"/>
            <a:ext cx="9506080" cy="1631216"/>
          </a:xfrm>
          <a:prstGeom prst="rect">
            <a:avLst/>
          </a:prstGeom>
          <a:solidFill>
            <a:schemeClr val="accent1">
              <a:lumMod val="20000"/>
              <a:lumOff val="80000"/>
            </a:schemeClr>
          </a:solidFill>
          <a:ln>
            <a:solidFill>
              <a:schemeClr val="accent1"/>
            </a:solidFill>
          </a:ln>
        </p:spPr>
        <p:txBody>
          <a:bodyPr wrap="square">
            <a:spAutoFit/>
          </a:bodyPr>
          <a:lstStyle/>
          <a:p>
            <a:pPr>
              <a:spcBef>
                <a:spcPts val="600"/>
              </a:spcBef>
              <a:spcAft>
                <a:spcPts val="600"/>
              </a:spcAft>
            </a:pPr>
            <a:r>
              <a:rPr lang="uk-UA" sz="1600" b="1" noProof="0" dirty="0">
                <a:solidFill>
                  <a:srgbClr val="002949"/>
                </a:solidFill>
                <a:latin typeface="Roboto Condensed Light" panose="02000000000000000000" pitchFamily="2" charset="0"/>
                <a:ea typeface="Roboto Condensed Light" panose="02000000000000000000" pitchFamily="2" charset="0"/>
              </a:rPr>
              <a:t>При визначенні основних інтересів дитини у кожному конкретному випадку необхідно враховувати дві умови</a:t>
            </a:r>
            <a:r>
              <a:rPr lang="uk-UA" sz="1600" noProof="0" dirty="0">
                <a:solidFill>
                  <a:srgbClr val="002949"/>
                </a:solidFill>
                <a:latin typeface="Roboto Condensed Light" panose="02000000000000000000" pitchFamily="2" charset="0"/>
                <a:ea typeface="Roboto Condensed Light" panose="02000000000000000000" pitchFamily="2" charset="0"/>
              </a:rPr>
              <a:t>: </a:t>
            </a:r>
          </a:p>
          <a:p>
            <a:pPr marL="285750" indent="-285750" algn="just">
              <a:spcBef>
                <a:spcPts val="600"/>
              </a:spcBef>
              <a:spcAft>
                <a:spcPts val="600"/>
              </a:spcAft>
              <a:buFont typeface="Arial" panose="020B0604020202020204" pitchFamily="34" charset="0"/>
              <a:buChar char="•"/>
            </a:pPr>
            <a:r>
              <a:rPr lang="uk-UA" sz="1600" noProof="0" dirty="0">
                <a:solidFill>
                  <a:srgbClr val="002949"/>
                </a:solidFill>
                <a:latin typeface="Roboto Condensed Light" panose="02000000000000000000" pitchFamily="2" charset="0"/>
                <a:ea typeface="Roboto Condensed Light" panose="02000000000000000000" pitchFamily="2" charset="0"/>
              </a:rPr>
              <a:t>по-перше, у якнайкращих інтересах дитини буде збереження її зв`язків із сім`єю, крім випадків, коли сім`я виявляється особливо непридатною або явно неблагополучною; </a:t>
            </a:r>
          </a:p>
          <a:p>
            <a:pPr marL="285750" indent="-285750" algn="just">
              <a:spcBef>
                <a:spcPts val="600"/>
              </a:spcBef>
              <a:spcAft>
                <a:spcPts val="600"/>
              </a:spcAft>
              <a:buFont typeface="Arial" panose="020B0604020202020204" pitchFamily="34" charset="0"/>
              <a:buChar char="•"/>
            </a:pPr>
            <a:r>
              <a:rPr lang="uk-UA" sz="1600" noProof="0" dirty="0">
                <a:solidFill>
                  <a:srgbClr val="002949"/>
                </a:solidFill>
                <a:latin typeface="Roboto Condensed Light" panose="02000000000000000000" pitchFamily="2" charset="0"/>
                <a:ea typeface="Roboto Condensed Light" panose="02000000000000000000" pitchFamily="2" charset="0"/>
              </a:rPr>
              <a:t>по-друге, у якнайкращих інтересах дитини буде забезпечення її розвитку у безпечному, спокійному та стійкому середовищі, що не є неблагополучним (пункт 100 рішення ЄСПЛ).</a:t>
            </a:r>
          </a:p>
        </p:txBody>
      </p:sp>
      <p:pic>
        <p:nvPicPr>
          <p:cNvPr id="4" name="Рисунок 3">
            <a:extLst>
              <a:ext uri="{FF2B5EF4-FFF2-40B4-BE49-F238E27FC236}">
                <a16:creationId xmlns:a16="http://schemas.microsoft.com/office/drawing/2014/main" id="{B65818CE-27D5-BAAD-E5D5-AF131BF48E15}"/>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120681" y="753424"/>
            <a:ext cx="3785515" cy="3785515"/>
          </a:xfrm>
          <a:prstGeom prst="rect">
            <a:avLst/>
          </a:prstGeom>
        </p:spPr>
      </p:pic>
    </p:spTree>
    <p:extLst>
      <p:ext uri="{BB962C8B-B14F-4D97-AF65-F5344CB8AC3E}">
        <p14:creationId xmlns:p14="http://schemas.microsoft.com/office/powerpoint/2010/main" val="187664071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кутник 5"/>
          <p:cNvSpPr/>
          <p:nvPr/>
        </p:nvSpPr>
        <p:spPr>
          <a:xfrm>
            <a:off x="563593" y="316698"/>
            <a:ext cx="11171898" cy="5509200"/>
          </a:xfrm>
          <a:prstGeom prst="rect">
            <a:avLst/>
          </a:prstGeom>
          <a:solidFill>
            <a:schemeClr val="accent1">
              <a:lumMod val="20000"/>
              <a:lumOff val="80000"/>
            </a:schemeClr>
          </a:solidFill>
          <a:ln>
            <a:solidFill>
              <a:schemeClr val="accent1"/>
            </a:solidFill>
          </a:ln>
        </p:spPr>
        <p:txBody>
          <a:bodyPr wrap="square">
            <a:spAutoFit/>
          </a:bodyPr>
          <a:lstStyle/>
          <a:p>
            <a:pPr algn="ctr"/>
            <a:r>
              <a:rPr lang="uk-UA" sz="1600" b="1" noProof="0" dirty="0">
                <a:solidFill>
                  <a:srgbClr val="002949"/>
                </a:solidFill>
                <a:latin typeface="Roboto Condensed Light" panose="02000000000000000000" pitchFamily="2" charset="0"/>
                <a:ea typeface="Roboto Condensed Light" panose="02000000000000000000" pitchFamily="2" charset="0"/>
              </a:rPr>
              <a:t>Справа «Вишняков проти України».</a:t>
            </a:r>
          </a:p>
          <a:p>
            <a:pPr algn="just"/>
            <a:r>
              <a:rPr lang="uk-UA" sz="1600" noProof="0" dirty="0">
                <a:solidFill>
                  <a:srgbClr val="002949"/>
                </a:solidFill>
                <a:latin typeface="Roboto Condensed Light" panose="02000000000000000000" pitchFamily="2" charset="0"/>
                <a:ea typeface="Roboto Condensed Light" panose="02000000000000000000" pitchFamily="2" charset="0"/>
              </a:rPr>
              <a:t>У 2009 році після розлучення сімейної пари, національний суд виніс рішення щодо надання батькові доступу до дитини. Однак мати щоразу перешкоджала спілкуванню батька з донькою. Через кілька місяців після розлучення та винесення рішення судом мати з донькою переїхали до іншого міста (відстань від місця проживання батька становила близько 600 км), що фактично унеможливило спілкування дитини з батьком.</a:t>
            </a:r>
          </a:p>
          <a:p>
            <a:pPr algn="just"/>
            <a:endParaRPr lang="uk-UA" sz="1600" noProof="0" dirty="0">
              <a:solidFill>
                <a:srgbClr val="002949"/>
              </a:solidFill>
              <a:latin typeface="Roboto Condensed Light" panose="02000000000000000000" pitchFamily="2" charset="0"/>
              <a:ea typeface="Roboto Condensed Light" panose="02000000000000000000" pitchFamily="2" charset="0"/>
            </a:endParaRPr>
          </a:p>
          <a:p>
            <a:pPr algn="just"/>
            <a:r>
              <a:rPr lang="uk-UA" sz="1600" noProof="0" dirty="0">
                <a:solidFill>
                  <a:srgbClr val="002949"/>
                </a:solidFill>
                <a:latin typeface="Roboto Condensed Light" panose="02000000000000000000" pitchFamily="2" charset="0"/>
                <a:ea typeface="Roboto Condensed Light" panose="02000000000000000000" pitchFamily="2" charset="0"/>
              </a:rPr>
              <a:t>У 2014 році батько звернувся із заявою до суду з метою отримання рішення щодо проживання дитини з ним, оскільки після переїзду вона проживала на території, яка знаходилася у 20 кілометрах від зони АТО, що було потенційно небезпечно для дитини з огляду на можливість поширення військових дій на територію її проживання. Батько обґрунтовував свою заяву також тим, що він має краще матеріальне становище та зможе забезпечити кращий догляд для дитини. </a:t>
            </a:r>
          </a:p>
          <a:p>
            <a:pPr algn="just"/>
            <a:endParaRPr lang="uk-UA" sz="1600" noProof="0" dirty="0">
              <a:solidFill>
                <a:srgbClr val="002949"/>
              </a:solidFill>
              <a:latin typeface="Roboto Condensed Light" panose="02000000000000000000" pitchFamily="2" charset="0"/>
              <a:ea typeface="Roboto Condensed Light" panose="02000000000000000000" pitchFamily="2" charset="0"/>
            </a:endParaRPr>
          </a:p>
          <a:p>
            <a:pPr algn="just"/>
            <a:r>
              <a:rPr lang="uk-UA" sz="1600" noProof="0" dirty="0">
                <a:solidFill>
                  <a:srgbClr val="002949"/>
                </a:solidFill>
                <a:latin typeface="Roboto Condensed Light" panose="02000000000000000000" pitchFamily="2" charset="0"/>
                <a:ea typeface="Roboto Condensed Light" panose="02000000000000000000" pitchFamily="2" charset="0"/>
              </a:rPr>
              <a:t>Суд відмовив у задоволенні вимог батька щодо проживання з ним дитини, оскільки ним не було надано достатніх доказів. Проте суд постановив, що батько повинен мати можливість проводити 1 місяць влітку та 1 тиждень під час зимових канікул разом з донькою, проте це рішення також не виконувалось через дії матері.</a:t>
            </a:r>
          </a:p>
          <a:p>
            <a:pPr algn="just"/>
            <a:endParaRPr lang="uk-UA" sz="1600" noProof="0" dirty="0">
              <a:solidFill>
                <a:srgbClr val="002949"/>
              </a:solidFill>
              <a:latin typeface="Roboto Condensed Light" panose="02000000000000000000" pitchFamily="2" charset="0"/>
              <a:ea typeface="Roboto Condensed Light" panose="02000000000000000000" pitchFamily="2" charset="0"/>
            </a:endParaRPr>
          </a:p>
          <a:p>
            <a:pPr algn="just"/>
            <a:r>
              <a:rPr lang="uk-UA" sz="1600" noProof="0" dirty="0">
                <a:solidFill>
                  <a:srgbClr val="002949"/>
                </a:solidFill>
                <a:latin typeface="Roboto Condensed Light" panose="02000000000000000000" pitchFamily="2" charset="0"/>
                <a:ea typeface="Roboto Condensed Light" panose="02000000000000000000" pitchFamily="2" charset="0"/>
              </a:rPr>
              <a:t>З огляду на перешкоджання з боку матері виконанню рішень судів батько також тричі звертався до виконавчої служби з метою забезпечення виконання рішень суду, однак у першому випадку виконавча служба закрила провадження через два дні, мотивуючи таке рішення відсутністю спеціальної процедури для виконання такого роду рішень, а інші рази - тим, що рішення суду виконується по факту його винесення внаслідок самого повідомлення цього рішення особі, якої воно стосується (тобто матері).</a:t>
            </a:r>
          </a:p>
          <a:p>
            <a:pPr algn="just"/>
            <a:endParaRPr lang="uk-UA" sz="1600" noProof="0" dirty="0">
              <a:solidFill>
                <a:srgbClr val="002949"/>
              </a:solidFill>
              <a:latin typeface="Roboto Condensed Light" panose="02000000000000000000" pitchFamily="2" charset="0"/>
              <a:ea typeface="Roboto Condensed Light" panose="02000000000000000000" pitchFamily="2" charset="0"/>
            </a:endParaRPr>
          </a:p>
          <a:p>
            <a:pPr algn="just"/>
            <a:r>
              <a:rPr lang="uk-UA" sz="1600" noProof="0" dirty="0">
                <a:solidFill>
                  <a:srgbClr val="002949"/>
                </a:solidFill>
                <a:latin typeface="Roboto Condensed Light" panose="02000000000000000000" pitchFamily="2" charset="0"/>
                <a:ea typeface="Roboto Condensed Light" panose="02000000000000000000" pitchFamily="2" charset="0"/>
              </a:rPr>
              <a:t>Окрім того, батько також неодноразово звертався до міліції, однак вони відмовлялися відкривати провадження у зв'язку з відсутністю складу злочину.</a:t>
            </a:r>
          </a:p>
        </p:txBody>
      </p:sp>
    </p:spTree>
    <p:extLst>
      <p:ext uri="{BB962C8B-B14F-4D97-AF65-F5344CB8AC3E}">
        <p14:creationId xmlns:p14="http://schemas.microsoft.com/office/powerpoint/2010/main" val="194535654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C0E5FD-7EE7-27F7-63CD-817F1AFDE2C5}"/>
            </a:ext>
          </a:extLst>
        </p:cNvPr>
        <p:cNvGrpSpPr/>
        <p:nvPr/>
      </p:nvGrpSpPr>
      <p:grpSpPr>
        <a:xfrm>
          <a:off x="0" y="0"/>
          <a:ext cx="0" cy="0"/>
          <a:chOff x="0" y="0"/>
          <a:chExt cx="0" cy="0"/>
        </a:xfrm>
      </p:grpSpPr>
      <p:sp>
        <p:nvSpPr>
          <p:cNvPr id="6" name="Прямокутник 5">
            <a:extLst>
              <a:ext uri="{FF2B5EF4-FFF2-40B4-BE49-F238E27FC236}">
                <a16:creationId xmlns:a16="http://schemas.microsoft.com/office/drawing/2014/main" id="{00570DB9-6A65-FED1-D7EA-697A64B21BA7}"/>
              </a:ext>
            </a:extLst>
          </p:cNvPr>
          <p:cNvSpPr/>
          <p:nvPr/>
        </p:nvSpPr>
        <p:spPr>
          <a:xfrm>
            <a:off x="510051" y="1588781"/>
            <a:ext cx="11171898" cy="3293209"/>
          </a:xfrm>
          <a:prstGeom prst="rect">
            <a:avLst/>
          </a:prstGeom>
          <a:solidFill>
            <a:schemeClr val="accent1">
              <a:lumMod val="20000"/>
              <a:lumOff val="80000"/>
            </a:schemeClr>
          </a:solidFill>
          <a:ln>
            <a:solidFill>
              <a:schemeClr val="accent1"/>
            </a:solidFill>
          </a:ln>
        </p:spPr>
        <p:txBody>
          <a:bodyPr wrap="square">
            <a:spAutoFit/>
          </a:bodyPr>
          <a:lstStyle/>
          <a:p>
            <a:pPr algn="ctr"/>
            <a:r>
              <a:rPr lang="uk-UA" sz="1600" b="1" noProof="0" dirty="0">
                <a:solidFill>
                  <a:srgbClr val="002949"/>
                </a:solidFill>
                <a:latin typeface="Roboto Condensed Light" panose="02000000000000000000" pitchFamily="2" charset="0"/>
                <a:ea typeface="Roboto Condensed Light" panose="02000000000000000000" pitchFamily="2" charset="0"/>
              </a:rPr>
              <a:t>Справа «Вишняков проти України».</a:t>
            </a:r>
          </a:p>
          <a:p>
            <a:pPr algn="just"/>
            <a:endParaRPr lang="uk-UA" sz="1600" noProof="0" dirty="0">
              <a:solidFill>
                <a:srgbClr val="002949"/>
              </a:solidFill>
              <a:latin typeface="Roboto Condensed Light" panose="02000000000000000000" pitchFamily="2" charset="0"/>
              <a:ea typeface="Roboto Condensed Light" panose="02000000000000000000" pitchFamily="2" charset="0"/>
            </a:endParaRPr>
          </a:p>
          <a:p>
            <a:pPr algn="just"/>
            <a:r>
              <a:rPr lang="uk-UA" sz="1600" noProof="0" dirty="0">
                <a:solidFill>
                  <a:srgbClr val="002949"/>
                </a:solidFill>
                <a:latin typeface="Roboto Condensed Light" panose="02000000000000000000" pitchFamily="2" charset="0"/>
                <a:ea typeface="Roboto Condensed Light" panose="02000000000000000000" pitchFamily="2" charset="0"/>
              </a:rPr>
              <a:t>Зважаючи на значні перешкоди, що створювала мати для спілкування батька з дочкою, та відсутність механізмів і адекватних дій з боку державних органів, батько звернувся до ЄСПЛ із заявою щодо порушення Україною статті 8 та статті 14 Конвенції в частині неможливості забезпечення виконання судового рішення, а також не дослідження судами фактичних обставин та прийняття судом дискримінаційного рішення щодо місця проживання дитини на гендерній підставі.</a:t>
            </a:r>
          </a:p>
          <a:p>
            <a:pPr algn="just"/>
            <a:endParaRPr lang="uk-UA" sz="1600" noProof="0" dirty="0">
              <a:solidFill>
                <a:srgbClr val="002949"/>
              </a:solidFill>
              <a:latin typeface="Roboto Condensed Light" panose="02000000000000000000" pitchFamily="2" charset="0"/>
              <a:ea typeface="Roboto Condensed Light" panose="02000000000000000000" pitchFamily="2" charset="0"/>
            </a:endParaRPr>
          </a:p>
          <a:p>
            <a:pPr algn="just"/>
            <a:r>
              <a:rPr lang="uk-UA" sz="1600" noProof="0" dirty="0">
                <a:solidFill>
                  <a:srgbClr val="002949"/>
                </a:solidFill>
                <a:latin typeface="Roboto Condensed Light" panose="02000000000000000000" pitchFamily="2" charset="0"/>
                <a:ea typeface="Roboto Condensed Light" panose="02000000000000000000" pitchFamily="2" charset="0"/>
              </a:rPr>
              <a:t>ЄСПЛ на підставі розгляду матеріалів справи відхилив заяву в частині дискримінації при винесенні рішення, підтримавши позицію національних судів: «для зміни місця проживання дитини потрібні вагомі докази, здатні обґрунтувати можливість забезпечення найкращих інтересів дитини. Суд встановлює, що національні суди, які мали кращі можливості для оцінки доказів, забезпечили справедливий баланс між конкуруючими інтересами та рішення про збереження місця проживання дитини з її матір'ю забезпечувало найкращі інтереси дитини (див. п. 57 рішення).</a:t>
            </a:r>
          </a:p>
          <a:p>
            <a:pPr algn="just"/>
            <a:endParaRPr lang="uk-UA" sz="1600" noProof="0" dirty="0">
              <a:solidFill>
                <a:srgbClr val="002949"/>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366306058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549E7-5560-9628-3214-83720097FA29}"/>
            </a:ext>
          </a:extLst>
        </p:cNvPr>
        <p:cNvGrpSpPr/>
        <p:nvPr/>
      </p:nvGrpSpPr>
      <p:grpSpPr>
        <a:xfrm>
          <a:off x="0" y="0"/>
          <a:ext cx="0" cy="0"/>
          <a:chOff x="0" y="0"/>
          <a:chExt cx="0" cy="0"/>
        </a:xfrm>
      </p:grpSpPr>
      <p:sp>
        <p:nvSpPr>
          <p:cNvPr id="6" name="Прямокутник 5">
            <a:extLst>
              <a:ext uri="{FF2B5EF4-FFF2-40B4-BE49-F238E27FC236}">
                <a16:creationId xmlns:a16="http://schemas.microsoft.com/office/drawing/2014/main" id="{FB0ECE42-3F3A-194A-4115-CD0A535B1CD4}"/>
              </a:ext>
            </a:extLst>
          </p:cNvPr>
          <p:cNvSpPr/>
          <p:nvPr/>
        </p:nvSpPr>
        <p:spPr>
          <a:xfrm>
            <a:off x="404543" y="1439312"/>
            <a:ext cx="8071241" cy="3785652"/>
          </a:xfrm>
          <a:prstGeom prst="rect">
            <a:avLst/>
          </a:prstGeom>
          <a:solidFill>
            <a:schemeClr val="accent1">
              <a:lumMod val="20000"/>
              <a:lumOff val="80000"/>
            </a:schemeClr>
          </a:solidFill>
          <a:ln>
            <a:solidFill>
              <a:schemeClr val="accent1"/>
            </a:solidFill>
          </a:ln>
        </p:spPr>
        <p:txBody>
          <a:bodyPr wrap="square">
            <a:spAutoFit/>
          </a:bodyPr>
          <a:lstStyle/>
          <a:p>
            <a:pPr algn="ctr"/>
            <a:r>
              <a:rPr lang="uk-UA" sz="1600" b="1" noProof="0" dirty="0">
                <a:solidFill>
                  <a:srgbClr val="002949"/>
                </a:solidFill>
                <a:latin typeface="Roboto Condensed Light" panose="02000000000000000000" pitchFamily="2" charset="0"/>
                <a:ea typeface="Roboto Condensed Light" panose="02000000000000000000" pitchFamily="2" charset="0"/>
              </a:rPr>
              <a:t>Справа «Вишняков проти України».</a:t>
            </a:r>
          </a:p>
          <a:p>
            <a:pPr algn="just"/>
            <a:endParaRPr lang="uk-UA" sz="1600" noProof="0" dirty="0">
              <a:solidFill>
                <a:srgbClr val="002949"/>
              </a:solidFill>
              <a:latin typeface="Roboto Condensed Light" panose="02000000000000000000" pitchFamily="2" charset="0"/>
              <a:ea typeface="Roboto Condensed Light" panose="02000000000000000000" pitchFamily="2" charset="0"/>
            </a:endParaRPr>
          </a:p>
          <a:p>
            <a:pPr algn="just"/>
            <a:r>
              <a:rPr lang="uk-UA" sz="1600" noProof="0" dirty="0">
                <a:solidFill>
                  <a:srgbClr val="002949"/>
                </a:solidFill>
                <a:latin typeface="Roboto Condensed Light" panose="02000000000000000000" pitchFamily="2" charset="0"/>
                <a:ea typeface="Roboto Condensed Light" panose="02000000000000000000" pitchFamily="2" charset="0"/>
              </a:rPr>
              <a:t>Однак ЄСПЛ </a:t>
            </a:r>
            <a:r>
              <a:rPr lang="uk-UA" sz="1600" b="1" noProof="0" dirty="0">
                <a:solidFill>
                  <a:srgbClr val="002949"/>
                </a:solidFill>
                <a:latin typeface="Roboto Condensed Light" panose="02000000000000000000" pitchFamily="2" charset="0"/>
                <a:ea typeface="Roboto Condensed Light" panose="02000000000000000000" pitchFamily="2" charset="0"/>
              </a:rPr>
              <a:t>встановив наявність порушення статті 8 Конвенції</a:t>
            </a:r>
            <a:r>
              <a:rPr lang="uk-UA" sz="1600" noProof="0" dirty="0">
                <a:solidFill>
                  <a:srgbClr val="002949"/>
                </a:solidFill>
                <a:latin typeface="Roboto Condensed Light" panose="02000000000000000000" pitchFamily="2" charset="0"/>
                <a:ea typeface="Roboto Condensed Light" panose="02000000000000000000" pitchFamily="2" charset="0"/>
              </a:rPr>
              <a:t> у зв'язку з невиконанням судового рішення, яке надає заявнику доступ до своєї дитини. Суд зазначив, що підтриманий національними судами вузький підхід до виконання зобов’язання суду шляхом лише формального повідомлення рішення матері, є недостатнім та невідповідним, оскільки не були застосовані доступні примусові заходи (напр., штраф за невиконання зобов’язання).</a:t>
            </a:r>
          </a:p>
          <a:p>
            <a:pPr algn="just"/>
            <a:endParaRPr lang="uk-UA" sz="1600" noProof="0" dirty="0">
              <a:solidFill>
                <a:srgbClr val="002949"/>
              </a:solidFill>
              <a:latin typeface="Roboto Condensed Light" panose="02000000000000000000" pitchFamily="2" charset="0"/>
              <a:ea typeface="Roboto Condensed Light" panose="02000000000000000000" pitchFamily="2" charset="0"/>
            </a:endParaRPr>
          </a:p>
          <a:p>
            <a:pPr algn="just"/>
            <a:r>
              <a:rPr lang="uk-UA" sz="1600" noProof="0" dirty="0">
                <a:solidFill>
                  <a:srgbClr val="002949"/>
                </a:solidFill>
                <a:latin typeface="Roboto Condensed Light" panose="02000000000000000000" pitchFamily="2" charset="0"/>
                <a:ea typeface="Roboto Condensed Light" panose="02000000000000000000" pitchFamily="2" charset="0"/>
              </a:rPr>
              <a:t>За таких обставин Суд визнає, що органи внутрішніх справ не прийняли необхідних, достатніх та швидких заходів для забезпечення права заявника на доступ до дитини. Також Суд зазначив, що таким недолікам, окрім іншого, сприяла відсутність розробленої законодавчої нормативної бази та адміністративної процедури - як щодо полегшення здійснення добровільних заходів із залученням працівників у сфері сім’ї та опіки, так і для забезпечення примусового виконання рішення щодо надання доступу до дитини за умови дотримання принципу пропорційності (див. </a:t>
            </a:r>
            <a:r>
              <a:rPr lang="uk-UA" sz="1600" noProof="0" dirty="0" err="1">
                <a:solidFill>
                  <a:srgbClr val="002949"/>
                </a:solidFill>
                <a:latin typeface="Roboto Condensed Light" panose="02000000000000000000" pitchFamily="2" charset="0"/>
                <a:ea typeface="Roboto Condensed Light" panose="02000000000000000000" pitchFamily="2" charset="0"/>
              </a:rPr>
              <a:t>п.п</a:t>
            </a:r>
            <a:r>
              <a:rPr lang="uk-UA" sz="1600" noProof="0" dirty="0">
                <a:solidFill>
                  <a:srgbClr val="002949"/>
                </a:solidFill>
                <a:latin typeface="Roboto Condensed Light" panose="02000000000000000000" pitchFamily="2" charset="0"/>
                <a:ea typeface="Roboto Condensed Light" panose="02000000000000000000" pitchFamily="2" charset="0"/>
              </a:rPr>
              <a:t>. 43-46 рішення).</a:t>
            </a:r>
          </a:p>
        </p:txBody>
      </p:sp>
      <p:pic>
        <p:nvPicPr>
          <p:cNvPr id="2" name="Рисунок 1">
            <a:extLst>
              <a:ext uri="{FF2B5EF4-FFF2-40B4-BE49-F238E27FC236}">
                <a16:creationId xmlns:a16="http://schemas.microsoft.com/office/drawing/2014/main" id="{02D8E14B-C392-D8C0-4CEE-970D02A3CC64}"/>
              </a:ext>
            </a:extLst>
          </p:cNvPr>
          <p:cNvPicPr>
            <a:picLocks noChangeAspect="1"/>
          </p:cNvPicPr>
          <p:nvPr/>
        </p:nvPicPr>
        <p:blipFill rotWithShape="1">
          <a:blip r:embed="rId2">
            <a:extLst>
              <a:ext uri="{28A0092B-C50C-407E-A947-70E740481C1C}">
                <a14:useLocalDpi xmlns:a14="http://schemas.microsoft.com/office/drawing/2010/main" val="0"/>
              </a:ext>
            </a:extLst>
          </a:blip>
          <a:srcRect l="45103" t="21907" r="7324" b="3264"/>
          <a:stretch/>
        </p:blipFill>
        <p:spPr>
          <a:xfrm>
            <a:off x="8797511" y="863082"/>
            <a:ext cx="3262604" cy="5131836"/>
          </a:xfrm>
          <a:prstGeom prst="ellipse">
            <a:avLst/>
          </a:prstGeom>
        </p:spPr>
      </p:pic>
    </p:spTree>
    <p:extLst>
      <p:ext uri="{BB962C8B-B14F-4D97-AF65-F5344CB8AC3E}">
        <p14:creationId xmlns:p14="http://schemas.microsoft.com/office/powerpoint/2010/main" val="179135611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C7BEC-6568-F208-D568-DEF4641F4E54}"/>
            </a:ext>
          </a:extLst>
        </p:cNvPr>
        <p:cNvGrpSpPr/>
        <p:nvPr/>
      </p:nvGrpSpPr>
      <p:grpSpPr>
        <a:xfrm>
          <a:off x="0" y="0"/>
          <a:ext cx="0" cy="0"/>
          <a:chOff x="0" y="0"/>
          <a:chExt cx="0" cy="0"/>
        </a:xfrm>
      </p:grpSpPr>
      <p:pic>
        <p:nvPicPr>
          <p:cNvPr id="3" name="Рисунок 2">
            <a:extLst>
              <a:ext uri="{FF2B5EF4-FFF2-40B4-BE49-F238E27FC236}">
                <a16:creationId xmlns:a16="http://schemas.microsoft.com/office/drawing/2014/main" id="{C9C905A1-2E9C-0BDC-7D04-3938F357E661}"/>
              </a:ext>
            </a:extLst>
          </p:cNvPr>
          <p:cNvPicPr>
            <a:picLocks noChangeAspect="1"/>
          </p:cNvPicPr>
          <p:nvPr/>
        </p:nvPicPr>
        <p:blipFill>
          <a:blip r:embed="rId2"/>
          <a:stretch>
            <a:fillRect/>
          </a:stretch>
        </p:blipFill>
        <p:spPr>
          <a:xfrm>
            <a:off x="8351028" y="5507089"/>
            <a:ext cx="3384463" cy="1096941"/>
          </a:xfrm>
          <a:prstGeom prst="rect">
            <a:avLst/>
          </a:prstGeom>
        </p:spPr>
      </p:pic>
      <p:sp>
        <p:nvSpPr>
          <p:cNvPr id="6" name="Прямокутник 5">
            <a:extLst>
              <a:ext uri="{FF2B5EF4-FFF2-40B4-BE49-F238E27FC236}">
                <a16:creationId xmlns:a16="http://schemas.microsoft.com/office/drawing/2014/main" id="{BEE1F177-4B43-E90D-E57E-37BB8C461958}"/>
              </a:ext>
            </a:extLst>
          </p:cNvPr>
          <p:cNvSpPr/>
          <p:nvPr/>
        </p:nvSpPr>
        <p:spPr>
          <a:xfrm>
            <a:off x="651516" y="1257475"/>
            <a:ext cx="11171898" cy="3539430"/>
          </a:xfrm>
          <a:prstGeom prst="rect">
            <a:avLst/>
          </a:prstGeom>
          <a:solidFill>
            <a:schemeClr val="accent1">
              <a:lumMod val="20000"/>
              <a:lumOff val="80000"/>
            </a:schemeClr>
          </a:solidFill>
          <a:ln>
            <a:solidFill>
              <a:schemeClr val="accent1"/>
            </a:solidFill>
          </a:ln>
        </p:spPr>
        <p:txBody>
          <a:bodyPr wrap="square">
            <a:spAutoFit/>
          </a:bodyPr>
          <a:lstStyle/>
          <a:p>
            <a:pPr algn="ctr"/>
            <a:r>
              <a:rPr lang="uk-UA" sz="1600" b="1" noProof="0" dirty="0">
                <a:solidFill>
                  <a:srgbClr val="002949"/>
                </a:solidFill>
                <a:latin typeface="Roboto Condensed Light" panose="02000000000000000000" pitchFamily="2" charset="0"/>
                <a:ea typeface="Roboto Condensed Light" panose="02000000000000000000" pitchFamily="2" charset="0"/>
              </a:rPr>
              <a:t>Справа «Вишняков проти України».</a:t>
            </a:r>
          </a:p>
          <a:p>
            <a:pPr algn="just"/>
            <a:r>
              <a:rPr lang="uk-UA" sz="1600" noProof="0" dirty="0">
                <a:solidFill>
                  <a:srgbClr val="002949"/>
                </a:solidFill>
                <a:latin typeface="Roboto Condensed Light" panose="02000000000000000000" pitchFamily="2" charset="0"/>
                <a:ea typeface="Roboto Condensed Light" panose="02000000000000000000" pitchFamily="2" charset="0"/>
              </a:rPr>
              <a:t>ЄСПЛ зауважував, що право взаємного спілкування одного з батьків та дитини становить основоположний елемент «сімейного життя» у розумінні статті 8 Конвенції. Основною ціллю статті 8 Конвенції є захист особи від свавільного втручання органів державної влади. Додатково можуть існувати позитивні зобов`язання, притаманні ефективній «повазі» до сімейного життя. </a:t>
            </a:r>
          </a:p>
          <a:p>
            <a:pPr algn="just"/>
            <a:endParaRPr lang="uk-UA" sz="1600" noProof="0" dirty="0">
              <a:solidFill>
                <a:srgbClr val="002949"/>
              </a:solidFill>
              <a:latin typeface="Roboto Condensed Light" panose="02000000000000000000" pitchFamily="2" charset="0"/>
              <a:ea typeface="Roboto Condensed Light" panose="02000000000000000000" pitchFamily="2" charset="0"/>
            </a:endParaRPr>
          </a:p>
          <a:p>
            <a:pPr algn="just"/>
            <a:r>
              <a:rPr lang="uk-UA" sz="1600" noProof="0" dirty="0">
                <a:solidFill>
                  <a:srgbClr val="002949"/>
                </a:solidFill>
                <a:latin typeface="Roboto Condensed Light" panose="02000000000000000000" pitchFamily="2" charset="0"/>
                <a:ea typeface="Roboto Condensed Light" panose="02000000000000000000" pitchFamily="2" charset="0"/>
              </a:rPr>
              <a:t>Суд уже неодноразово встановлював, що у пов`язаних з питаннями опіки справах </a:t>
            </a:r>
            <a:r>
              <a:rPr lang="uk-UA" sz="1600" b="1" noProof="0" dirty="0">
                <a:solidFill>
                  <a:srgbClr val="002949"/>
                </a:solidFill>
                <a:latin typeface="Roboto Condensed Light" panose="02000000000000000000" pitchFamily="2" charset="0"/>
                <a:ea typeface="Roboto Condensed Light" panose="02000000000000000000" pitchFamily="2" charset="0"/>
              </a:rPr>
              <a:t>інтереси дітей мають надзвичайне значення. Найкращим інтересам дитини має приділятись першочергова увага і вони, у залежності від свого характеру та серйозності, можуть перевищувати інтереси батьків</a:t>
            </a:r>
            <a:r>
              <a:rPr lang="uk-UA" sz="1600" noProof="0" dirty="0">
                <a:solidFill>
                  <a:srgbClr val="002949"/>
                </a:solidFill>
                <a:latin typeface="Roboto Condensed Light" panose="02000000000000000000" pitchFamily="2" charset="0"/>
                <a:ea typeface="Roboto Condensed Light" panose="02000000000000000000" pitchFamily="2" charset="0"/>
              </a:rPr>
              <a:t>. У справах щодо здійснення одним із батьків прав на спілкування стаття 8 Конвенції передбачає батьківське право на вжиття заходів з метою возз`єднання зі своєю дитиною та обов`язок національних органів влади сприяти такому возз`єднанню настільки, наскільки інтереси дитини передбачають, що має бути зроблено все для збереження особистих стосунків, і, за необхідності, «відновлення» сім`ї; обов`язок держави полягає не у досягненні результату, а у вжитті заходів. Адекватність вжитих заходів має оцінюватись оперативністю їхнього виконання, оскільки плин часу може мати непоправні наслідки для відносин між дитиною та тим із батьків, хто з нею не проживає; не можна виключати застосування санкцій у випадку неправомірної поведінки того з батьків, з яким проживають діти (пункт 34-37 рішення ЄСПЛ).</a:t>
            </a:r>
          </a:p>
        </p:txBody>
      </p:sp>
    </p:spTree>
    <p:extLst>
      <p:ext uri="{BB962C8B-B14F-4D97-AF65-F5344CB8AC3E}">
        <p14:creationId xmlns:p14="http://schemas.microsoft.com/office/powerpoint/2010/main" val="121766638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77F649-344C-24F6-3C98-A5F13956C0F2}"/>
            </a:ext>
          </a:extLst>
        </p:cNvPr>
        <p:cNvGrpSpPr/>
        <p:nvPr/>
      </p:nvGrpSpPr>
      <p:grpSpPr>
        <a:xfrm>
          <a:off x="0" y="0"/>
          <a:ext cx="0" cy="0"/>
          <a:chOff x="0" y="0"/>
          <a:chExt cx="0" cy="0"/>
        </a:xfrm>
      </p:grpSpPr>
      <p:sp>
        <p:nvSpPr>
          <p:cNvPr id="5" name="Прямокутник 4">
            <a:extLst>
              <a:ext uri="{FF2B5EF4-FFF2-40B4-BE49-F238E27FC236}">
                <a16:creationId xmlns:a16="http://schemas.microsoft.com/office/drawing/2014/main" id="{F7194F8D-D58A-6DD1-63E3-B75088275605}"/>
              </a:ext>
            </a:extLst>
          </p:cNvPr>
          <p:cNvSpPr/>
          <p:nvPr/>
        </p:nvSpPr>
        <p:spPr>
          <a:xfrm>
            <a:off x="615559" y="253970"/>
            <a:ext cx="11171898" cy="5509200"/>
          </a:xfrm>
          <a:prstGeom prst="rect">
            <a:avLst/>
          </a:prstGeom>
          <a:solidFill>
            <a:schemeClr val="accent1">
              <a:lumMod val="20000"/>
              <a:lumOff val="80000"/>
            </a:schemeClr>
          </a:solidFill>
          <a:ln>
            <a:solidFill>
              <a:schemeClr val="accent1"/>
            </a:solidFill>
          </a:ln>
        </p:spPr>
        <p:txBody>
          <a:bodyPr wrap="square">
            <a:spAutoFit/>
          </a:bodyPr>
          <a:lstStyle/>
          <a:p>
            <a:pPr algn="ctr"/>
            <a:r>
              <a:rPr lang="uk-UA" sz="1600" b="1" noProof="0" dirty="0">
                <a:solidFill>
                  <a:srgbClr val="002949"/>
                </a:solidFill>
                <a:latin typeface="Roboto Condensed Light" panose="02000000000000000000" pitchFamily="2" charset="0"/>
                <a:ea typeface="Roboto Condensed Light" panose="02000000000000000000" pitchFamily="2" charset="0"/>
              </a:rPr>
              <a:t>Справа «Мамчур проти України».</a:t>
            </a:r>
          </a:p>
          <a:p>
            <a:pPr algn="just"/>
            <a:r>
              <a:rPr lang="uk-UA" sz="1600" noProof="0" dirty="0">
                <a:solidFill>
                  <a:srgbClr val="002949"/>
                </a:solidFill>
                <a:latin typeface="Roboto Condensed Light" panose="02000000000000000000" pitchFamily="2" charset="0"/>
                <a:ea typeface="Roboto Condensed Light" panose="02000000000000000000" pitchFamily="2" charset="0"/>
              </a:rPr>
              <a:t>2005 року дружина заявника через онкологічне захворювання переїхала до своєї матері, забравши із собою спільну доньку. </a:t>
            </a:r>
          </a:p>
          <a:p>
            <a:pPr algn="just"/>
            <a:r>
              <a:rPr lang="uk-UA" sz="1600" noProof="0" dirty="0">
                <a:solidFill>
                  <a:srgbClr val="002949"/>
                </a:solidFill>
                <a:latin typeface="Roboto Condensed Light" panose="02000000000000000000" pitchFamily="2" charset="0"/>
                <a:ea typeface="Roboto Condensed Light" panose="02000000000000000000" pitchFamily="2" charset="0"/>
              </a:rPr>
              <a:t>Після смерті дружини заявника 2006 року бабуся разом з дитиною переїхали до с. </a:t>
            </a:r>
            <a:r>
              <a:rPr lang="uk-UA" sz="1600" noProof="0" dirty="0" err="1">
                <a:solidFill>
                  <a:srgbClr val="002949"/>
                </a:solidFill>
                <a:latin typeface="Roboto Condensed Light" panose="02000000000000000000" pitchFamily="2" charset="0"/>
                <a:ea typeface="Roboto Condensed Light" panose="02000000000000000000" pitchFamily="2" charset="0"/>
              </a:rPr>
              <a:t>Андріївка</a:t>
            </a:r>
            <a:r>
              <a:rPr lang="uk-UA" sz="1600" noProof="0" dirty="0">
                <a:solidFill>
                  <a:srgbClr val="002949"/>
                </a:solidFill>
                <a:latin typeface="Roboto Condensed Light" panose="02000000000000000000" pitchFamily="2" charset="0"/>
                <a:ea typeface="Roboto Condensed Light" panose="02000000000000000000" pitchFamily="2" charset="0"/>
              </a:rPr>
              <a:t> Чернігівської області, не повідомивши заявника про місцезнаходження його дочки.</a:t>
            </a:r>
          </a:p>
          <a:p>
            <a:pPr algn="just"/>
            <a:r>
              <a:rPr lang="uk-UA" sz="1600" noProof="0" dirty="0">
                <a:solidFill>
                  <a:srgbClr val="002949"/>
                </a:solidFill>
                <a:latin typeface="Roboto Condensed Light" panose="02000000000000000000" pitchFamily="2" charset="0"/>
                <a:ea typeface="Roboto Condensed Light" panose="02000000000000000000" pitchFamily="2" charset="0"/>
              </a:rPr>
              <a:t>22 грудня 2006 року районна рада за заявою бабусі призначила її опікуном дитини на тій підставі, що «батько, який є інвалідом ІІ групи, не може виховувати дитину». Лише через рік районна рада листом повідомила заявника про зазначене рішення.</a:t>
            </a:r>
          </a:p>
          <a:p>
            <a:pPr algn="just"/>
            <a:r>
              <a:rPr lang="uk-UA" sz="1600" noProof="0" dirty="0">
                <a:solidFill>
                  <a:srgbClr val="002949"/>
                </a:solidFill>
                <a:latin typeface="Roboto Condensed Light" panose="02000000000000000000" pitchFamily="2" charset="0"/>
                <a:ea typeface="Roboto Condensed Light" panose="02000000000000000000" pitchFamily="2" charset="0"/>
              </a:rPr>
              <a:t>Заявник неодноразово звертався до правоохоронних органів, місцевих органів опіки та піклування та неурядових організацій з проханням допомогти йому повернути свою дитину. </a:t>
            </a:r>
          </a:p>
          <a:p>
            <a:pPr algn="just"/>
            <a:r>
              <a:rPr lang="uk-UA" sz="1600" noProof="0" dirty="0">
                <a:solidFill>
                  <a:srgbClr val="002949"/>
                </a:solidFill>
                <a:latin typeface="Roboto Condensed Light" panose="02000000000000000000" pitchFamily="2" charset="0"/>
                <a:ea typeface="Roboto Condensed Light" panose="02000000000000000000" pitchFamily="2" charset="0"/>
              </a:rPr>
              <a:t>Заявник звернувся до районного суду із позовом про повернення його дочки, який було залишено без розгляду.</a:t>
            </a:r>
          </a:p>
          <a:p>
            <a:pPr algn="just"/>
            <a:r>
              <a:rPr lang="uk-UA" sz="1600" noProof="0" dirty="0">
                <a:solidFill>
                  <a:srgbClr val="002949"/>
                </a:solidFill>
                <a:latin typeface="Roboto Condensed Light" panose="02000000000000000000" pitchFamily="2" charset="0"/>
                <a:ea typeface="Roboto Condensed Light" panose="02000000000000000000" pitchFamily="2" charset="0"/>
              </a:rPr>
              <a:t>У вересні 2007 року заявник подав до районного суду новий позов щодо негайного повернення його дочки (перше провадження у суді), у задоволенні якого судом було відмовлено. Під час судового засідання 8 лютого 2008 року заявник подав до районного суду уточнений позов, у якому він оскаржував законність рішення про встановлення опіки та просив суд надати розпорядження районній раді вжити негайних заходів щодо повернення його дочки. Суддя, який розглядав цю справу, відмовився долучити уточнену позовну заяву до справи на підставі того, що вона була фактично новим позовом.</a:t>
            </a:r>
          </a:p>
          <a:p>
            <a:pPr algn="just"/>
            <a:r>
              <a:rPr lang="uk-UA" sz="1600" noProof="0" dirty="0">
                <a:solidFill>
                  <a:srgbClr val="002949"/>
                </a:solidFill>
                <a:latin typeface="Roboto Condensed Light" panose="02000000000000000000" pitchFamily="2" charset="0"/>
                <a:ea typeface="Roboto Condensed Light" panose="02000000000000000000" pitchFamily="2" charset="0"/>
              </a:rPr>
              <a:t>Заявник оскаржував рішення районного суду до апеляційного суду, який відхилив його апеляційну скаргу, та до Верховного Суду України (далі – ВСУ), який відмовив у відкритті провадження за касаційною скаргою заявника.</a:t>
            </a:r>
          </a:p>
          <a:p>
            <a:pPr algn="just"/>
            <a:r>
              <a:rPr lang="uk-UA" sz="1600" noProof="0" dirty="0">
                <a:solidFill>
                  <a:srgbClr val="002949"/>
                </a:solidFill>
                <a:latin typeface="Roboto Condensed Light" panose="02000000000000000000" pitchFamily="2" charset="0"/>
                <a:ea typeface="Roboto Condensed Light" panose="02000000000000000000" pitchFamily="2" charset="0"/>
              </a:rPr>
              <a:t>1 квітня 2008 року заявник звернувся до районного суду із окремою позовною заявою, вимагаючи скасування рішення про встановлення опіки (друге провадження у суді), у задоволенні якого судом було також відмовлено. Заявник оскаржував це рішення до апеляційного суду, який відхилив його апеляційну скаргу, та до ВСУ, який відмовив у відкритті провадження за касаційною скаргою заявника.</a:t>
            </a:r>
          </a:p>
          <a:p>
            <a:pPr algn="just"/>
            <a:r>
              <a:rPr lang="uk-UA" sz="1600" noProof="0" dirty="0">
                <a:solidFill>
                  <a:srgbClr val="002949"/>
                </a:solidFill>
                <a:latin typeface="Roboto Condensed Light" panose="02000000000000000000" pitchFamily="2" charset="0"/>
                <a:ea typeface="Roboto Condensed Light" panose="02000000000000000000" pitchFamily="2" charset="0"/>
              </a:rPr>
              <a:t>Після завершення судових проваджень заявник продовжував безуспішно звертатися до органів влади зі скаргами на відсутність доступу до його дитини. Врешті-решт органи влади відмовили йому у розгляді його звернень з цього питання у подальшому.</a:t>
            </a:r>
          </a:p>
        </p:txBody>
      </p:sp>
    </p:spTree>
    <p:extLst>
      <p:ext uri="{BB962C8B-B14F-4D97-AF65-F5344CB8AC3E}">
        <p14:creationId xmlns:p14="http://schemas.microsoft.com/office/powerpoint/2010/main" val="334080532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C35709-6602-8CA0-E706-F6AD96972FE5}"/>
            </a:ext>
          </a:extLst>
        </p:cNvPr>
        <p:cNvGrpSpPr/>
        <p:nvPr/>
      </p:nvGrpSpPr>
      <p:grpSpPr>
        <a:xfrm>
          <a:off x="0" y="0"/>
          <a:ext cx="0" cy="0"/>
          <a:chOff x="0" y="0"/>
          <a:chExt cx="0" cy="0"/>
        </a:xfrm>
      </p:grpSpPr>
      <p:sp>
        <p:nvSpPr>
          <p:cNvPr id="5" name="Прямокутник 4">
            <a:extLst>
              <a:ext uri="{FF2B5EF4-FFF2-40B4-BE49-F238E27FC236}">
                <a16:creationId xmlns:a16="http://schemas.microsoft.com/office/drawing/2014/main" id="{137A9EEB-F120-F273-40EA-17B972BC3771}"/>
              </a:ext>
            </a:extLst>
          </p:cNvPr>
          <p:cNvSpPr/>
          <p:nvPr/>
        </p:nvSpPr>
        <p:spPr>
          <a:xfrm>
            <a:off x="624351" y="1669532"/>
            <a:ext cx="11171898" cy="2308324"/>
          </a:xfrm>
          <a:prstGeom prst="rect">
            <a:avLst/>
          </a:prstGeom>
          <a:solidFill>
            <a:schemeClr val="accent1">
              <a:lumMod val="20000"/>
              <a:lumOff val="80000"/>
            </a:schemeClr>
          </a:solidFill>
          <a:ln>
            <a:solidFill>
              <a:schemeClr val="accent1"/>
            </a:solidFill>
          </a:ln>
        </p:spPr>
        <p:txBody>
          <a:bodyPr wrap="square">
            <a:spAutoFit/>
          </a:bodyPr>
          <a:lstStyle/>
          <a:p>
            <a:pPr algn="ctr"/>
            <a:r>
              <a:rPr lang="uk-UA" sz="1600" b="1" noProof="0" dirty="0">
                <a:solidFill>
                  <a:srgbClr val="002949"/>
                </a:solidFill>
                <a:latin typeface="Roboto Condensed Light" panose="02000000000000000000" pitchFamily="2" charset="0"/>
                <a:ea typeface="Roboto Condensed Light" panose="02000000000000000000" pitchFamily="2" charset="0"/>
              </a:rPr>
              <a:t>Справа «Мамчур проти України».</a:t>
            </a:r>
          </a:p>
          <a:p>
            <a:pPr algn="just"/>
            <a:endParaRPr lang="uk-UA" sz="1600" noProof="0" dirty="0">
              <a:solidFill>
                <a:srgbClr val="002949"/>
              </a:solidFill>
              <a:latin typeface="Roboto Condensed Light" panose="02000000000000000000" pitchFamily="2" charset="0"/>
              <a:ea typeface="Roboto Condensed Light" panose="02000000000000000000" pitchFamily="2" charset="0"/>
            </a:endParaRPr>
          </a:p>
          <a:p>
            <a:pPr algn="just"/>
            <a:r>
              <a:rPr lang="uk-UA" sz="1600" noProof="0" dirty="0">
                <a:solidFill>
                  <a:srgbClr val="002949"/>
                </a:solidFill>
                <a:latin typeface="Roboto Condensed Light" panose="02000000000000000000" pitchFamily="2" charset="0"/>
                <a:ea typeface="Roboto Condensed Light" panose="02000000000000000000" pitchFamily="2" charset="0"/>
              </a:rPr>
              <a:t>До Європейського суду з прав людини (далі – Європейський суд) заявник скаржився за статтею 8 Конвенції про захист прав людини і основоположних свобод (далі - Конвенція) на втручання у його батьківські права, зокрема право на опікування дитиною та безперешкодне спілкування з нею, а також право на виховання дитини. Крім того, він скаржився за статтею 14 Конвенції, що під час здійснення права на повагу до сімейного життя його було піддано дискримінації через його стать та інвалідність. Заявник також скаржився на підставі пункту 1 статті 6 Конвенції та статті 13 Конвенції, що суди, які розглядали його справу, були упередженими, не застосували відповідне законодавство, несправедливо обмежили його процесуальні права, а також що їх рішення були несправедливими, дискримінаційними та необґрунтованими.</a:t>
            </a:r>
          </a:p>
        </p:txBody>
      </p:sp>
    </p:spTree>
    <p:extLst>
      <p:ext uri="{BB962C8B-B14F-4D97-AF65-F5344CB8AC3E}">
        <p14:creationId xmlns:p14="http://schemas.microsoft.com/office/powerpoint/2010/main" val="28115335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12714</TotalTime>
  <Words>2006</Words>
  <Application>Microsoft Office PowerPoint</Application>
  <PresentationFormat>Широкоэкранный</PresentationFormat>
  <Paragraphs>68</Paragraphs>
  <Slides>13</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Arial</vt:lpstr>
      <vt:lpstr>Calibri</vt:lpstr>
      <vt:lpstr>Calibri Light</vt:lpstr>
      <vt:lpstr>Roboto Condensed Light</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Результати здійснення правосуддя Верховним Судом</dc:title>
  <dc:creator>Johny Puk</dc:creator>
  <cp:lastModifiedBy>Lenovo</cp:lastModifiedBy>
  <cp:revision>910</cp:revision>
  <cp:lastPrinted>2025-11-17T16:25:51Z</cp:lastPrinted>
  <dcterms:created xsi:type="dcterms:W3CDTF">2019-05-13T19:51:33Z</dcterms:created>
  <dcterms:modified xsi:type="dcterms:W3CDTF">2025-12-17T14:34:01Z</dcterms:modified>
</cp:coreProperties>
</file>