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7" r:id="rId3"/>
    <p:sldId id="285" r:id="rId4"/>
    <p:sldId id="289" r:id="rId5"/>
    <p:sldId id="286" r:id="rId6"/>
    <p:sldId id="288" r:id="rId7"/>
    <p:sldId id="290" r:id="rId8"/>
    <p:sldId id="260" r:id="rId9"/>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87" autoAdjust="0"/>
  </p:normalViewPr>
  <p:slideViewPr>
    <p:cSldViewPr snapToGrid="0" showGuides="1">
      <p:cViewPr varScale="1">
        <p:scale>
          <a:sx n="63" d="100"/>
          <a:sy n="63" d="100"/>
        </p:scale>
        <p:origin x="728"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F55AC9-C10A-EB80-4EE8-5B0D30B75AF9}"/>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07BB2B44-C324-A1D1-0943-8179AFD265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F7A60AC2-9BC9-E208-9356-6ACC581A1A7B}"/>
              </a:ext>
            </a:extLst>
          </p:cNvPr>
          <p:cNvSpPr>
            <a:spLocks noGrp="1"/>
          </p:cNvSpPr>
          <p:nvPr>
            <p:ph type="dt" sz="half" idx="10"/>
          </p:nvPr>
        </p:nvSpPr>
        <p:spPr/>
        <p:txBody>
          <a:bodyPr/>
          <a:lstStyle/>
          <a:p>
            <a:fld id="{E330BCA9-9ECC-4837-98DF-4A53B524E55E}" type="datetimeFigureOut">
              <a:rPr lang="uk-UA" smtClean="0"/>
              <a:t>17.12.2025</a:t>
            </a:fld>
            <a:endParaRPr lang="uk-UA"/>
          </a:p>
        </p:txBody>
      </p:sp>
      <p:sp>
        <p:nvSpPr>
          <p:cNvPr id="5" name="Місце для нижнього колонтитула 4">
            <a:extLst>
              <a:ext uri="{FF2B5EF4-FFF2-40B4-BE49-F238E27FC236}">
                <a16:creationId xmlns:a16="http://schemas.microsoft.com/office/drawing/2014/main" id="{B9DC08ED-8A3A-6B26-067B-53C1CD840DC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02CA18EA-6CE3-9497-85BE-093113E57D24}"/>
              </a:ext>
            </a:extLst>
          </p:cNvPr>
          <p:cNvSpPr>
            <a:spLocks noGrp="1"/>
          </p:cNvSpPr>
          <p:nvPr>
            <p:ph type="sldNum" sz="quarter" idx="12"/>
          </p:nvPr>
        </p:nvSpPr>
        <p:spPr/>
        <p:txBody>
          <a:bodyPr/>
          <a:lstStyle/>
          <a:p>
            <a:fld id="{EB35239E-2698-4345-9681-96278F2DE988}" type="slidenum">
              <a:rPr lang="uk-UA" smtClean="0"/>
              <a:t>‹#›</a:t>
            </a:fld>
            <a:endParaRPr lang="uk-UA"/>
          </a:p>
        </p:txBody>
      </p:sp>
    </p:spTree>
    <p:extLst>
      <p:ext uri="{BB962C8B-B14F-4D97-AF65-F5344CB8AC3E}">
        <p14:creationId xmlns:p14="http://schemas.microsoft.com/office/powerpoint/2010/main" val="977511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309359-2D34-F87C-8ED3-13E093D63E4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DC491EAC-CC74-DC89-078A-A43B56C89D0D}"/>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64EB670-B8F5-B749-5140-4BE5D0A07A1E}"/>
              </a:ext>
            </a:extLst>
          </p:cNvPr>
          <p:cNvSpPr>
            <a:spLocks noGrp="1"/>
          </p:cNvSpPr>
          <p:nvPr>
            <p:ph type="dt" sz="half" idx="10"/>
          </p:nvPr>
        </p:nvSpPr>
        <p:spPr/>
        <p:txBody>
          <a:bodyPr/>
          <a:lstStyle/>
          <a:p>
            <a:fld id="{E330BCA9-9ECC-4837-98DF-4A53B524E55E}" type="datetimeFigureOut">
              <a:rPr lang="uk-UA" smtClean="0"/>
              <a:t>17.12.2025</a:t>
            </a:fld>
            <a:endParaRPr lang="uk-UA"/>
          </a:p>
        </p:txBody>
      </p:sp>
      <p:sp>
        <p:nvSpPr>
          <p:cNvPr id="5" name="Місце для нижнього колонтитула 4">
            <a:extLst>
              <a:ext uri="{FF2B5EF4-FFF2-40B4-BE49-F238E27FC236}">
                <a16:creationId xmlns:a16="http://schemas.microsoft.com/office/drawing/2014/main" id="{BF3AA8E3-8950-9848-3C4F-018D74882EA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3C434C98-66FB-3AF1-64EC-81502FA00AC9}"/>
              </a:ext>
            </a:extLst>
          </p:cNvPr>
          <p:cNvSpPr>
            <a:spLocks noGrp="1"/>
          </p:cNvSpPr>
          <p:nvPr>
            <p:ph type="sldNum" sz="quarter" idx="12"/>
          </p:nvPr>
        </p:nvSpPr>
        <p:spPr/>
        <p:txBody>
          <a:bodyPr/>
          <a:lstStyle/>
          <a:p>
            <a:fld id="{EB35239E-2698-4345-9681-96278F2DE988}" type="slidenum">
              <a:rPr lang="uk-UA" smtClean="0"/>
              <a:t>‹#›</a:t>
            </a:fld>
            <a:endParaRPr lang="uk-UA"/>
          </a:p>
        </p:txBody>
      </p:sp>
    </p:spTree>
    <p:extLst>
      <p:ext uri="{BB962C8B-B14F-4D97-AF65-F5344CB8AC3E}">
        <p14:creationId xmlns:p14="http://schemas.microsoft.com/office/powerpoint/2010/main" val="3495668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F6B023B6-3370-0B32-2862-B453FAD27D2B}"/>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FF23EBD0-570B-EF07-02A0-9E45EF37F13E}"/>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4F1AE36-2AF1-7340-5D11-02ABA10BA301}"/>
              </a:ext>
            </a:extLst>
          </p:cNvPr>
          <p:cNvSpPr>
            <a:spLocks noGrp="1"/>
          </p:cNvSpPr>
          <p:nvPr>
            <p:ph type="dt" sz="half" idx="10"/>
          </p:nvPr>
        </p:nvSpPr>
        <p:spPr/>
        <p:txBody>
          <a:bodyPr/>
          <a:lstStyle/>
          <a:p>
            <a:fld id="{E330BCA9-9ECC-4837-98DF-4A53B524E55E}" type="datetimeFigureOut">
              <a:rPr lang="uk-UA" smtClean="0"/>
              <a:t>17.12.2025</a:t>
            </a:fld>
            <a:endParaRPr lang="uk-UA"/>
          </a:p>
        </p:txBody>
      </p:sp>
      <p:sp>
        <p:nvSpPr>
          <p:cNvPr id="5" name="Місце для нижнього колонтитула 4">
            <a:extLst>
              <a:ext uri="{FF2B5EF4-FFF2-40B4-BE49-F238E27FC236}">
                <a16:creationId xmlns:a16="http://schemas.microsoft.com/office/drawing/2014/main" id="{D7FA4931-F589-FDCD-5B84-98C2069A811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D29DE51-E634-55DD-F069-0956CB081800}"/>
              </a:ext>
            </a:extLst>
          </p:cNvPr>
          <p:cNvSpPr>
            <a:spLocks noGrp="1"/>
          </p:cNvSpPr>
          <p:nvPr>
            <p:ph type="sldNum" sz="quarter" idx="12"/>
          </p:nvPr>
        </p:nvSpPr>
        <p:spPr/>
        <p:txBody>
          <a:bodyPr/>
          <a:lstStyle/>
          <a:p>
            <a:fld id="{EB35239E-2698-4345-9681-96278F2DE988}" type="slidenum">
              <a:rPr lang="uk-UA" smtClean="0"/>
              <a:t>‹#›</a:t>
            </a:fld>
            <a:endParaRPr lang="uk-UA"/>
          </a:p>
        </p:txBody>
      </p:sp>
    </p:spTree>
    <p:extLst>
      <p:ext uri="{BB962C8B-B14F-4D97-AF65-F5344CB8AC3E}">
        <p14:creationId xmlns:p14="http://schemas.microsoft.com/office/powerpoint/2010/main" val="600951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 Обкладинка презентації">
    <p:bg>
      <p:bgPr>
        <a:solidFill>
          <a:srgbClr val="00274E"/>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13727" y="4175276"/>
            <a:ext cx="11654117" cy="2387600"/>
          </a:xfrm>
        </p:spPr>
        <p:txBody>
          <a:bodyPr anchor="b">
            <a:normAutofit/>
          </a:bodyPr>
          <a:lstStyle>
            <a:lvl1pPr algn="l">
              <a:defRPr sz="6529" b="0" i="0">
                <a:solidFill>
                  <a:schemeClr val="bg1"/>
                </a:solidFill>
                <a:latin typeface="Roboto Condensed Light" charset="0"/>
                <a:ea typeface="Roboto Condensed Light" charset="0"/>
                <a:cs typeface="Roboto Condensed Light" charset="0"/>
              </a:defRPr>
            </a:lvl1pPr>
          </a:lstStyle>
          <a:p>
            <a:r>
              <a:rPr lang="uk-UA" dirty="0"/>
              <a:t>Заголовок презентації</a:t>
            </a:r>
            <a:endParaRPr lang="en-US" dirty="0"/>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735" y="362331"/>
            <a:ext cx="1304265" cy="1264899"/>
          </a:xfrm>
          <a:prstGeom prst="rect">
            <a:avLst/>
          </a:prstGeom>
        </p:spPr>
      </p:pic>
    </p:spTree>
    <p:extLst>
      <p:ext uri="{BB962C8B-B14F-4D97-AF65-F5344CB8AC3E}">
        <p14:creationId xmlns:p14="http://schemas.microsoft.com/office/powerpoint/2010/main" val="17185296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 Слайд з текстом">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8735" y="341784"/>
            <a:ext cx="10363200" cy="535995"/>
          </a:xfrm>
        </p:spPr>
        <p:txBody>
          <a:bodyPr anchor="ctr" anchorCtr="0">
            <a:normAutofit/>
          </a:bodyPr>
          <a:lstStyle>
            <a:lvl1pPr algn="l">
              <a:defRPr sz="3264" b="0" i="0" baseline="0">
                <a:solidFill>
                  <a:srgbClr val="00274E"/>
                </a:solidFill>
                <a:latin typeface="Roboto Condensed Light" charset="0"/>
                <a:ea typeface="Roboto Condensed Light" charset="0"/>
                <a:cs typeface="Roboto Condensed Light" charset="0"/>
              </a:defRPr>
            </a:lvl1pPr>
          </a:lstStyle>
          <a:p>
            <a:r>
              <a:rPr lang="uk-UA" dirty="0"/>
              <a:t>Заголовок слайду</a:t>
            </a:r>
            <a:endParaRPr lang="en-US" dirty="0"/>
          </a:p>
        </p:txBody>
      </p:sp>
      <p:sp>
        <p:nvSpPr>
          <p:cNvPr id="3" name="Subtitle 2"/>
          <p:cNvSpPr>
            <a:spLocks noGrp="1"/>
          </p:cNvSpPr>
          <p:nvPr>
            <p:ph type="subTitle" idx="1" hasCustomPrompt="1"/>
          </p:nvPr>
        </p:nvSpPr>
        <p:spPr>
          <a:xfrm>
            <a:off x="518735" y="1170312"/>
            <a:ext cx="9144001" cy="3270578"/>
          </a:xfrm>
        </p:spPr>
        <p:txBody>
          <a:bodyPr>
            <a:noAutofit/>
          </a:bodyPr>
          <a:lstStyle>
            <a:lvl1pPr marL="0" indent="0" algn="l">
              <a:lnSpc>
                <a:spcPct val="114000"/>
              </a:lnSpc>
              <a:spcBef>
                <a:spcPts val="0"/>
              </a:spcBef>
              <a:buNone/>
              <a:defRPr sz="1632" b="0" i="0">
                <a:latin typeface="Roboto Condensed Light" charset="0"/>
                <a:ea typeface="Roboto Condensed Light" charset="0"/>
                <a:cs typeface="Roboto Condensed Light" charset="0"/>
              </a:defRPr>
            </a:lvl1pPr>
            <a:lvl2pPr marL="457209" indent="0" algn="ctr">
              <a:buNone/>
              <a:defRPr sz="2000"/>
            </a:lvl2pPr>
            <a:lvl3pPr marL="914417" indent="0" algn="ctr">
              <a:buNone/>
              <a:defRPr sz="1800"/>
            </a:lvl3pPr>
            <a:lvl4pPr marL="1371626" indent="0" algn="ctr">
              <a:buNone/>
              <a:defRPr sz="1600"/>
            </a:lvl4pPr>
            <a:lvl5pPr marL="1828835" indent="0" algn="ctr">
              <a:buNone/>
              <a:defRPr sz="1600"/>
            </a:lvl5pPr>
            <a:lvl6pPr marL="2286044" indent="0" algn="ctr">
              <a:buNone/>
              <a:defRPr sz="1600"/>
            </a:lvl6pPr>
            <a:lvl7pPr marL="2743252" indent="0" algn="ctr">
              <a:buNone/>
              <a:defRPr sz="1600"/>
            </a:lvl7pPr>
            <a:lvl8pPr marL="3200461" indent="0" algn="ctr">
              <a:buNone/>
              <a:defRPr sz="1600"/>
            </a:lvl8pPr>
            <a:lvl9pPr marL="3657669" indent="0" algn="ctr">
              <a:buNone/>
              <a:defRPr sz="1600"/>
            </a:lvl9pPr>
          </a:lstStyle>
          <a:p>
            <a:r>
              <a:rPr lang="uk-UA" dirty="0"/>
              <a:t>Але щоб ви зрозуміли, звідки виникає це хибне уявлення людей, цуратись насолоди і вихваляти страждання, я розкрию перед вами всю картину і </a:t>
            </a:r>
            <a:r>
              <a:rPr lang="uk-UA" dirty="0" err="1"/>
              <a:t>роз’ясню</a:t>
            </a:r>
            <a:r>
              <a:rPr lang="uk-UA" dirty="0"/>
              <a:t>, що саме говорив цей чоловік, який відкрив істину, якого я б назвав зодчим щасливого життя. Дійсно, ніхто не відкидає, не зневажає, не уникає насолод тільки через те, що це насолоди, але лише через те, що тих, хто не вміє розумно вдаватися насолоді, осягають великі страждання.</a:t>
            </a:r>
          </a:p>
          <a:p>
            <a:r>
              <a:rPr lang="uk-UA" dirty="0"/>
              <a:t> </a:t>
            </a:r>
          </a:p>
          <a:p>
            <a:r>
              <a:rPr lang="uk-UA" dirty="0"/>
              <a:t>Так само як немає нікого, хто полюбивши, вважав і зажадав би саме страждання тільки за те, що це страждання, а не тому, що інший раз виникають такі обставини, коли страждання і біль приносять якесь і чималу насолоду. </a:t>
            </a:r>
            <a:endParaRPr lang="en-US" dirty="0"/>
          </a:p>
        </p:txBody>
      </p:sp>
      <p:cxnSp>
        <p:nvCxnSpPr>
          <p:cNvPr id="9" name="Straight Connector 8"/>
          <p:cNvCxnSpPr/>
          <p:nvPr userDrawn="1"/>
        </p:nvCxnSpPr>
        <p:spPr>
          <a:xfrm>
            <a:off x="617645" y="6314775"/>
            <a:ext cx="383871"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3" hasCustomPrompt="1"/>
          </p:nvPr>
        </p:nvSpPr>
        <p:spPr>
          <a:xfrm>
            <a:off x="2035209" y="6040562"/>
            <a:ext cx="6118867" cy="294761"/>
          </a:xfrm>
        </p:spPr>
        <p:txBody>
          <a:bodyPr>
            <a:normAutofit/>
          </a:bodyPr>
          <a:lstStyle>
            <a:lvl1pPr marL="0" indent="0">
              <a:buNone/>
              <a:defRPr sz="1088" b="0" i="0" baseline="0">
                <a:solidFill>
                  <a:srgbClr val="00274E"/>
                </a:solidFill>
                <a:latin typeface="Roboto Condensed Light" charset="0"/>
                <a:ea typeface="Roboto Condensed Light" charset="0"/>
                <a:cs typeface="Roboto Condensed Light" charset="0"/>
              </a:defRPr>
            </a:lvl1pPr>
          </a:lstStyle>
          <a:p>
            <a:pPr lvl="0"/>
            <a:r>
              <a:rPr lang="uk-UA" dirty="0"/>
              <a:t>Заголовок презентації</a:t>
            </a:r>
            <a:endParaRPr lang="en-US" dirty="0"/>
          </a:p>
        </p:txBody>
      </p:sp>
      <p:sp>
        <p:nvSpPr>
          <p:cNvPr id="14" name="Subtitle 2"/>
          <p:cNvSpPr txBox="1">
            <a:spLocks/>
          </p:cNvSpPr>
          <p:nvPr userDrawn="1"/>
        </p:nvSpPr>
        <p:spPr>
          <a:xfrm>
            <a:off x="501746" y="5970198"/>
            <a:ext cx="1321254" cy="365125"/>
          </a:xfrm>
          <a:prstGeom prst="rect">
            <a:avLst/>
          </a:prstGeom>
        </p:spPr>
        <p:txBody>
          <a:bodyPr vert="horz" lIns="82918" tIns="41459" rIns="82918" bIns="41459" rtlCol="0" anchor="ctr" anchorCtr="0">
            <a:noAutofit/>
          </a:bodyPr>
          <a:lstStyle>
            <a:lvl1pPr marL="0" indent="0" algn="l" defTabSz="1008400" rtl="0" eaLnBrk="1" latinLnBrk="0" hangingPunct="1">
              <a:lnSpc>
                <a:spcPct val="114000"/>
              </a:lnSpc>
              <a:spcBef>
                <a:spcPts val="0"/>
              </a:spcBef>
              <a:buFont typeface="Arial" panose="020B0604020202020204" pitchFamily="34" charset="0"/>
              <a:buNone/>
              <a:defRPr sz="1800" b="0" i="0" kern="1200">
                <a:solidFill>
                  <a:schemeClr val="tx1"/>
                </a:solidFill>
                <a:latin typeface="Roboto Condensed Light" charset="0"/>
                <a:ea typeface="Roboto Condensed Light" charset="0"/>
                <a:cs typeface="Roboto Condensed Light" charset="0"/>
              </a:defRPr>
            </a:lvl1pPr>
            <a:lvl2pPr marL="504200" indent="0" algn="ctr" defTabSz="1008400" rtl="0" eaLnBrk="1" latinLnBrk="0" hangingPunct="1">
              <a:lnSpc>
                <a:spcPct val="90000"/>
              </a:lnSpc>
              <a:spcBef>
                <a:spcPts val="551"/>
              </a:spcBef>
              <a:buFont typeface="Arial" panose="020B0604020202020204" pitchFamily="34" charset="0"/>
              <a:buNone/>
              <a:defRPr sz="2206" kern="1200">
                <a:solidFill>
                  <a:schemeClr val="tx1"/>
                </a:solidFill>
                <a:latin typeface="+mn-lt"/>
                <a:ea typeface="+mn-ea"/>
                <a:cs typeface="+mn-cs"/>
              </a:defRPr>
            </a:lvl2pPr>
            <a:lvl3pPr marL="1008400" indent="0" algn="ctr" defTabSz="1008400" rtl="0" eaLnBrk="1" latinLnBrk="0" hangingPunct="1">
              <a:lnSpc>
                <a:spcPct val="90000"/>
              </a:lnSpc>
              <a:spcBef>
                <a:spcPts val="551"/>
              </a:spcBef>
              <a:buFont typeface="Arial" panose="020B0604020202020204" pitchFamily="34" charset="0"/>
              <a:buNone/>
              <a:defRPr sz="1985" kern="1200">
                <a:solidFill>
                  <a:schemeClr val="tx1"/>
                </a:solidFill>
                <a:latin typeface="+mn-lt"/>
                <a:ea typeface="+mn-ea"/>
                <a:cs typeface="+mn-cs"/>
              </a:defRPr>
            </a:lvl3pPr>
            <a:lvl4pPr marL="1512600"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4pPr>
            <a:lvl5pPr marL="20168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5pPr>
            <a:lvl6pPr marL="25210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6pPr>
            <a:lvl7pPr marL="30252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7pPr>
            <a:lvl8pPr marL="35294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8pPr>
            <a:lvl9pPr marL="40336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9pPr>
          </a:lstStyle>
          <a:p>
            <a:r>
              <a:rPr lang="uk-UA" sz="1088" dirty="0">
                <a:solidFill>
                  <a:srgbClr val="00274E"/>
                </a:solidFill>
              </a:rPr>
              <a:t>Верховний Суд</a:t>
            </a:r>
            <a:endParaRPr lang="en-US" sz="1088" dirty="0">
              <a:solidFill>
                <a:srgbClr val="00274E"/>
              </a:solidFill>
            </a:endParaRPr>
          </a:p>
        </p:txBody>
      </p:sp>
      <p:sp>
        <p:nvSpPr>
          <p:cNvPr id="22" name="Slide Number Placeholder 5"/>
          <p:cNvSpPr>
            <a:spLocks noGrp="1"/>
          </p:cNvSpPr>
          <p:nvPr>
            <p:ph type="sldNum" sz="quarter" idx="12"/>
          </p:nvPr>
        </p:nvSpPr>
        <p:spPr>
          <a:xfrm>
            <a:off x="8963678" y="5957942"/>
            <a:ext cx="2743201" cy="365125"/>
          </a:xfrm>
        </p:spPr>
        <p:txBody>
          <a:bodyPr/>
          <a:lstStyle>
            <a:lvl1pPr>
              <a:defRPr sz="1088" b="0" i="0">
                <a:solidFill>
                  <a:srgbClr val="00274E"/>
                </a:solidFill>
                <a:latin typeface="Roboto Condensed Light" charset="0"/>
                <a:ea typeface="Roboto Condensed Light" charset="0"/>
                <a:cs typeface="Roboto Condensed Light" charset="0"/>
              </a:defRPr>
            </a:lvl1pPr>
          </a:lstStyle>
          <a:p>
            <a:fld id="{E31F88C0-7908-8242-B816-1B240D45A7D7}" type="slidenum">
              <a:rPr lang="en-US" smtClean="0"/>
              <a:pPr/>
              <a:t>‹#›</a:t>
            </a:fld>
            <a:endParaRPr lang="en-US" dirty="0"/>
          </a:p>
        </p:txBody>
      </p:sp>
    </p:spTree>
    <p:extLst>
      <p:ext uri="{BB962C8B-B14F-4D97-AF65-F5344CB8AC3E}">
        <p14:creationId xmlns:p14="http://schemas.microsoft.com/office/powerpoint/2010/main" val="15967242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6. Акцент-слайд з текстом і списком">
    <p:bg>
      <p:bgPr>
        <a:solidFill>
          <a:srgbClr val="00274E"/>
        </a:solidFill>
        <a:effectLst/>
      </p:bgPr>
    </p:bg>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518735" y="341784"/>
            <a:ext cx="10363200" cy="535995"/>
          </a:xfrm>
        </p:spPr>
        <p:txBody>
          <a:bodyPr anchor="ctr" anchorCtr="0">
            <a:normAutofit/>
          </a:bodyPr>
          <a:lstStyle>
            <a:lvl1pPr algn="l">
              <a:defRPr sz="3264" b="0" i="0" baseline="0">
                <a:solidFill>
                  <a:schemeClr val="bg1"/>
                </a:solidFill>
                <a:latin typeface="Roboto Condensed Light" charset="0"/>
                <a:ea typeface="Roboto Condensed Light" charset="0"/>
                <a:cs typeface="Roboto Condensed Light" charset="0"/>
              </a:defRPr>
            </a:lvl1pPr>
          </a:lstStyle>
          <a:p>
            <a:r>
              <a:rPr lang="uk-UA" dirty="0"/>
              <a:t>Заголовок слайду</a:t>
            </a:r>
            <a:endParaRPr lang="en-US" dirty="0"/>
          </a:p>
        </p:txBody>
      </p:sp>
      <p:sp>
        <p:nvSpPr>
          <p:cNvPr id="5" name="Subtitle 2"/>
          <p:cNvSpPr>
            <a:spLocks noGrp="1"/>
          </p:cNvSpPr>
          <p:nvPr>
            <p:ph type="subTitle" idx="1" hasCustomPrompt="1"/>
          </p:nvPr>
        </p:nvSpPr>
        <p:spPr>
          <a:xfrm>
            <a:off x="518736" y="1170312"/>
            <a:ext cx="10736079" cy="1442566"/>
          </a:xfrm>
        </p:spPr>
        <p:txBody>
          <a:bodyPr>
            <a:noAutofit/>
          </a:bodyPr>
          <a:lstStyle>
            <a:lvl1pPr marL="0" indent="0" algn="l">
              <a:lnSpc>
                <a:spcPct val="114000"/>
              </a:lnSpc>
              <a:spcBef>
                <a:spcPts val="0"/>
              </a:spcBef>
              <a:buNone/>
              <a:defRPr sz="2358" b="0" i="0">
                <a:solidFill>
                  <a:schemeClr val="bg1"/>
                </a:solidFill>
                <a:latin typeface="Roboto Condensed Light" charset="0"/>
                <a:ea typeface="Roboto Condensed Light" charset="0"/>
                <a:cs typeface="Roboto Condensed Light" charset="0"/>
              </a:defRPr>
            </a:lvl1pPr>
            <a:lvl2pPr marL="457209" indent="0" algn="ctr">
              <a:buNone/>
              <a:defRPr sz="2000"/>
            </a:lvl2pPr>
            <a:lvl3pPr marL="914417" indent="0" algn="ctr">
              <a:buNone/>
              <a:defRPr sz="1800"/>
            </a:lvl3pPr>
            <a:lvl4pPr marL="1371626" indent="0" algn="ctr">
              <a:buNone/>
              <a:defRPr sz="1600"/>
            </a:lvl4pPr>
            <a:lvl5pPr marL="1828835" indent="0" algn="ctr">
              <a:buNone/>
              <a:defRPr sz="1600"/>
            </a:lvl5pPr>
            <a:lvl6pPr marL="2286044" indent="0" algn="ctr">
              <a:buNone/>
              <a:defRPr sz="1600"/>
            </a:lvl6pPr>
            <a:lvl7pPr marL="2743252" indent="0" algn="ctr">
              <a:buNone/>
              <a:defRPr sz="1600"/>
            </a:lvl7pPr>
            <a:lvl8pPr marL="3200461" indent="0" algn="ctr">
              <a:buNone/>
              <a:defRPr sz="1600"/>
            </a:lvl8pPr>
            <a:lvl9pPr marL="3657669" indent="0" algn="ctr">
              <a:buNone/>
              <a:defRPr sz="1600"/>
            </a:lvl9pPr>
          </a:lstStyle>
          <a:p>
            <a:r>
              <a:rPr lang="uk-UA" dirty="0"/>
              <a:t>Але щоб ви зрозуміли, звідки виникає це хибне уявлення людей, цуратись насолоди і вихваляти страждання, я розкрию перед вами всю картину і </a:t>
            </a:r>
            <a:r>
              <a:rPr lang="uk-UA" dirty="0" err="1"/>
              <a:t>роз’ясню</a:t>
            </a:r>
            <a:r>
              <a:rPr lang="uk-UA" dirty="0"/>
              <a:t>, що саме говорив цей чоловік</a:t>
            </a:r>
            <a:r>
              <a:rPr lang="en-US" dirty="0"/>
              <a:t>.</a:t>
            </a:r>
          </a:p>
        </p:txBody>
      </p:sp>
      <p:cxnSp>
        <p:nvCxnSpPr>
          <p:cNvPr id="6" name="Straight Connector 5"/>
          <p:cNvCxnSpPr/>
          <p:nvPr userDrawn="1"/>
        </p:nvCxnSpPr>
        <p:spPr>
          <a:xfrm>
            <a:off x="617645" y="6314775"/>
            <a:ext cx="383871" cy="0"/>
          </a:xfrm>
          <a:prstGeom prst="line">
            <a:avLst/>
          </a:prstGeom>
          <a:ln w="14224">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12"/>
          <p:cNvSpPr>
            <a:spLocks noGrp="1"/>
          </p:cNvSpPr>
          <p:nvPr>
            <p:ph type="body" sz="quarter" idx="13" hasCustomPrompt="1"/>
          </p:nvPr>
        </p:nvSpPr>
        <p:spPr>
          <a:xfrm>
            <a:off x="2035209" y="6040562"/>
            <a:ext cx="6118867" cy="294761"/>
          </a:xfrm>
        </p:spPr>
        <p:txBody>
          <a:bodyPr>
            <a:normAutofit/>
          </a:bodyPr>
          <a:lstStyle>
            <a:lvl1pPr marL="0" indent="0">
              <a:buNone/>
              <a:defRPr sz="1088" b="0" i="0" baseline="0">
                <a:solidFill>
                  <a:schemeClr val="bg1"/>
                </a:solidFill>
                <a:latin typeface="Roboto Condensed Light" charset="0"/>
                <a:ea typeface="Roboto Condensed Light" charset="0"/>
                <a:cs typeface="Roboto Condensed Light" charset="0"/>
              </a:defRPr>
            </a:lvl1pPr>
          </a:lstStyle>
          <a:p>
            <a:pPr lvl="0"/>
            <a:r>
              <a:rPr lang="uk-UA" dirty="0"/>
              <a:t>Заголовок презентації</a:t>
            </a:r>
            <a:endParaRPr lang="en-US" dirty="0"/>
          </a:p>
        </p:txBody>
      </p:sp>
      <p:sp>
        <p:nvSpPr>
          <p:cNvPr id="8" name="Subtitle 2"/>
          <p:cNvSpPr txBox="1">
            <a:spLocks/>
          </p:cNvSpPr>
          <p:nvPr userDrawn="1"/>
        </p:nvSpPr>
        <p:spPr>
          <a:xfrm>
            <a:off x="501746" y="5970198"/>
            <a:ext cx="1321254" cy="365125"/>
          </a:xfrm>
          <a:prstGeom prst="rect">
            <a:avLst/>
          </a:prstGeom>
        </p:spPr>
        <p:txBody>
          <a:bodyPr vert="horz" lIns="82918" tIns="41459" rIns="82918" bIns="41459" rtlCol="0" anchor="ctr" anchorCtr="0">
            <a:noAutofit/>
          </a:bodyPr>
          <a:lstStyle>
            <a:lvl1pPr marL="0" indent="0" algn="l" defTabSz="1008400" rtl="0" eaLnBrk="1" latinLnBrk="0" hangingPunct="1">
              <a:lnSpc>
                <a:spcPct val="114000"/>
              </a:lnSpc>
              <a:spcBef>
                <a:spcPts val="0"/>
              </a:spcBef>
              <a:buFont typeface="Arial" panose="020B0604020202020204" pitchFamily="34" charset="0"/>
              <a:buNone/>
              <a:defRPr sz="1800" b="0" i="0" kern="1200">
                <a:solidFill>
                  <a:schemeClr val="tx1"/>
                </a:solidFill>
                <a:latin typeface="Roboto Condensed Light" charset="0"/>
                <a:ea typeface="Roboto Condensed Light" charset="0"/>
                <a:cs typeface="Roboto Condensed Light" charset="0"/>
              </a:defRPr>
            </a:lvl1pPr>
            <a:lvl2pPr marL="504200" indent="0" algn="ctr" defTabSz="1008400" rtl="0" eaLnBrk="1" latinLnBrk="0" hangingPunct="1">
              <a:lnSpc>
                <a:spcPct val="90000"/>
              </a:lnSpc>
              <a:spcBef>
                <a:spcPts val="551"/>
              </a:spcBef>
              <a:buFont typeface="Arial" panose="020B0604020202020204" pitchFamily="34" charset="0"/>
              <a:buNone/>
              <a:defRPr sz="2206" kern="1200">
                <a:solidFill>
                  <a:schemeClr val="tx1"/>
                </a:solidFill>
                <a:latin typeface="+mn-lt"/>
                <a:ea typeface="+mn-ea"/>
                <a:cs typeface="+mn-cs"/>
              </a:defRPr>
            </a:lvl2pPr>
            <a:lvl3pPr marL="1008400" indent="0" algn="ctr" defTabSz="1008400" rtl="0" eaLnBrk="1" latinLnBrk="0" hangingPunct="1">
              <a:lnSpc>
                <a:spcPct val="90000"/>
              </a:lnSpc>
              <a:spcBef>
                <a:spcPts val="551"/>
              </a:spcBef>
              <a:buFont typeface="Arial" panose="020B0604020202020204" pitchFamily="34" charset="0"/>
              <a:buNone/>
              <a:defRPr sz="1985" kern="1200">
                <a:solidFill>
                  <a:schemeClr val="tx1"/>
                </a:solidFill>
                <a:latin typeface="+mn-lt"/>
                <a:ea typeface="+mn-ea"/>
                <a:cs typeface="+mn-cs"/>
              </a:defRPr>
            </a:lvl3pPr>
            <a:lvl4pPr marL="1512600"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4pPr>
            <a:lvl5pPr marL="20168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5pPr>
            <a:lvl6pPr marL="25210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6pPr>
            <a:lvl7pPr marL="30252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7pPr>
            <a:lvl8pPr marL="35294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8pPr>
            <a:lvl9pPr marL="40336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9pPr>
          </a:lstStyle>
          <a:p>
            <a:r>
              <a:rPr lang="uk-UA" sz="1088" dirty="0">
                <a:solidFill>
                  <a:schemeClr val="bg1"/>
                </a:solidFill>
              </a:rPr>
              <a:t>Верховний Суд</a:t>
            </a:r>
            <a:endParaRPr lang="en-US" sz="1088" dirty="0">
              <a:solidFill>
                <a:schemeClr val="bg1"/>
              </a:solidFill>
            </a:endParaRPr>
          </a:p>
        </p:txBody>
      </p:sp>
      <p:sp>
        <p:nvSpPr>
          <p:cNvPr id="9" name="Slide Number Placeholder 5"/>
          <p:cNvSpPr>
            <a:spLocks noGrp="1"/>
          </p:cNvSpPr>
          <p:nvPr>
            <p:ph type="sldNum" sz="quarter" idx="12"/>
          </p:nvPr>
        </p:nvSpPr>
        <p:spPr>
          <a:xfrm>
            <a:off x="8963678" y="5957942"/>
            <a:ext cx="2743201" cy="365125"/>
          </a:xfrm>
        </p:spPr>
        <p:txBody>
          <a:bodyPr/>
          <a:lstStyle>
            <a:lvl1pPr>
              <a:defRPr sz="1088" b="0" i="0">
                <a:solidFill>
                  <a:schemeClr val="bg1"/>
                </a:solidFill>
                <a:latin typeface="Roboto Condensed Light" charset="0"/>
                <a:ea typeface="Roboto Condensed Light" charset="0"/>
                <a:cs typeface="Roboto Condensed Light" charset="0"/>
              </a:defRPr>
            </a:lvl1pPr>
          </a:lstStyle>
          <a:p>
            <a:fld id="{E31F88C0-7908-8242-B816-1B240D45A7D7}" type="slidenum">
              <a:rPr lang="en-US" smtClean="0"/>
              <a:pPr/>
              <a:t>‹#›</a:t>
            </a:fld>
            <a:endParaRPr lang="en-US" dirty="0"/>
          </a:p>
        </p:txBody>
      </p:sp>
      <p:sp>
        <p:nvSpPr>
          <p:cNvPr id="10" name="Text Placeholder 5"/>
          <p:cNvSpPr>
            <a:spLocks noGrp="1"/>
          </p:cNvSpPr>
          <p:nvPr>
            <p:ph type="body" sz="quarter" idx="14" hasCustomPrompt="1"/>
          </p:nvPr>
        </p:nvSpPr>
        <p:spPr>
          <a:xfrm>
            <a:off x="518309" y="2841710"/>
            <a:ext cx="7267887" cy="2322227"/>
          </a:xfrm>
        </p:spPr>
        <p:txBody>
          <a:bodyPr>
            <a:normAutofit/>
          </a:bodyPr>
          <a:lstStyle>
            <a:lvl1pPr>
              <a:lnSpc>
                <a:spcPct val="114000"/>
              </a:lnSpc>
              <a:spcBef>
                <a:spcPts val="0"/>
              </a:spcBef>
              <a:defRPr sz="2358" b="0" i="0">
                <a:solidFill>
                  <a:schemeClr val="bg1"/>
                </a:solidFill>
                <a:latin typeface="Roboto Condensed Light" charset="0"/>
                <a:ea typeface="Roboto Condensed Light" charset="0"/>
                <a:cs typeface="Roboto Condensed Light" charset="0"/>
              </a:defRPr>
            </a:lvl1pPr>
          </a:lstStyle>
          <a:p>
            <a:pPr lvl="0"/>
            <a:r>
              <a:rPr lang="uk-UA" dirty="0"/>
              <a:t>Перше твердження</a:t>
            </a:r>
            <a:endParaRPr lang="en-US" dirty="0"/>
          </a:p>
        </p:txBody>
      </p:sp>
    </p:spTree>
    <p:extLst>
      <p:ext uri="{BB962C8B-B14F-4D97-AF65-F5344CB8AC3E}">
        <p14:creationId xmlns:p14="http://schemas.microsoft.com/office/powerpoint/2010/main" val="772108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CDA133-9010-89CC-F86B-C1ADB24BE2AB}"/>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F73009E4-B09F-5456-650C-68B41BEC95EB}"/>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E2D2EC8-8033-2D43-2399-C7A73A0495D6}"/>
              </a:ext>
            </a:extLst>
          </p:cNvPr>
          <p:cNvSpPr>
            <a:spLocks noGrp="1"/>
          </p:cNvSpPr>
          <p:nvPr>
            <p:ph type="dt" sz="half" idx="10"/>
          </p:nvPr>
        </p:nvSpPr>
        <p:spPr/>
        <p:txBody>
          <a:bodyPr/>
          <a:lstStyle/>
          <a:p>
            <a:fld id="{E330BCA9-9ECC-4837-98DF-4A53B524E55E}" type="datetimeFigureOut">
              <a:rPr lang="uk-UA" smtClean="0"/>
              <a:t>17.12.2025</a:t>
            </a:fld>
            <a:endParaRPr lang="uk-UA"/>
          </a:p>
        </p:txBody>
      </p:sp>
      <p:sp>
        <p:nvSpPr>
          <p:cNvPr id="5" name="Місце для нижнього колонтитула 4">
            <a:extLst>
              <a:ext uri="{FF2B5EF4-FFF2-40B4-BE49-F238E27FC236}">
                <a16:creationId xmlns:a16="http://schemas.microsoft.com/office/drawing/2014/main" id="{CE3FEA52-F5D9-58F8-137C-F7F5326557A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034620E3-554E-269E-18D6-2D85BD702DF1}"/>
              </a:ext>
            </a:extLst>
          </p:cNvPr>
          <p:cNvSpPr>
            <a:spLocks noGrp="1"/>
          </p:cNvSpPr>
          <p:nvPr>
            <p:ph type="sldNum" sz="quarter" idx="12"/>
          </p:nvPr>
        </p:nvSpPr>
        <p:spPr/>
        <p:txBody>
          <a:bodyPr/>
          <a:lstStyle/>
          <a:p>
            <a:fld id="{EB35239E-2698-4345-9681-96278F2DE988}" type="slidenum">
              <a:rPr lang="uk-UA" smtClean="0"/>
              <a:t>‹#›</a:t>
            </a:fld>
            <a:endParaRPr lang="uk-UA"/>
          </a:p>
        </p:txBody>
      </p:sp>
    </p:spTree>
    <p:extLst>
      <p:ext uri="{BB962C8B-B14F-4D97-AF65-F5344CB8AC3E}">
        <p14:creationId xmlns:p14="http://schemas.microsoft.com/office/powerpoint/2010/main" val="388988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CE6FEC-3FA3-2C2C-20C6-D938097C5DD9}"/>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1BB6972B-2FE4-E1D5-6048-0882AF7E6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17BE3012-6348-EEAA-20B2-5A73F70C0CB8}"/>
              </a:ext>
            </a:extLst>
          </p:cNvPr>
          <p:cNvSpPr>
            <a:spLocks noGrp="1"/>
          </p:cNvSpPr>
          <p:nvPr>
            <p:ph type="dt" sz="half" idx="10"/>
          </p:nvPr>
        </p:nvSpPr>
        <p:spPr/>
        <p:txBody>
          <a:bodyPr/>
          <a:lstStyle/>
          <a:p>
            <a:fld id="{E330BCA9-9ECC-4837-98DF-4A53B524E55E}" type="datetimeFigureOut">
              <a:rPr lang="uk-UA" smtClean="0"/>
              <a:t>17.12.2025</a:t>
            </a:fld>
            <a:endParaRPr lang="uk-UA"/>
          </a:p>
        </p:txBody>
      </p:sp>
      <p:sp>
        <p:nvSpPr>
          <p:cNvPr id="5" name="Місце для нижнього колонтитула 4">
            <a:extLst>
              <a:ext uri="{FF2B5EF4-FFF2-40B4-BE49-F238E27FC236}">
                <a16:creationId xmlns:a16="http://schemas.microsoft.com/office/drawing/2014/main" id="{8133DED0-E1E3-8EB9-8B8D-F4E61C75252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98413474-F1A6-FFD3-2F5A-7E15F871A5E4}"/>
              </a:ext>
            </a:extLst>
          </p:cNvPr>
          <p:cNvSpPr>
            <a:spLocks noGrp="1"/>
          </p:cNvSpPr>
          <p:nvPr>
            <p:ph type="sldNum" sz="quarter" idx="12"/>
          </p:nvPr>
        </p:nvSpPr>
        <p:spPr/>
        <p:txBody>
          <a:bodyPr/>
          <a:lstStyle/>
          <a:p>
            <a:fld id="{EB35239E-2698-4345-9681-96278F2DE988}" type="slidenum">
              <a:rPr lang="uk-UA" smtClean="0"/>
              <a:t>‹#›</a:t>
            </a:fld>
            <a:endParaRPr lang="uk-UA"/>
          </a:p>
        </p:txBody>
      </p:sp>
    </p:spTree>
    <p:extLst>
      <p:ext uri="{BB962C8B-B14F-4D97-AF65-F5344CB8AC3E}">
        <p14:creationId xmlns:p14="http://schemas.microsoft.com/office/powerpoint/2010/main" val="725256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2006AB-2E9C-A2B3-3CB8-23DF7055652A}"/>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4947718C-84A0-7064-DDAC-AAC311D6ED73}"/>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69CAA078-E589-7C8C-6AD5-6B5FA49FF660}"/>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F8793CB9-D9B5-4D10-3194-1BE3F7782505}"/>
              </a:ext>
            </a:extLst>
          </p:cNvPr>
          <p:cNvSpPr>
            <a:spLocks noGrp="1"/>
          </p:cNvSpPr>
          <p:nvPr>
            <p:ph type="dt" sz="half" idx="10"/>
          </p:nvPr>
        </p:nvSpPr>
        <p:spPr/>
        <p:txBody>
          <a:bodyPr/>
          <a:lstStyle/>
          <a:p>
            <a:fld id="{E330BCA9-9ECC-4837-98DF-4A53B524E55E}" type="datetimeFigureOut">
              <a:rPr lang="uk-UA" smtClean="0"/>
              <a:t>17.12.2025</a:t>
            </a:fld>
            <a:endParaRPr lang="uk-UA"/>
          </a:p>
        </p:txBody>
      </p:sp>
      <p:sp>
        <p:nvSpPr>
          <p:cNvPr id="6" name="Місце для нижнього колонтитула 5">
            <a:extLst>
              <a:ext uri="{FF2B5EF4-FFF2-40B4-BE49-F238E27FC236}">
                <a16:creationId xmlns:a16="http://schemas.microsoft.com/office/drawing/2014/main" id="{66FA835F-97FA-5CCA-3DC2-CA3D7150E68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57AFB608-90EE-1B93-E5A0-1C4E1AA145BF}"/>
              </a:ext>
            </a:extLst>
          </p:cNvPr>
          <p:cNvSpPr>
            <a:spLocks noGrp="1"/>
          </p:cNvSpPr>
          <p:nvPr>
            <p:ph type="sldNum" sz="quarter" idx="12"/>
          </p:nvPr>
        </p:nvSpPr>
        <p:spPr/>
        <p:txBody>
          <a:bodyPr/>
          <a:lstStyle/>
          <a:p>
            <a:fld id="{EB35239E-2698-4345-9681-96278F2DE988}" type="slidenum">
              <a:rPr lang="uk-UA" smtClean="0"/>
              <a:t>‹#›</a:t>
            </a:fld>
            <a:endParaRPr lang="uk-UA"/>
          </a:p>
        </p:txBody>
      </p:sp>
    </p:spTree>
    <p:extLst>
      <p:ext uri="{BB962C8B-B14F-4D97-AF65-F5344CB8AC3E}">
        <p14:creationId xmlns:p14="http://schemas.microsoft.com/office/powerpoint/2010/main" val="2808625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9899DE-2547-813D-9144-7CB5E1D6C564}"/>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CE187FE8-54BB-730B-DC55-AEB95DD281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4B9EF07D-8FB2-20EA-07EC-EE82F8B21DE0}"/>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125B7438-2DAE-5C80-5700-0AED6C3F4D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42DAEA77-B2BD-A1B3-9539-EC5868AAF14C}"/>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9B6FF0D5-0ABD-CB09-19FC-9A675EDEC5BF}"/>
              </a:ext>
            </a:extLst>
          </p:cNvPr>
          <p:cNvSpPr>
            <a:spLocks noGrp="1"/>
          </p:cNvSpPr>
          <p:nvPr>
            <p:ph type="dt" sz="half" idx="10"/>
          </p:nvPr>
        </p:nvSpPr>
        <p:spPr/>
        <p:txBody>
          <a:bodyPr/>
          <a:lstStyle/>
          <a:p>
            <a:fld id="{E330BCA9-9ECC-4837-98DF-4A53B524E55E}" type="datetimeFigureOut">
              <a:rPr lang="uk-UA" smtClean="0"/>
              <a:t>17.12.2025</a:t>
            </a:fld>
            <a:endParaRPr lang="uk-UA"/>
          </a:p>
        </p:txBody>
      </p:sp>
      <p:sp>
        <p:nvSpPr>
          <p:cNvPr id="8" name="Місце для нижнього колонтитула 7">
            <a:extLst>
              <a:ext uri="{FF2B5EF4-FFF2-40B4-BE49-F238E27FC236}">
                <a16:creationId xmlns:a16="http://schemas.microsoft.com/office/drawing/2014/main" id="{979E9C59-6F40-4F2C-9E50-01AC60983810}"/>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E8AD4AEA-4882-2760-9384-23D5C127B0BC}"/>
              </a:ext>
            </a:extLst>
          </p:cNvPr>
          <p:cNvSpPr>
            <a:spLocks noGrp="1"/>
          </p:cNvSpPr>
          <p:nvPr>
            <p:ph type="sldNum" sz="quarter" idx="12"/>
          </p:nvPr>
        </p:nvSpPr>
        <p:spPr/>
        <p:txBody>
          <a:bodyPr/>
          <a:lstStyle/>
          <a:p>
            <a:fld id="{EB35239E-2698-4345-9681-96278F2DE988}" type="slidenum">
              <a:rPr lang="uk-UA" smtClean="0"/>
              <a:t>‹#›</a:t>
            </a:fld>
            <a:endParaRPr lang="uk-UA"/>
          </a:p>
        </p:txBody>
      </p:sp>
    </p:spTree>
    <p:extLst>
      <p:ext uri="{BB962C8B-B14F-4D97-AF65-F5344CB8AC3E}">
        <p14:creationId xmlns:p14="http://schemas.microsoft.com/office/powerpoint/2010/main" val="115215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97C244-489E-B550-528E-1AF51EE7418D}"/>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23A0DC35-477A-E295-B058-B2AE4C71044E}"/>
              </a:ext>
            </a:extLst>
          </p:cNvPr>
          <p:cNvSpPr>
            <a:spLocks noGrp="1"/>
          </p:cNvSpPr>
          <p:nvPr>
            <p:ph type="dt" sz="half" idx="10"/>
          </p:nvPr>
        </p:nvSpPr>
        <p:spPr/>
        <p:txBody>
          <a:bodyPr/>
          <a:lstStyle/>
          <a:p>
            <a:fld id="{E330BCA9-9ECC-4837-98DF-4A53B524E55E}" type="datetimeFigureOut">
              <a:rPr lang="uk-UA" smtClean="0"/>
              <a:t>17.12.2025</a:t>
            </a:fld>
            <a:endParaRPr lang="uk-UA"/>
          </a:p>
        </p:txBody>
      </p:sp>
      <p:sp>
        <p:nvSpPr>
          <p:cNvPr id="4" name="Місце для нижнього колонтитула 3">
            <a:extLst>
              <a:ext uri="{FF2B5EF4-FFF2-40B4-BE49-F238E27FC236}">
                <a16:creationId xmlns:a16="http://schemas.microsoft.com/office/drawing/2014/main" id="{1426624E-C821-2CE4-3062-017D1C13F5C6}"/>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CC15BDA0-7CA9-A391-CAA0-88C79F50757B}"/>
              </a:ext>
            </a:extLst>
          </p:cNvPr>
          <p:cNvSpPr>
            <a:spLocks noGrp="1"/>
          </p:cNvSpPr>
          <p:nvPr>
            <p:ph type="sldNum" sz="quarter" idx="12"/>
          </p:nvPr>
        </p:nvSpPr>
        <p:spPr/>
        <p:txBody>
          <a:bodyPr/>
          <a:lstStyle/>
          <a:p>
            <a:fld id="{EB35239E-2698-4345-9681-96278F2DE988}" type="slidenum">
              <a:rPr lang="uk-UA" smtClean="0"/>
              <a:t>‹#›</a:t>
            </a:fld>
            <a:endParaRPr lang="uk-UA"/>
          </a:p>
        </p:txBody>
      </p:sp>
    </p:spTree>
    <p:extLst>
      <p:ext uri="{BB962C8B-B14F-4D97-AF65-F5344CB8AC3E}">
        <p14:creationId xmlns:p14="http://schemas.microsoft.com/office/powerpoint/2010/main" val="852467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505CE9B2-D1B5-A180-684C-EBABED4C03C5}"/>
              </a:ext>
            </a:extLst>
          </p:cNvPr>
          <p:cNvSpPr>
            <a:spLocks noGrp="1"/>
          </p:cNvSpPr>
          <p:nvPr>
            <p:ph type="dt" sz="half" idx="10"/>
          </p:nvPr>
        </p:nvSpPr>
        <p:spPr/>
        <p:txBody>
          <a:bodyPr/>
          <a:lstStyle/>
          <a:p>
            <a:fld id="{E330BCA9-9ECC-4837-98DF-4A53B524E55E}" type="datetimeFigureOut">
              <a:rPr lang="uk-UA" smtClean="0"/>
              <a:t>17.12.2025</a:t>
            </a:fld>
            <a:endParaRPr lang="uk-UA"/>
          </a:p>
        </p:txBody>
      </p:sp>
      <p:sp>
        <p:nvSpPr>
          <p:cNvPr id="3" name="Місце для нижнього колонтитула 2">
            <a:extLst>
              <a:ext uri="{FF2B5EF4-FFF2-40B4-BE49-F238E27FC236}">
                <a16:creationId xmlns:a16="http://schemas.microsoft.com/office/drawing/2014/main" id="{ECF34487-4496-CF24-4C1D-61BECCEE58F2}"/>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1449FAE4-B21E-5583-A8B7-06D87362A435}"/>
              </a:ext>
            </a:extLst>
          </p:cNvPr>
          <p:cNvSpPr>
            <a:spLocks noGrp="1"/>
          </p:cNvSpPr>
          <p:nvPr>
            <p:ph type="sldNum" sz="quarter" idx="12"/>
          </p:nvPr>
        </p:nvSpPr>
        <p:spPr/>
        <p:txBody>
          <a:bodyPr/>
          <a:lstStyle/>
          <a:p>
            <a:fld id="{EB35239E-2698-4345-9681-96278F2DE988}" type="slidenum">
              <a:rPr lang="uk-UA" smtClean="0"/>
              <a:t>‹#›</a:t>
            </a:fld>
            <a:endParaRPr lang="uk-UA"/>
          </a:p>
        </p:txBody>
      </p:sp>
    </p:spTree>
    <p:extLst>
      <p:ext uri="{BB962C8B-B14F-4D97-AF65-F5344CB8AC3E}">
        <p14:creationId xmlns:p14="http://schemas.microsoft.com/office/powerpoint/2010/main" val="3528422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E90389-FA6A-3862-002E-A53662D61C46}"/>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F4E0E386-5818-BC87-B60F-0D4A61AC4B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2CCC9DD0-E7A3-8527-D246-C06E121C8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ACCBCFD6-E39F-9866-823E-8F3752A077E4}"/>
              </a:ext>
            </a:extLst>
          </p:cNvPr>
          <p:cNvSpPr>
            <a:spLocks noGrp="1"/>
          </p:cNvSpPr>
          <p:nvPr>
            <p:ph type="dt" sz="half" idx="10"/>
          </p:nvPr>
        </p:nvSpPr>
        <p:spPr/>
        <p:txBody>
          <a:bodyPr/>
          <a:lstStyle/>
          <a:p>
            <a:fld id="{E330BCA9-9ECC-4837-98DF-4A53B524E55E}" type="datetimeFigureOut">
              <a:rPr lang="uk-UA" smtClean="0"/>
              <a:t>17.12.2025</a:t>
            </a:fld>
            <a:endParaRPr lang="uk-UA"/>
          </a:p>
        </p:txBody>
      </p:sp>
      <p:sp>
        <p:nvSpPr>
          <p:cNvPr id="6" name="Місце для нижнього колонтитула 5">
            <a:extLst>
              <a:ext uri="{FF2B5EF4-FFF2-40B4-BE49-F238E27FC236}">
                <a16:creationId xmlns:a16="http://schemas.microsoft.com/office/drawing/2014/main" id="{20E5F051-60EC-A907-4A9C-FCAEE2CBF21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36803E33-7564-E02B-3D91-D1080429A9AA}"/>
              </a:ext>
            </a:extLst>
          </p:cNvPr>
          <p:cNvSpPr>
            <a:spLocks noGrp="1"/>
          </p:cNvSpPr>
          <p:nvPr>
            <p:ph type="sldNum" sz="quarter" idx="12"/>
          </p:nvPr>
        </p:nvSpPr>
        <p:spPr/>
        <p:txBody>
          <a:bodyPr/>
          <a:lstStyle/>
          <a:p>
            <a:fld id="{EB35239E-2698-4345-9681-96278F2DE988}" type="slidenum">
              <a:rPr lang="uk-UA" smtClean="0"/>
              <a:t>‹#›</a:t>
            </a:fld>
            <a:endParaRPr lang="uk-UA"/>
          </a:p>
        </p:txBody>
      </p:sp>
    </p:spTree>
    <p:extLst>
      <p:ext uri="{BB962C8B-B14F-4D97-AF65-F5344CB8AC3E}">
        <p14:creationId xmlns:p14="http://schemas.microsoft.com/office/powerpoint/2010/main" val="147642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1E04D7-E841-11C1-ABC7-97A170D1691D}"/>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D4EB1519-99DB-C4F3-A23B-B6D800EFD3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849F588F-32AB-EA8C-6D1F-8DDA1E75FB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473EE8CC-7B09-851C-5CED-97B1C8CF4C9C}"/>
              </a:ext>
            </a:extLst>
          </p:cNvPr>
          <p:cNvSpPr>
            <a:spLocks noGrp="1"/>
          </p:cNvSpPr>
          <p:nvPr>
            <p:ph type="dt" sz="half" idx="10"/>
          </p:nvPr>
        </p:nvSpPr>
        <p:spPr/>
        <p:txBody>
          <a:bodyPr/>
          <a:lstStyle/>
          <a:p>
            <a:fld id="{E330BCA9-9ECC-4837-98DF-4A53B524E55E}" type="datetimeFigureOut">
              <a:rPr lang="uk-UA" smtClean="0"/>
              <a:t>17.12.2025</a:t>
            </a:fld>
            <a:endParaRPr lang="uk-UA"/>
          </a:p>
        </p:txBody>
      </p:sp>
      <p:sp>
        <p:nvSpPr>
          <p:cNvPr id="6" name="Місце для нижнього колонтитула 5">
            <a:extLst>
              <a:ext uri="{FF2B5EF4-FFF2-40B4-BE49-F238E27FC236}">
                <a16:creationId xmlns:a16="http://schemas.microsoft.com/office/drawing/2014/main" id="{5F0F2170-53C3-9582-802F-F9CF74E5BD4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87B20E32-1F32-5F20-220B-12B94AF29E67}"/>
              </a:ext>
            </a:extLst>
          </p:cNvPr>
          <p:cNvSpPr>
            <a:spLocks noGrp="1"/>
          </p:cNvSpPr>
          <p:nvPr>
            <p:ph type="sldNum" sz="quarter" idx="12"/>
          </p:nvPr>
        </p:nvSpPr>
        <p:spPr/>
        <p:txBody>
          <a:bodyPr/>
          <a:lstStyle/>
          <a:p>
            <a:fld id="{EB35239E-2698-4345-9681-96278F2DE988}" type="slidenum">
              <a:rPr lang="uk-UA" smtClean="0"/>
              <a:t>‹#›</a:t>
            </a:fld>
            <a:endParaRPr lang="uk-UA"/>
          </a:p>
        </p:txBody>
      </p:sp>
    </p:spTree>
    <p:extLst>
      <p:ext uri="{BB962C8B-B14F-4D97-AF65-F5344CB8AC3E}">
        <p14:creationId xmlns:p14="http://schemas.microsoft.com/office/powerpoint/2010/main" val="946891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4E99BD7E-B7A3-B092-D656-12763FA567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71DA4D7D-4C67-2C8F-263D-5B8104AED4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75020359-3953-2ED7-F935-C6DF0AE2FC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30BCA9-9ECC-4837-98DF-4A53B524E55E}" type="datetimeFigureOut">
              <a:rPr lang="uk-UA" smtClean="0"/>
              <a:t>17.12.2025</a:t>
            </a:fld>
            <a:endParaRPr lang="uk-UA"/>
          </a:p>
        </p:txBody>
      </p:sp>
      <p:sp>
        <p:nvSpPr>
          <p:cNvPr id="5" name="Місце для нижнього колонтитула 4">
            <a:extLst>
              <a:ext uri="{FF2B5EF4-FFF2-40B4-BE49-F238E27FC236}">
                <a16:creationId xmlns:a16="http://schemas.microsoft.com/office/drawing/2014/main" id="{27D54861-E76C-D1FF-B81C-919C388149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EB552EEE-6E5D-7B9D-B67D-34D545EDA9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35239E-2698-4345-9681-96278F2DE988}" type="slidenum">
              <a:rPr lang="uk-UA" smtClean="0"/>
              <a:t>‹#›</a:t>
            </a:fld>
            <a:endParaRPr lang="uk-UA"/>
          </a:p>
        </p:txBody>
      </p:sp>
    </p:spTree>
    <p:extLst>
      <p:ext uri="{BB962C8B-B14F-4D97-AF65-F5344CB8AC3E}">
        <p14:creationId xmlns:p14="http://schemas.microsoft.com/office/powerpoint/2010/main" val="2219570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hyperlink" Target="https://hudoc.echr.coe.int/eng#{%22itemid%22:[%22001-60035%22]}" TargetMode="External"/><Relationship Id="rId2" Type="http://schemas.openxmlformats.org/officeDocument/2006/relationships/hyperlink" Target="https://hudoc.echr.coe.int/spa#{%22itemid%22:[%22001-189641%22]}" TargetMode="External"/><Relationship Id="rId1" Type="http://schemas.openxmlformats.org/officeDocument/2006/relationships/slideLayout" Target="../slideLayouts/slideLayout13.xml"/><Relationship Id="rId4" Type="http://schemas.openxmlformats.org/officeDocument/2006/relationships/hyperlink" Target="https://hudoc.echr.coe.int/?i=001-76412"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reyestr.court.gov.ua/Review/113417226" TargetMode="External"/><Relationship Id="rId2" Type="http://schemas.openxmlformats.org/officeDocument/2006/relationships/hyperlink" Target="https://reyestr.court.gov.ua/Review/111730998" TargetMode="External"/><Relationship Id="rId1" Type="http://schemas.openxmlformats.org/officeDocument/2006/relationships/slideLayout" Target="../slideLayouts/slideLayout13.xml"/><Relationship Id="rId4" Type="http://schemas.openxmlformats.org/officeDocument/2006/relationships/hyperlink" Target="https://reyestr.court.gov.ua/Review/122898457"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212887" y="1876691"/>
            <a:ext cx="9264858" cy="3483874"/>
          </a:xfrm>
        </p:spPr>
        <p:txBody>
          <a:bodyPr>
            <a:noAutofit/>
          </a:bodyPr>
          <a:lstStyle/>
          <a:p>
            <a:br>
              <a:rPr lang="uk-UA" sz="2400" b="1" dirty="0">
                <a:effectLst/>
                <a:latin typeface="Roboto Condensed Light" panose="02000000000000000000" pitchFamily="2" charset="0"/>
                <a:ea typeface="Roboto Condensed Light" panose="02000000000000000000" pitchFamily="2" charset="0"/>
                <a:cs typeface="Roboto Condensed Light" panose="02000000000000000000" pitchFamily="2" charset="0"/>
              </a:rPr>
            </a:br>
            <a:br>
              <a:rPr lang="uk-UA" sz="2400" b="1" dirty="0">
                <a:effectLst/>
                <a:latin typeface="Roboto Condensed Light" panose="02000000000000000000" pitchFamily="2" charset="0"/>
                <a:ea typeface="Roboto Condensed Light" panose="02000000000000000000" pitchFamily="2" charset="0"/>
                <a:cs typeface="Roboto Condensed Light" panose="02000000000000000000" pitchFamily="2" charset="0"/>
              </a:rPr>
            </a:br>
            <a:br>
              <a:rPr lang="uk-UA" sz="2400" b="1" dirty="0">
                <a:latin typeface="Roboto Condensed Light" panose="02000000000000000000" pitchFamily="2" charset="0"/>
                <a:ea typeface="Roboto Condensed Light" panose="02000000000000000000" pitchFamily="2" charset="0"/>
                <a:cs typeface="Roboto Condensed Light" panose="02000000000000000000" pitchFamily="2" charset="0"/>
              </a:rPr>
            </a:br>
            <a:r>
              <a:rPr lang="uk-UA" sz="2800" b="1" dirty="0">
                <a:latin typeface="Roboto Condensed Light" panose="02000000000000000000" pitchFamily="2" charset="0"/>
                <a:ea typeface="Roboto Condensed Light" panose="02000000000000000000" pitchFamily="2" charset="0"/>
                <a:cs typeface="Roboto Condensed Light" panose="02000000000000000000" pitchFamily="2" charset="0"/>
              </a:rPr>
              <a:t>Конкуренція між </a:t>
            </a:r>
            <a:r>
              <a:rPr lang="uk-UA" sz="2800" b="1" dirty="0"/>
              <a:t>правом на усунення без зайвої затримки невизначеності щодо особистої ідентичності, гідністю людського тіла після смерті та правом особи не проходити ДНК-тест</a:t>
            </a:r>
            <a:br>
              <a:rPr lang="uk-UA" sz="2800" b="1" dirty="0">
                <a:latin typeface="Roboto Condensed Light" panose="02000000000000000000" pitchFamily="2" charset="0"/>
                <a:ea typeface="Roboto Condensed Light" panose="02000000000000000000" pitchFamily="2" charset="0"/>
                <a:cs typeface="Roboto Condensed Light" panose="02000000000000000000" pitchFamily="2" charset="0"/>
              </a:rPr>
            </a:br>
            <a:br>
              <a:rPr lang="uk-UA" sz="2800" dirty="0"/>
            </a:br>
            <a:r>
              <a:rPr lang="uk-UA" sz="1400" dirty="0"/>
              <a:t>Євген Синельников</a:t>
            </a:r>
            <a:br>
              <a:rPr lang="uk-UA" sz="1400" dirty="0"/>
            </a:br>
            <a:r>
              <a:rPr lang="uk-UA" sz="1400" dirty="0"/>
              <a:t>суддя Верховного Суду </a:t>
            </a:r>
            <a:br>
              <a:rPr lang="uk-UA" sz="1400" dirty="0"/>
            </a:br>
            <a:r>
              <a:rPr lang="uk-UA" sz="1400" dirty="0"/>
              <a:t>Касаційний цивільний суд</a:t>
            </a:r>
            <a:br>
              <a:rPr lang="uk-UA" sz="1400" dirty="0"/>
            </a:br>
            <a:endParaRPr lang="en-US" sz="4353" dirty="0"/>
          </a:p>
        </p:txBody>
      </p:sp>
      <p:pic>
        <p:nvPicPr>
          <p:cNvPr id="3"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75467" y="285391"/>
            <a:ext cx="1232064" cy="1510617"/>
          </a:xfrm>
          <a:prstGeom prst="rect">
            <a:avLst/>
          </a:prstGeom>
        </p:spPr>
      </p:pic>
    </p:spTree>
    <p:extLst>
      <p:ext uri="{BB962C8B-B14F-4D97-AF65-F5344CB8AC3E}">
        <p14:creationId xmlns:p14="http://schemas.microsoft.com/office/powerpoint/2010/main" val="1673079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7C84B-0E6D-77D6-821E-68A6A0ED21B4}"/>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E11CF40F-A3E2-08E1-31EC-BDC79F31B809}"/>
              </a:ext>
            </a:extLst>
          </p:cNvPr>
          <p:cNvSpPr txBox="1"/>
          <p:nvPr/>
        </p:nvSpPr>
        <p:spPr>
          <a:xfrm>
            <a:off x="587375" y="1307594"/>
            <a:ext cx="10575743" cy="1815882"/>
          </a:xfrm>
          <a:prstGeom prst="rect">
            <a:avLst/>
          </a:prstGeom>
          <a:noFill/>
        </p:spPr>
        <p:txBody>
          <a:bodyPr wrap="square">
            <a:spAutoFit/>
          </a:bodyPr>
          <a:lstStyle/>
          <a:p>
            <a:pPr lvl="0" algn="just"/>
            <a:r>
              <a:rPr lang="uk-UA" sz="2800" dirty="0">
                <a:latin typeface="Roboto Condensed Light" panose="02000000000000000000" pitchFamily="2" charset="0"/>
                <a:ea typeface="Roboto Condensed Light" panose="02000000000000000000" pitchFamily="2" charset="0"/>
              </a:rPr>
              <a:t>ДНК-тест є єдиним науковим методом точного встановлення батьківства стосовно конкретної дитини. Його доказова цінність суттєво переважає будь-який інший доказ, наданий сторонами, з метою підтвердити або спростувати факт оспорюваного батьківства. </a:t>
            </a:r>
          </a:p>
        </p:txBody>
      </p:sp>
      <p:sp>
        <p:nvSpPr>
          <p:cNvPr id="9" name="Slide Number Placeholder 3">
            <a:extLst>
              <a:ext uri="{FF2B5EF4-FFF2-40B4-BE49-F238E27FC236}">
                <a16:creationId xmlns:a16="http://schemas.microsoft.com/office/drawing/2014/main" id="{34613319-150A-7A21-F8A7-884EE7CE908F}"/>
              </a:ext>
            </a:extLst>
          </p:cNvPr>
          <p:cNvSpPr>
            <a:spLocks noGrp="1"/>
          </p:cNvSpPr>
          <p:nvPr>
            <p:ph type="sldNum" sz="quarter" idx="12"/>
          </p:nvPr>
        </p:nvSpPr>
        <p:spPr>
          <a:xfrm>
            <a:off x="9291860" y="5950732"/>
            <a:ext cx="2404944" cy="402652"/>
          </a:xfrm>
        </p:spPr>
        <p:txBody>
          <a:bodyPr/>
          <a:lstStyle/>
          <a:p>
            <a:r>
              <a:rPr lang="uk-UA" sz="1200" dirty="0"/>
              <a:t>2</a:t>
            </a:r>
            <a:endParaRPr lang="en-US" sz="1200" dirty="0"/>
          </a:p>
        </p:txBody>
      </p:sp>
      <p:cxnSp>
        <p:nvCxnSpPr>
          <p:cNvPr id="10" name="Прямая соединительная линия 9">
            <a:extLst>
              <a:ext uri="{FF2B5EF4-FFF2-40B4-BE49-F238E27FC236}">
                <a16:creationId xmlns:a16="http://schemas.microsoft.com/office/drawing/2014/main" id="{B9B214FC-8018-B9FB-AC2F-DD7B5F8FB9B5}"/>
              </a:ext>
            </a:extLst>
          </p:cNvPr>
          <p:cNvCxnSpPr>
            <a:cxnSpLocks/>
          </p:cNvCxnSpPr>
          <p:nvPr/>
        </p:nvCxnSpPr>
        <p:spPr>
          <a:xfrm>
            <a:off x="587375" y="6258578"/>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6EA7E6E9-9FF4-C20E-71C4-4CF17927553F}"/>
              </a:ext>
            </a:extLst>
          </p:cNvPr>
          <p:cNvSpPr txBox="1">
            <a:spLocks/>
          </p:cNvSpPr>
          <p:nvPr/>
        </p:nvSpPr>
        <p:spPr>
          <a:xfrm>
            <a:off x="1864034" y="5950732"/>
            <a:ext cx="1784255" cy="325056"/>
          </a:xfrm>
          <a:prstGeom prst="rect">
            <a:avLst/>
          </a:prstGeom>
        </p:spPr>
        <p:txBody>
          <a:bodyPr vert="horz" lIns="91440" tIns="45720" rIns="91440" bIns="45720" rtlCol="0">
            <a:norm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r>
              <a:rPr lang="uk-UA" dirty="0">
                <a:solidFill>
                  <a:srgbClr val="002949"/>
                </a:solidFill>
              </a:rPr>
              <a:t>ДНК</a:t>
            </a:r>
            <a:endParaRPr lang="en-US" dirty="0">
              <a:solidFill>
                <a:srgbClr val="002949"/>
              </a:solidFill>
            </a:endParaRPr>
          </a:p>
        </p:txBody>
      </p:sp>
    </p:spTree>
    <p:extLst>
      <p:ext uri="{BB962C8B-B14F-4D97-AF65-F5344CB8AC3E}">
        <p14:creationId xmlns:p14="http://schemas.microsoft.com/office/powerpoint/2010/main" val="3186081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677142A-E96C-94E2-B082-96BFB0652BF5}"/>
              </a:ext>
            </a:extLst>
          </p:cNvPr>
          <p:cNvSpPr txBox="1"/>
          <p:nvPr/>
        </p:nvSpPr>
        <p:spPr>
          <a:xfrm>
            <a:off x="542092" y="660977"/>
            <a:ext cx="11352933" cy="461665"/>
          </a:xfrm>
          <a:prstGeom prst="rect">
            <a:avLst/>
          </a:prstGeom>
          <a:noFill/>
        </p:spPr>
        <p:txBody>
          <a:bodyPr wrap="square">
            <a:spAutoFit/>
          </a:bodyPr>
          <a:lstStyle/>
          <a:p>
            <a:r>
              <a:rPr lang="uk-UA" sz="2400" dirty="0">
                <a:latin typeface="Roboto Condensed Light" panose="02000000000000000000" pitchFamily="2" charset="0"/>
                <a:ea typeface="Roboto Condensed Light" panose="02000000000000000000" pitchFamily="2" charset="0"/>
              </a:rPr>
              <a:t>Справи ЄСПЛ</a:t>
            </a:r>
          </a:p>
        </p:txBody>
      </p:sp>
      <p:sp>
        <p:nvSpPr>
          <p:cNvPr id="8" name="TextBox 7">
            <a:extLst>
              <a:ext uri="{FF2B5EF4-FFF2-40B4-BE49-F238E27FC236}">
                <a16:creationId xmlns:a16="http://schemas.microsoft.com/office/drawing/2014/main" id="{E9646EFF-9926-B4E2-C6CC-2FD6BC1A899F}"/>
              </a:ext>
            </a:extLst>
          </p:cNvPr>
          <p:cNvSpPr txBox="1"/>
          <p:nvPr/>
        </p:nvSpPr>
        <p:spPr>
          <a:xfrm>
            <a:off x="587375" y="1307594"/>
            <a:ext cx="10575743" cy="4555093"/>
          </a:xfrm>
          <a:prstGeom prst="rect">
            <a:avLst/>
          </a:prstGeom>
          <a:noFill/>
        </p:spPr>
        <p:txBody>
          <a:bodyPr wrap="square">
            <a:spAutoFit/>
          </a:bodyPr>
          <a:lstStyle/>
          <a:p>
            <a:pPr marL="342900" lvl="0" indent="-342900" algn="just">
              <a:buAutoNum type="arabicPeriod"/>
            </a:pPr>
            <a:r>
              <a:rPr lang="uk-UA" sz="2000" b="1" dirty="0" err="1">
                <a:latin typeface="Roboto Condensed Light" panose="02000000000000000000" pitchFamily="2" charset="0"/>
                <a:ea typeface="Roboto Condensed Light" panose="02000000000000000000" pitchFamily="2" charset="0"/>
                <a:hlinkClick r:id="rId2">
                  <a:extLst>
                    <a:ext uri="{A12FA001-AC4F-418D-AE19-62706E023703}">
                      <ahyp:hlinkClr xmlns:ahyp="http://schemas.microsoft.com/office/drawing/2018/hyperlinkcolor" val="tx"/>
                    </a:ext>
                  </a:extLst>
                </a:hlinkClick>
              </a:rPr>
              <a:t>Mifsud</a:t>
            </a:r>
            <a:r>
              <a:rPr lang="uk-UA" sz="2000" b="1" dirty="0">
                <a:latin typeface="Roboto Condensed Light" panose="02000000000000000000" pitchFamily="2" charset="0"/>
                <a:ea typeface="Roboto Condensed Light" panose="02000000000000000000" pitchFamily="2" charset="0"/>
                <a:hlinkClick r:id="rId2">
                  <a:extLst>
                    <a:ext uri="{A12FA001-AC4F-418D-AE19-62706E023703}">
                      <ahyp:hlinkClr xmlns:ahyp="http://schemas.microsoft.com/office/drawing/2018/hyperlinkcolor" val="tx"/>
                    </a:ext>
                  </a:extLst>
                </a:hlinkClick>
              </a:rPr>
              <a:t> v. </a:t>
            </a:r>
            <a:r>
              <a:rPr lang="uk-UA" sz="2000" b="1" dirty="0" err="1">
                <a:latin typeface="Roboto Condensed Light" panose="02000000000000000000" pitchFamily="2" charset="0"/>
                <a:ea typeface="Roboto Condensed Light" panose="02000000000000000000" pitchFamily="2" charset="0"/>
                <a:hlinkClick r:id="rId2">
                  <a:extLst>
                    <a:ext uri="{A12FA001-AC4F-418D-AE19-62706E023703}">
                      <ahyp:hlinkClr xmlns:ahyp="http://schemas.microsoft.com/office/drawing/2018/hyperlinkcolor" val="tx"/>
                    </a:ext>
                  </a:extLst>
                </a:hlinkClick>
              </a:rPr>
              <a:t>Malta</a:t>
            </a:r>
            <a:r>
              <a:rPr lang="uk-UA" sz="2000" b="1" dirty="0">
                <a:latin typeface="Roboto Condensed Light" panose="02000000000000000000" pitchFamily="2" charset="0"/>
                <a:ea typeface="Roboto Condensed Light" panose="02000000000000000000" pitchFamily="2" charset="0"/>
              </a:rPr>
              <a:t> (заява № 62257/15 від 29 квітня 2019 року)</a:t>
            </a:r>
          </a:p>
          <a:p>
            <a:pPr lvl="0" algn="just"/>
            <a:r>
              <a:rPr lang="uk-UA" sz="2000" dirty="0">
                <a:latin typeface="Roboto Condensed Light" panose="02000000000000000000" pitchFamily="2" charset="0"/>
                <a:ea typeface="Roboto Condensed Light" panose="02000000000000000000" pitchFamily="2" charset="0"/>
              </a:rPr>
              <a:t>суди досягли справедливого балансу при зважуванні конкуруючих інтересів. </a:t>
            </a:r>
            <a:r>
              <a:rPr lang="uk-UA" dirty="0">
                <a:latin typeface="Roboto Condensed Light" panose="02000000000000000000" pitchFamily="2" charset="0"/>
                <a:ea typeface="Roboto Condensed Light" panose="02000000000000000000" pitchFamily="2" charset="0"/>
              </a:rPr>
              <a:t>Тест на ДНК, від проходження кого відмовлявся заявник, не суперечив принципам верховенства права та природної справедливості, особливо з огляду на законну мету в цій справі, яка полягала у виконанні державою своїх обов'язків перед позивачем відповідно до статті 8 Конвенції.</a:t>
            </a:r>
            <a:endParaRPr lang="uk-UA" sz="2000" dirty="0">
              <a:latin typeface="Roboto Condensed Light" panose="02000000000000000000" pitchFamily="2" charset="0"/>
              <a:ea typeface="Roboto Condensed Light" panose="02000000000000000000" pitchFamily="2" charset="0"/>
            </a:endParaRPr>
          </a:p>
          <a:p>
            <a:pPr algn="just"/>
            <a:r>
              <a:rPr lang="uk-UA" sz="2000" dirty="0">
                <a:latin typeface="Roboto Condensed Light" panose="02000000000000000000" pitchFamily="2" charset="0"/>
                <a:ea typeface="Roboto Condensed Light" panose="02000000000000000000" pitchFamily="2" charset="0"/>
              </a:rPr>
              <a:t> </a:t>
            </a:r>
            <a:r>
              <a:rPr lang="uk-UA" sz="2000" b="1" dirty="0">
                <a:latin typeface="Roboto Condensed Light" panose="02000000000000000000" pitchFamily="2" charset="0"/>
                <a:ea typeface="Roboto Condensed Light" panose="02000000000000000000" pitchFamily="2" charset="0"/>
              </a:rPr>
              <a:t>2</a:t>
            </a:r>
            <a:r>
              <a:rPr lang="uk-UA" sz="2000" dirty="0">
                <a:latin typeface="Roboto Condensed Light" panose="02000000000000000000" pitchFamily="2" charset="0"/>
                <a:ea typeface="Roboto Condensed Light" panose="02000000000000000000" pitchFamily="2" charset="0"/>
              </a:rPr>
              <a:t>. </a:t>
            </a:r>
            <a:r>
              <a:rPr lang="uk-UA" sz="2000" b="1" dirty="0">
                <a:latin typeface="Roboto Condensed Light" panose="02000000000000000000" pitchFamily="2" charset="0"/>
                <a:ea typeface="Roboto Condensed Light" panose="02000000000000000000" pitchFamily="2" charset="0"/>
                <a:hlinkClick r:id="rId3">
                  <a:extLst>
                    <a:ext uri="{A12FA001-AC4F-418D-AE19-62706E023703}">
                      <ahyp:hlinkClr xmlns:ahyp="http://schemas.microsoft.com/office/drawing/2018/hyperlinkcolor" val="tx"/>
                    </a:ext>
                  </a:extLst>
                </a:hlinkClick>
              </a:rPr>
              <a:t>MIKULIC V. CROATIA</a:t>
            </a:r>
            <a:r>
              <a:rPr lang="uk-UA" sz="2000" b="1" dirty="0">
                <a:latin typeface="Roboto Condensed Light" panose="02000000000000000000" pitchFamily="2" charset="0"/>
                <a:ea typeface="Roboto Condensed Light" panose="02000000000000000000" pitchFamily="2" charset="0"/>
              </a:rPr>
              <a:t> (заява № 53176/99 від 4 вересня 2002 року).</a:t>
            </a:r>
            <a:endParaRPr lang="uk-UA" sz="2000" dirty="0">
              <a:latin typeface="Roboto Condensed Light" panose="02000000000000000000" pitchFamily="2" charset="0"/>
              <a:ea typeface="Roboto Condensed Light" panose="02000000000000000000" pitchFamily="2" charset="0"/>
            </a:endParaRPr>
          </a:p>
          <a:p>
            <a:pPr lvl="0" algn="just"/>
            <a:r>
              <a:rPr lang="uk-UA" sz="2000" dirty="0">
                <a:latin typeface="Roboto Condensed Light" panose="02000000000000000000" pitchFamily="2" charset="0"/>
                <a:ea typeface="Roboto Condensed Light" panose="02000000000000000000" pitchFamily="2" charset="0"/>
              </a:rPr>
              <a:t>врахування інтересів дитини, право робити висновки з урахуванням того факту, що сторона перешкоджала встановленню певних фактів, тривалість провадження (невизначеності ідентичності).</a:t>
            </a:r>
          </a:p>
          <a:p>
            <a:pPr algn="just"/>
            <a:r>
              <a:rPr lang="uk-UA" sz="2000" b="1" dirty="0">
                <a:latin typeface="Roboto Condensed Light" panose="02000000000000000000" pitchFamily="2" charset="0"/>
                <a:ea typeface="Roboto Condensed Light" panose="02000000000000000000" pitchFamily="2" charset="0"/>
              </a:rPr>
              <a:t>3. </a:t>
            </a:r>
            <a:r>
              <a:rPr lang="uk-UA" sz="2000" b="1" dirty="0">
                <a:latin typeface="Roboto Condensed Light" panose="02000000000000000000" pitchFamily="2" charset="0"/>
                <a:ea typeface="Roboto Condensed Light" panose="02000000000000000000" pitchFamily="2" charset="0"/>
                <a:hlinkClick r:id="rId4">
                  <a:extLst>
                    <a:ext uri="{A12FA001-AC4F-418D-AE19-62706E023703}">
                      <ahyp:hlinkClr xmlns:ahyp="http://schemas.microsoft.com/office/drawing/2018/hyperlinkcolor" val="tx"/>
                    </a:ext>
                  </a:extLst>
                </a:hlinkClick>
              </a:rPr>
              <a:t>JÄGGI v. SWITZERLAND</a:t>
            </a:r>
            <a:r>
              <a:rPr lang="uk-UA" sz="2000" dirty="0">
                <a:latin typeface="Roboto Condensed Light" panose="02000000000000000000" pitchFamily="2" charset="0"/>
                <a:ea typeface="Roboto Condensed Light" panose="02000000000000000000" pitchFamily="2" charset="0"/>
              </a:rPr>
              <a:t> </a:t>
            </a:r>
            <a:r>
              <a:rPr lang="uk-UA" sz="2000" b="1" dirty="0">
                <a:latin typeface="Roboto Condensed Light" panose="02000000000000000000" pitchFamily="2" charset="0"/>
                <a:ea typeface="Roboto Condensed Light" panose="02000000000000000000" pitchFamily="2" charset="0"/>
              </a:rPr>
              <a:t>(заява № 58757/00 від 13 жовтня 2001 року)</a:t>
            </a:r>
            <a:endParaRPr lang="uk-UA" sz="2000" dirty="0">
              <a:latin typeface="Roboto Condensed Light" panose="02000000000000000000" pitchFamily="2" charset="0"/>
              <a:ea typeface="Roboto Condensed Light" panose="02000000000000000000" pitchFamily="2" charset="0"/>
            </a:endParaRPr>
          </a:p>
          <a:p>
            <a:pPr lvl="0" algn="just"/>
            <a:r>
              <a:rPr lang="uk-UA" sz="2000" dirty="0">
                <a:latin typeface="Roboto Condensed Light" panose="02000000000000000000" pitchFamily="2" charset="0"/>
                <a:ea typeface="Roboto Condensed Light" panose="02000000000000000000" pitchFamily="2" charset="0"/>
              </a:rPr>
              <a:t>немає підстав вважати, що могло мати місце втручання в приватне життя померлої особи у зв’язку з клопотанням про відібрання з її тіла зразків для тесту ДНК, у разі, якщо таке клопотання було зроблено після її смерті. ЄСПЛ </a:t>
            </a:r>
            <a:r>
              <a:rPr lang="uk-UA" dirty="0">
                <a:latin typeface="Roboto Condensed Light" panose="02000000000000000000" pitchFamily="2" charset="0"/>
                <a:ea typeface="Roboto Condensed Light" panose="02000000000000000000" pitchFamily="2" charset="0"/>
              </a:rPr>
              <a:t>не вважає, що інтерес особи у встановленні свого батька може зникнути з часом. </a:t>
            </a:r>
            <a:endParaRPr lang="uk-UA" sz="2000" dirty="0">
              <a:latin typeface="Roboto Condensed Light" panose="02000000000000000000" pitchFamily="2" charset="0"/>
              <a:ea typeface="Roboto Condensed Light" panose="02000000000000000000" pitchFamily="2" charset="0"/>
            </a:endParaRPr>
          </a:p>
          <a:p>
            <a:pPr lvl="0" algn="just"/>
            <a:endParaRPr lang="uk-UA" dirty="0">
              <a:latin typeface="Roboto Condensed Light" panose="02000000000000000000" pitchFamily="2" charset="0"/>
              <a:ea typeface="Roboto Condensed Light" panose="02000000000000000000" pitchFamily="2" charset="0"/>
            </a:endParaRPr>
          </a:p>
        </p:txBody>
      </p:sp>
      <p:sp>
        <p:nvSpPr>
          <p:cNvPr id="9" name="Slide Number Placeholder 3"/>
          <p:cNvSpPr>
            <a:spLocks noGrp="1"/>
          </p:cNvSpPr>
          <p:nvPr>
            <p:ph type="sldNum" sz="quarter" idx="12"/>
          </p:nvPr>
        </p:nvSpPr>
        <p:spPr>
          <a:xfrm>
            <a:off x="9291860" y="5950732"/>
            <a:ext cx="2404944" cy="402652"/>
          </a:xfrm>
        </p:spPr>
        <p:txBody>
          <a:bodyPr/>
          <a:lstStyle/>
          <a:p>
            <a:r>
              <a:rPr lang="uk-UA" sz="1200" dirty="0"/>
              <a:t>2</a:t>
            </a:r>
            <a:endParaRPr lang="en-US" sz="1200" dirty="0"/>
          </a:p>
        </p:txBody>
      </p:sp>
      <p:cxnSp>
        <p:nvCxnSpPr>
          <p:cNvPr id="10" name="Прямая соединительная линия 9"/>
          <p:cNvCxnSpPr>
            <a:cxnSpLocks/>
          </p:cNvCxnSpPr>
          <p:nvPr/>
        </p:nvCxnSpPr>
        <p:spPr>
          <a:xfrm>
            <a:off x="587375" y="6258578"/>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11" name="Text Placeholder 2"/>
          <p:cNvSpPr txBox="1">
            <a:spLocks/>
          </p:cNvSpPr>
          <p:nvPr/>
        </p:nvSpPr>
        <p:spPr>
          <a:xfrm>
            <a:off x="1864034" y="5950732"/>
            <a:ext cx="1784255" cy="325056"/>
          </a:xfrm>
          <a:prstGeom prst="rect">
            <a:avLst/>
          </a:prstGeom>
        </p:spPr>
        <p:txBody>
          <a:bodyPr vert="horz" lIns="91440" tIns="45720" rIns="91440" bIns="45720" rtlCol="0">
            <a:norm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r>
              <a:rPr lang="uk-UA" dirty="0">
                <a:solidFill>
                  <a:srgbClr val="002949"/>
                </a:solidFill>
              </a:rPr>
              <a:t>ДНК</a:t>
            </a:r>
            <a:endParaRPr lang="en-US" dirty="0">
              <a:solidFill>
                <a:srgbClr val="002949"/>
              </a:solidFill>
            </a:endParaRPr>
          </a:p>
        </p:txBody>
      </p:sp>
    </p:spTree>
    <p:extLst>
      <p:ext uri="{BB962C8B-B14F-4D97-AF65-F5344CB8AC3E}">
        <p14:creationId xmlns:p14="http://schemas.microsoft.com/office/powerpoint/2010/main" val="3441423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E1F5E-F63D-7D34-CD4B-50F9C978C44F}"/>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4E855863-79AC-B05C-FE97-080F69E9EE13}"/>
              </a:ext>
            </a:extLst>
          </p:cNvPr>
          <p:cNvSpPr txBox="1"/>
          <p:nvPr/>
        </p:nvSpPr>
        <p:spPr>
          <a:xfrm>
            <a:off x="668058" y="286991"/>
            <a:ext cx="11352933" cy="461665"/>
          </a:xfrm>
          <a:prstGeom prst="rect">
            <a:avLst/>
          </a:prstGeom>
          <a:noFill/>
        </p:spPr>
        <p:txBody>
          <a:bodyPr wrap="square">
            <a:spAutoFit/>
          </a:bodyPr>
          <a:lstStyle/>
          <a:p>
            <a:r>
              <a:rPr lang="uk-UA" sz="2400" dirty="0"/>
              <a:t>Станом на 1 грудня 2025 року на розгляді Суду ЄС знаходиться справа </a:t>
            </a:r>
            <a:r>
              <a:rPr lang="uk-UA" sz="2400" b="1" dirty="0"/>
              <a:t>C‑196/24</a:t>
            </a:r>
            <a:r>
              <a:rPr lang="uk-UA" sz="2400" dirty="0"/>
              <a:t>. </a:t>
            </a:r>
          </a:p>
        </p:txBody>
      </p:sp>
      <p:sp>
        <p:nvSpPr>
          <p:cNvPr id="8" name="TextBox 7">
            <a:extLst>
              <a:ext uri="{FF2B5EF4-FFF2-40B4-BE49-F238E27FC236}">
                <a16:creationId xmlns:a16="http://schemas.microsoft.com/office/drawing/2014/main" id="{54F350FF-2714-9F3A-E8CD-204C79B11BD7}"/>
              </a:ext>
            </a:extLst>
          </p:cNvPr>
          <p:cNvSpPr txBox="1"/>
          <p:nvPr/>
        </p:nvSpPr>
        <p:spPr>
          <a:xfrm>
            <a:off x="587375" y="984864"/>
            <a:ext cx="10575743" cy="5355312"/>
          </a:xfrm>
          <a:prstGeom prst="rect">
            <a:avLst/>
          </a:prstGeom>
          <a:noFill/>
        </p:spPr>
        <p:txBody>
          <a:bodyPr wrap="square">
            <a:spAutoFit/>
          </a:bodyPr>
          <a:lstStyle/>
          <a:p>
            <a:endParaRPr lang="uk-UA" dirty="0"/>
          </a:p>
          <a:p>
            <a:r>
              <a:rPr lang="uk-UA" dirty="0">
                <a:latin typeface="Roboto Condensed Light" panose="02000000000000000000" pitchFamily="2" charset="0"/>
                <a:ea typeface="Roboto Condensed Light" panose="02000000000000000000" pitchFamily="2" charset="0"/>
              </a:rPr>
              <a:t>Заявник у цій справі звернувся до італійського суду з проханням встановити, що особа, яка померла та похована у Франції, є його біологічним батьком. Цей італійський суд надіслав до французького суду запит на ексгумацію та взяття генетичних зразків тіла передбачуваного батька відповідно до Регламенту 2020/1783 про встановлення судової співпраці у цивільних та комерційних справах щодо отримання доказів. Однак, згідно з Цивільним кодексом Франції, суддя не може наказати ексгумацію тіла з метою отримання генетичного зразка з метою встановлення батьківства, якщо померла особа не дала свою пряму згоду за життя. У французькому правопорядку це вважається питанням публічного порядку.</a:t>
            </a:r>
          </a:p>
          <a:p>
            <a:r>
              <a:rPr lang="uk-UA" dirty="0">
                <a:latin typeface="Roboto Condensed Light" panose="02000000000000000000" pitchFamily="2" charset="0"/>
                <a:ea typeface="Roboto Condensed Light" panose="02000000000000000000" pitchFamily="2" charset="0"/>
              </a:rPr>
              <a:t>Французький суд направив запит до Суду ЄС.</a:t>
            </a:r>
          </a:p>
          <a:p>
            <a:endParaRPr lang="uk-UA" dirty="0">
              <a:latin typeface="Roboto Condensed Light" panose="02000000000000000000" pitchFamily="2" charset="0"/>
              <a:ea typeface="Roboto Condensed Light" panose="02000000000000000000" pitchFamily="2" charset="0"/>
            </a:endParaRPr>
          </a:p>
          <a:p>
            <a:r>
              <a:rPr lang="uk-UA" dirty="0">
                <a:latin typeface="Roboto Condensed Light" panose="02000000000000000000" pitchFamily="2" charset="0"/>
                <a:ea typeface="Roboto Condensed Light" panose="02000000000000000000" pitchFamily="2" charset="0"/>
              </a:rPr>
              <a:t>Думка генерального адвоката з приводу цієї справи, яка не є обов’язковою для Суду: відповідно до принципу взаємного визнання, французький суд не може відхилити запит на отримання доказів, надісланий італійським судом, навіть якщо його національне законодавство забороняє, як питання державної політики, взяття генетичних зразків з тіла померлого для доведення батьківства, якщо відповідна особа не дала своєї прямої згоди за життя. Хартія не забороняє суду Держави-члена вимагати, відповідно до Регламенту 2020/1783, збору доказів шляхом посмертного генетичного взяття проб, навіть якщо померла особа не дала своєї згоди на таке взяття проб протягом свого життя.</a:t>
            </a:r>
          </a:p>
          <a:p>
            <a:endParaRPr lang="uk-UA" dirty="0"/>
          </a:p>
          <a:p>
            <a:pPr lvl="0" algn="just"/>
            <a:endParaRPr lang="uk-UA" dirty="0">
              <a:latin typeface="Roboto Condensed Light" panose="02000000000000000000" pitchFamily="2" charset="0"/>
              <a:ea typeface="Roboto Condensed Light" panose="02000000000000000000" pitchFamily="2" charset="0"/>
            </a:endParaRPr>
          </a:p>
        </p:txBody>
      </p:sp>
      <p:sp>
        <p:nvSpPr>
          <p:cNvPr id="9" name="Slide Number Placeholder 3">
            <a:extLst>
              <a:ext uri="{FF2B5EF4-FFF2-40B4-BE49-F238E27FC236}">
                <a16:creationId xmlns:a16="http://schemas.microsoft.com/office/drawing/2014/main" id="{565325AD-C4C6-FB12-76DA-8248C8B2834A}"/>
              </a:ext>
            </a:extLst>
          </p:cNvPr>
          <p:cNvSpPr>
            <a:spLocks noGrp="1"/>
          </p:cNvSpPr>
          <p:nvPr>
            <p:ph type="sldNum" sz="quarter" idx="12"/>
          </p:nvPr>
        </p:nvSpPr>
        <p:spPr>
          <a:xfrm>
            <a:off x="9291860" y="5950732"/>
            <a:ext cx="2404944" cy="402652"/>
          </a:xfrm>
        </p:spPr>
        <p:txBody>
          <a:bodyPr/>
          <a:lstStyle/>
          <a:p>
            <a:r>
              <a:rPr lang="uk-UA" sz="1200" dirty="0"/>
              <a:t>2</a:t>
            </a:r>
            <a:endParaRPr lang="en-US" sz="1200" dirty="0"/>
          </a:p>
        </p:txBody>
      </p:sp>
      <p:cxnSp>
        <p:nvCxnSpPr>
          <p:cNvPr id="10" name="Прямая соединительная линия 9">
            <a:extLst>
              <a:ext uri="{FF2B5EF4-FFF2-40B4-BE49-F238E27FC236}">
                <a16:creationId xmlns:a16="http://schemas.microsoft.com/office/drawing/2014/main" id="{ABAE69DE-44D6-6360-2C53-A41EFFDB76CB}"/>
              </a:ext>
            </a:extLst>
          </p:cNvPr>
          <p:cNvCxnSpPr>
            <a:cxnSpLocks/>
          </p:cNvCxnSpPr>
          <p:nvPr/>
        </p:nvCxnSpPr>
        <p:spPr>
          <a:xfrm>
            <a:off x="587375" y="6258578"/>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2A124C75-D8D3-C2F8-5690-92120A85A95B}"/>
              </a:ext>
            </a:extLst>
          </p:cNvPr>
          <p:cNvSpPr txBox="1">
            <a:spLocks/>
          </p:cNvSpPr>
          <p:nvPr/>
        </p:nvSpPr>
        <p:spPr>
          <a:xfrm>
            <a:off x="1864034" y="5950732"/>
            <a:ext cx="1784255" cy="325056"/>
          </a:xfrm>
          <a:prstGeom prst="rect">
            <a:avLst/>
          </a:prstGeom>
        </p:spPr>
        <p:txBody>
          <a:bodyPr vert="horz" lIns="91440" tIns="45720" rIns="91440" bIns="45720" rtlCol="0">
            <a:norm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r>
              <a:rPr lang="uk-UA" dirty="0">
                <a:solidFill>
                  <a:srgbClr val="002949"/>
                </a:solidFill>
              </a:rPr>
              <a:t>ДНК</a:t>
            </a:r>
            <a:endParaRPr lang="en-US" dirty="0">
              <a:solidFill>
                <a:srgbClr val="002949"/>
              </a:solidFill>
            </a:endParaRPr>
          </a:p>
        </p:txBody>
      </p:sp>
    </p:spTree>
    <p:extLst>
      <p:ext uri="{BB962C8B-B14F-4D97-AF65-F5344CB8AC3E}">
        <p14:creationId xmlns:p14="http://schemas.microsoft.com/office/powerpoint/2010/main" val="1998484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4990F-4A5E-7FA1-7992-909F823775E1}"/>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36E5041-4F8D-98F5-D637-AF0F4E13514F}"/>
              </a:ext>
            </a:extLst>
          </p:cNvPr>
          <p:cNvSpPr txBox="1"/>
          <p:nvPr/>
        </p:nvSpPr>
        <p:spPr>
          <a:xfrm>
            <a:off x="587375" y="599421"/>
            <a:ext cx="11352933" cy="461665"/>
          </a:xfrm>
          <a:prstGeom prst="rect">
            <a:avLst/>
          </a:prstGeom>
          <a:noFill/>
        </p:spPr>
        <p:txBody>
          <a:bodyPr wrap="square">
            <a:spAutoFit/>
          </a:bodyPr>
          <a:lstStyle/>
          <a:p>
            <a:r>
              <a:rPr lang="uk-UA" sz="2400" dirty="0">
                <a:latin typeface="Roboto Condensed Light" panose="02000000000000000000" pitchFamily="2" charset="0"/>
                <a:ea typeface="Roboto Condensed Light" panose="02000000000000000000" pitchFamily="2" charset="0"/>
              </a:rPr>
              <a:t>Національна практика. Постанови Верховного Суду.</a:t>
            </a:r>
          </a:p>
        </p:txBody>
      </p:sp>
      <p:sp>
        <p:nvSpPr>
          <p:cNvPr id="8" name="TextBox 7">
            <a:extLst>
              <a:ext uri="{FF2B5EF4-FFF2-40B4-BE49-F238E27FC236}">
                <a16:creationId xmlns:a16="http://schemas.microsoft.com/office/drawing/2014/main" id="{2A0E5D93-6A7B-35A4-BCDF-FFF3BBB0A808}"/>
              </a:ext>
            </a:extLst>
          </p:cNvPr>
          <p:cNvSpPr txBox="1"/>
          <p:nvPr/>
        </p:nvSpPr>
        <p:spPr>
          <a:xfrm>
            <a:off x="587375" y="1061086"/>
            <a:ext cx="10575743" cy="4770537"/>
          </a:xfrm>
          <a:prstGeom prst="rect">
            <a:avLst/>
          </a:prstGeom>
          <a:noFill/>
        </p:spPr>
        <p:txBody>
          <a:bodyPr wrap="square">
            <a:spAutoFit/>
          </a:bodyPr>
          <a:lstStyle/>
          <a:p>
            <a:pPr marL="342900" lvl="0" indent="-342900" algn="just">
              <a:buAutoNum type="arabicPeriod"/>
            </a:pPr>
            <a:r>
              <a:rPr lang="uk-UA" b="1" dirty="0">
                <a:latin typeface="Roboto Condensed Light" panose="02000000000000000000" pitchFamily="2" charset="0"/>
                <a:ea typeface="Roboto Condensed Light" panose="02000000000000000000" pitchFamily="2" charset="0"/>
              </a:rPr>
              <a:t>від 19 жовтня 2022 року у справі № 686/3582/16-ц (провадження № 61-6484св22</a:t>
            </a:r>
            <a:r>
              <a:rPr lang="uk-UA" dirty="0">
                <a:latin typeface="Roboto Condensed Light" panose="02000000000000000000" pitchFamily="2" charset="0"/>
                <a:ea typeface="Roboto Condensed Light" panose="02000000000000000000" pitchFamily="2" charset="0"/>
              </a:rPr>
              <a:t>):</a:t>
            </a:r>
          </a:p>
          <a:p>
            <a:pPr lvl="0" algn="just"/>
            <a:r>
              <a:rPr lang="uk-UA" dirty="0">
                <a:latin typeface="Roboto Condensed Light" panose="02000000000000000000" pitchFamily="2" charset="0"/>
                <a:ea typeface="Roboto Condensed Light" panose="02000000000000000000" pitchFamily="2" charset="0"/>
              </a:rPr>
              <a:t>Законодавець встановив спеціальну процесуальну санкцію для осіб, які ухиляються від участі у експертизі. Важливим у такому випадку є встановлення ухилення осіб як умисних дій, внаслідок чого неможливо провести експертизу для з`ясування відповіді на питання, яке для них має значення, наслідком чого може бути визнання судом факту, для з`ясування якого була призначена експертиза, або відмова у його визнанні.</a:t>
            </a:r>
            <a:endParaRPr lang="uk-UA" sz="1600" dirty="0">
              <a:latin typeface="Roboto Condensed Light" panose="02000000000000000000" pitchFamily="2" charset="0"/>
              <a:ea typeface="Roboto Condensed Light" panose="02000000000000000000" pitchFamily="2" charset="0"/>
            </a:endParaRPr>
          </a:p>
          <a:p>
            <a:pPr lvl="0" algn="just"/>
            <a:r>
              <a:rPr lang="uk-UA" sz="1600" b="1" dirty="0">
                <a:latin typeface="Roboto Condensed Light" panose="02000000000000000000" pitchFamily="2" charset="0"/>
                <a:ea typeface="Roboto Condensed Light" panose="02000000000000000000" pitchFamily="2" charset="0"/>
              </a:rPr>
              <a:t>2.</a:t>
            </a:r>
            <a:r>
              <a:rPr lang="uk-UA" sz="1600" dirty="0">
                <a:latin typeface="Roboto Condensed Light" panose="02000000000000000000" pitchFamily="2" charset="0"/>
                <a:ea typeface="Roboto Condensed Light" panose="02000000000000000000" pitchFamily="2" charset="0"/>
              </a:rPr>
              <a:t> </a:t>
            </a:r>
            <a:r>
              <a:rPr lang="uk-UA" b="1" dirty="0">
                <a:latin typeface="Roboto Condensed Light" panose="02000000000000000000" pitchFamily="2" charset="0"/>
                <a:ea typeface="Roboto Condensed Light" panose="02000000000000000000" pitchFamily="2" charset="0"/>
              </a:rPr>
              <a:t>від 06.11.2024 у справі № 334/6732/21 (провадження № 61-1806св24):</a:t>
            </a:r>
          </a:p>
          <a:p>
            <a:pPr lvl="0" algn="just"/>
            <a:r>
              <a:rPr lang="uk-UA" dirty="0">
                <a:latin typeface="Roboto Condensed Light" panose="02000000000000000000" pitchFamily="2" charset="0"/>
                <a:ea typeface="Roboto Condensed Light" panose="02000000000000000000" pitchFamily="2" charset="0"/>
              </a:rPr>
              <a:t>відповідачка вказувала, що вона не ухиляється від проведення експертизи, водночас не клопотала перед судом про вирішення питання про відібрання необхідних біологічних зразків у малолітнього за межами України, а тому суд дійшов передчасного висновку про відсутність правових підстав для задоволення позову відповідно до ст. 109 ЦПК України.</a:t>
            </a:r>
            <a:endParaRPr lang="uk-UA" sz="1600" dirty="0">
              <a:latin typeface="Roboto Condensed Light" panose="02000000000000000000" pitchFamily="2" charset="0"/>
              <a:ea typeface="Roboto Condensed Light" panose="02000000000000000000" pitchFamily="2" charset="0"/>
            </a:endParaRPr>
          </a:p>
          <a:p>
            <a:pPr lvl="0" algn="just"/>
            <a:r>
              <a:rPr lang="uk-UA" sz="1600" b="1" dirty="0">
                <a:latin typeface="Roboto Condensed Light" panose="02000000000000000000" pitchFamily="2" charset="0"/>
                <a:ea typeface="Roboto Condensed Light" panose="02000000000000000000" pitchFamily="2" charset="0"/>
              </a:rPr>
              <a:t>3.</a:t>
            </a:r>
            <a:r>
              <a:rPr lang="uk-UA" sz="1600" dirty="0">
                <a:latin typeface="Roboto Condensed Light" panose="02000000000000000000" pitchFamily="2" charset="0"/>
                <a:ea typeface="Roboto Condensed Light" panose="02000000000000000000" pitchFamily="2" charset="0"/>
              </a:rPr>
              <a:t> </a:t>
            </a:r>
            <a:r>
              <a:rPr lang="uk-UA" b="1" dirty="0">
                <a:latin typeface="Roboto Condensed Light" panose="02000000000000000000" pitchFamily="2" charset="0"/>
                <a:ea typeface="Roboto Condensed Light" panose="02000000000000000000" pitchFamily="2" charset="0"/>
              </a:rPr>
              <a:t>від 04.12.2024 у справі № 583/1549/21 (провадження № 61-13969св24): </a:t>
            </a:r>
          </a:p>
          <a:p>
            <a:pPr lvl="0" algn="just"/>
            <a:r>
              <a:rPr lang="uk-UA" sz="1600" dirty="0">
                <a:latin typeface="Roboto Condensed Light" panose="02000000000000000000" pitchFamily="2" charset="0"/>
                <a:ea typeface="Roboto Condensed Light" panose="02000000000000000000" pitchFamily="2" charset="0"/>
              </a:rPr>
              <a:t>Застосовано ч. 2 ст. 109 ЦПК України.</a:t>
            </a:r>
          </a:p>
          <a:p>
            <a:pPr lvl="0" algn="just"/>
            <a:r>
              <a:rPr lang="uk-UA" sz="1600" b="1" dirty="0">
                <a:latin typeface="Roboto Condensed Light" panose="02000000000000000000" pitchFamily="2" charset="0"/>
                <a:ea typeface="Roboto Condensed Light" panose="02000000000000000000" pitchFamily="2" charset="0"/>
              </a:rPr>
              <a:t>4. </a:t>
            </a:r>
            <a:r>
              <a:rPr lang="uk-UA" b="1" dirty="0">
                <a:latin typeface="Roboto Condensed Light" panose="02000000000000000000" pitchFamily="2" charset="0"/>
                <a:ea typeface="Roboto Condensed Light" panose="02000000000000000000" pitchFamily="2" charset="0"/>
              </a:rPr>
              <a:t>від 29.04.2025 у справі № 706/939/20 (провадження № 61-12597ск24): </a:t>
            </a:r>
          </a:p>
          <a:p>
            <a:pPr lvl="0" algn="just"/>
            <a:r>
              <a:rPr lang="uk-UA" dirty="0">
                <a:latin typeface="Roboto Condensed Light" panose="02000000000000000000" pitchFamily="2" charset="0"/>
                <a:ea typeface="Roboto Condensed Light" panose="02000000000000000000" pitchFamily="2" charset="0"/>
              </a:rPr>
              <a:t>суд першої інстанції призначив у справі судово-біологічну (судово-генетичну) експертизу з використанням ДНК, а батько отримуючи повідомлення суду за своєю поштовою </a:t>
            </a:r>
            <a:r>
              <a:rPr lang="uk-UA" dirty="0" err="1">
                <a:latin typeface="Roboto Condensed Light" panose="02000000000000000000" pitchFamily="2" charset="0"/>
                <a:ea typeface="Roboto Condensed Light" panose="02000000000000000000" pitchFamily="2" charset="0"/>
              </a:rPr>
              <a:t>адресою</a:t>
            </a:r>
            <a:r>
              <a:rPr lang="uk-UA" dirty="0">
                <a:latin typeface="Roboto Condensed Light" panose="02000000000000000000" pitchFamily="2" charset="0"/>
                <a:ea typeface="Roboto Condensed Light" panose="02000000000000000000" pitchFamily="2" charset="0"/>
              </a:rPr>
              <a:t>, яку він повідомив суду, неодноразово не з`являвся до бюро судово-медичної експертизи для відбору експериментальних зразків, яка призначалася 7 разів з моменту винесення ухвали про призначення експертиз</a:t>
            </a:r>
            <a:endParaRPr lang="uk-UA" sz="1600" dirty="0">
              <a:latin typeface="Roboto Condensed Light" panose="02000000000000000000" pitchFamily="2" charset="0"/>
              <a:ea typeface="Roboto Condensed Light" panose="02000000000000000000" pitchFamily="2" charset="0"/>
            </a:endParaRPr>
          </a:p>
        </p:txBody>
      </p:sp>
      <p:sp>
        <p:nvSpPr>
          <p:cNvPr id="9" name="Slide Number Placeholder 3">
            <a:extLst>
              <a:ext uri="{FF2B5EF4-FFF2-40B4-BE49-F238E27FC236}">
                <a16:creationId xmlns:a16="http://schemas.microsoft.com/office/drawing/2014/main" id="{856EB5D1-8047-9147-7BFB-EF2E9BA3DAB7}"/>
              </a:ext>
            </a:extLst>
          </p:cNvPr>
          <p:cNvSpPr>
            <a:spLocks noGrp="1"/>
          </p:cNvSpPr>
          <p:nvPr>
            <p:ph type="sldNum" sz="quarter" idx="12"/>
          </p:nvPr>
        </p:nvSpPr>
        <p:spPr>
          <a:xfrm>
            <a:off x="9291860" y="5950732"/>
            <a:ext cx="2404944" cy="402652"/>
          </a:xfrm>
        </p:spPr>
        <p:txBody>
          <a:bodyPr/>
          <a:lstStyle/>
          <a:p>
            <a:r>
              <a:rPr lang="uk-UA" sz="1200" dirty="0"/>
              <a:t>2</a:t>
            </a:r>
            <a:endParaRPr lang="en-US" sz="1200" dirty="0"/>
          </a:p>
        </p:txBody>
      </p:sp>
      <p:cxnSp>
        <p:nvCxnSpPr>
          <p:cNvPr id="10" name="Прямая соединительная линия 9">
            <a:extLst>
              <a:ext uri="{FF2B5EF4-FFF2-40B4-BE49-F238E27FC236}">
                <a16:creationId xmlns:a16="http://schemas.microsoft.com/office/drawing/2014/main" id="{3CBD2B10-2771-A170-868E-064014B8BCB9}"/>
              </a:ext>
            </a:extLst>
          </p:cNvPr>
          <p:cNvCxnSpPr>
            <a:cxnSpLocks/>
          </p:cNvCxnSpPr>
          <p:nvPr/>
        </p:nvCxnSpPr>
        <p:spPr>
          <a:xfrm>
            <a:off x="587375" y="6258578"/>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1A10B889-5474-C4A6-D605-689D0B5AE49B}"/>
              </a:ext>
            </a:extLst>
          </p:cNvPr>
          <p:cNvSpPr txBox="1">
            <a:spLocks/>
          </p:cNvSpPr>
          <p:nvPr/>
        </p:nvSpPr>
        <p:spPr>
          <a:xfrm>
            <a:off x="1864034" y="5950732"/>
            <a:ext cx="1784255" cy="325056"/>
          </a:xfrm>
          <a:prstGeom prst="rect">
            <a:avLst/>
          </a:prstGeom>
        </p:spPr>
        <p:txBody>
          <a:bodyPr vert="horz" lIns="91440" tIns="45720" rIns="91440" bIns="45720" rtlCol="0">
            <a:norm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endParaRPr lang="en-US" dirty="0">
              <a:solidFill>
                <a:srgbClr val="002949"/>
              </a:solidFill>
            </a:endParaRPr>
          </a:p>
        </p:txBody>
      </p:sp>
    </p:spTree>
    <p:extLst>
      <p:ext uri="{BB962C8B-B14F-4D97-AF65-F5344CB8AC3E}">
        <p14:creationId xmlns:p14="http://schemas.microsoft.com/office/powerpoint/2010/main" val="841605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645CD-1F18-159D-1039-CD232B6AC7E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912EC22-F459-7517-8E95-8AC3650B8DF7}"/>
              </a:ext>
            </a:extLst>
          </p:cNvPr>
          <p:cNvSpPr txBox="1"/>
          <p:nvPr/>
        </p:nvSpPr>
        <p:spPr>
          <a:xfrm>
            <a:off x="587375" y="599421"/>
            <a:ext cx="11352933" cy="461665"/>
          </a:xfrm>
          <a:prstGeom prst="rect">
            <a:avLst/>
          </a:prstGeom>
          <a:noFill/>
        </p:spPr>
        <p:txBody>
          <a:bodyPr wrap="square">
            <a:spAutoFit/>
          </a:bodyPr>
          <a:lstStyle/>
          <a:p>
            <a:r>
              <a:rPr lang="uk-UA" sz="2400" dirty="0">
                <a:latin typeface="Roboto Condensed Light" panose="02000000000000000000" pitchFamily="2" charset="0"/>
                <a:ea typeface="Roboto Condensed Light" panose="02000000000000000000" pitchFamily="2" charset="0"/>
              </a:rPr>
              <a:t>Національна практика. Постанови Верховного Суду</a:t>
            </a:r>
          </a:p>
        </p:txBody>
      </p:sp>
      <p:sp>
        <p:nvSpPr>
          <p:cNvPr id="8" name="TextBox 7">
            <a:extLst>
              <a:ext uri="{FF2B5EF4-FFF2-40B4-BE49-F238E27FC236}">
                <a16:creationId xmlns:a16="http://schemas.microsoft.com/office/drawing/2014/main" id="{267D3555-9CC1-BE1F-1C49-2498F4DFC467}"/>
              </a:ext>
            </a:extLst>
          </p:cNvPr>
          <p:cNvSpPr txBox="1"/>
          <p:nvPr/>
        </p:nvSpPr>
        <p:spPr>
          <a:xfrm>
            <a:off x="587375" y="1307594"/>
            <a:ext cx="10575743" cy="4816703"/>
          </a:xfrm>
          <a:prstGeom prst="rect">
            <a:avLst/>
          </a:prstGeom>
          <a:noFill/>
        </p:spPr>
        <p:txBody>
          <a:bodyPr wrap="square">
            <a:spAutoFit/>
          </a:bodyPr>
          <a:lstStyle/>
          <a:p>
            <a:r>
              <a:rPr lang="uk-UA" sz="1700" dirty="0">
                <a:latin typeface="Roboto Condensed Light" panose="02000000000000000000" pitchFamily="2" charset="0"/>
                <a:ea typeface="Roboto Condensed Light" panose="02000000000000000000" pitchFamily="2" charset="0"/>
              </a:rPr>
              <a:t>У постанові від 01 жовтня 2025 року у справі № 686/14591/23 (провадження № 61-8399св25) Верховний Суд погодився із висновками суду апеляційної інстанції щодо наявності правових підстав для застосування норми  статті 109 ЦПК України при розгляді справи про визнання батьківства. Суд погодився із висновком про ухилення відповідачки, яка проживає разом із дитиною на території Федеративної Республіки Німеччини, від проведення судової молекулярно-генетичної експертизи, яка надала б можливість визначити наявність або відсутність кровного споріднення між позивачем та дитиною. </a:t>
            </a:r>
          </a:p>
          <a:p>
            <a:r>
              <a:rPr lang="uk-UA" sz="1700" dirty="0">
                <a:latin typeface="Roboto Condensed Light" panose="02000000000000000000" pitchFamily="2" charset="0"/>
                <a:ea typeface="Roboto Condensed Light" panose="02000000000000000000" pitchFamily="2" charset="0"/>
              </a:rPr>
              <a:t>Підставою для такого висновку слугували наступні факти: фактична обізнаність відповідачки про призначення судової молекулярно-генетичної експертизи, необхідність явки для відібрання експериментальних зразків; зазначені відповідачкою обставини, які перешкоджали прибуттю до експертної установи, та які не були поважними; невиконання клопотань експерта про надання зразків біологічного матеріалу, відібраних належним чином медичними працівниками у встановленому порядку; тривалий строк розгляду справи, неодноразове призначення судом першої та апеляційної інстанцій судової молекулярно-генетичної експертизи; призначення проведення експертизи на території, на якій не ведуться безпосередні бойові дії; неодноразово змінені дати відібрання біологічних зразків; невиконання клопотання експерта про надання зразків біологічного матеріалу відповідачки та дитини, відібраних за місцем їх проживання; відсутність клопотань про проведення експертизи на території Федеративної Республіки Німеччини; відсутність доказів того, що проведення експертизи чи відібрання біологічних зразків буде суперечити інтересам самої дитини.</a:t>
            </a:r>
          </a:p>
          <a:p>
            <a:pPr lvl="0"/>
            <a:endParaRPr lang="uk-UA" dirty="0">
              <a:latin typeface="Roboto Condensed Light" panose="02000000000000000000" pitchFamily="2" charset="0"/>
              <a:ea typeface="Roboto Condensed Light" panose="02000000000000000000" pitchFamily="2" charset="0"/>
            </a:endParaRPr>
          </a:p>
        </p:txBody>
      </p:sp>
      <p:sp>
        <p:nvSpPr>
          <p:cNvPr id="9" name="Slide Number Placeholder 3">
            <a:extLst>
              <a:ext uri="{FF2B5EF4-FFF2-40B4-BE49-F238E27FC236}">
                <a16:creationId xmlns:a16="http://schemas.microsoft.com/office/drawing/2014/main" id="{BE1BC6AE-1760-6BC1-0D59-E3705234D7AD}"/>
              </a:ext>
            </a:extLst>
          </p:cNvPr>
          <p:cNvSpPr>
            <a:spLocks noGrp="1"/>
          </p:cNvSpPr>
          <p:nvPr>
            <p:ph type="sldNum" sz="quarter" idx="12"/>
          </p:nvPr>
        </p:nvSpPr>
        <p:spPr>
          <a:xfrm>
            <a:off x="9291860" y="5950732"/>
            <a:ext cx="2404944" cy="402652"/>
          </a:xfrm>
        </p:spPr>
        <p:txBody>
          <a:bodyPr/>
          <a:lstStyle/>
          <a:p>
            <a:r>
              <a:rPr lang="uk-UA" sz="1200" dirty="0"/>
              <a:t>2</a:t>
            </a:r>
            <a:endParaRPr lang="en-US" sz="1200" dirty="0"/>
          </a:p>
        </p:txBody>
      </p:sp>
      <p:cxnSp>
        <p:nvCxnSpPr>
          <p:cNvPr id="10" name="Прямая соединительная линия 9">
            <a:extLst>
              <a:ext uri="{FF2B5EF4-FFF2-40B4-BE49-F238E27FC236}">
                <a16:creationId xmlns:a16="http://schemas.microsoft.com/office/drawing/2014/main" id="{7FC64D40-5D8B-6FFA-6029-637E025AF946}"/>
              </a:ext>
            </a:extLst>
          </p:cNvPr>
          <p:cNvCxnSpPr>
            <a:cxnSpLocks/>
          </p:cNvCxnSpPr>
          <p:nvPr/>
        </p:nvCxnSpPr>
        <p:spPr>
          <a:xfrm>
            <a:off x="587375" y="6258578"/>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80FA5EDD-449F-EA00-5F78-0A2507681356}"/>
              </a:ext>
            </a:extLst>
          </p:cNvPr>
          <p:cNvSpPr txBox="1">
            <a:spLocks/>
          </p:cNvSpPr>
          <p:nvPr/>
        </p:nvSpPr>
        <p:spPr>
          <a:xfrm>
            <a:off x="1864034" y="5950732"/>
            <a:ext cx="1784255" cy="325056"/>
          </a:xfrm>
          <a:prstGeom prst="rect">
            <a:avLst/>
          </a:prstGeom>
        </p:spPr>
        <p:txBody>
          <a:bodyPr vert="horz" lIns="91440" tIns="45720" rIns="91440" bIns="45720" rtlCol="0">
            <a:norm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r>
              <a:rPr lang="uk-UA" dirty="0">
                <a:solidFill>
                  <a:srgbClr val="002949"/>
                </a:solidFill>
              </a:rPr>
              <a:t>ДНК</a:t>
            </a:r>
            <a:endParaRPr lang="en-US" dirty="0">
              <a:solidFill>
                <a:srgbClr val="002949"/>
              </a:solidFill>
            </a:endParaRPr>
          </a:p>
        </p:txBody>
      </p:sp>
    </p:spTree>
    <p:extLst>
      <p:ext uri="{BB962C8B-B14F-4D97-AF65-F5344CB8AC3E}">
        <p14:creationId xmlns:p14="http://schemas.microsoft.com/office/powerpoint/2010/main" val="890723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167B5-BCE5-A90B-4B31-4F42D16FF199}"/>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D7422162-E58A-6309-FE60-D440283D260B}"/>
              </a:ext>
            </a:extLst>
          </p:cNvPr>
          <p:cNvSpPr txBox="1"/>
          <p:nvPr/>
        </p:nvSpPr>
        <p:spPr>
          <a:xfrm>
            <a:off x="587375" y="1307594"/>
            <a:ext cx="10575743" cy="3108543"/>
          </a:xfrm>
          <a:prstGeom prst="rect">
            <a:avLst/>
          </a:prstGeom>
          <a:noFill/>
        </p:spPr>
        <p:txBody>
          <a:bodyPr wrap="square">
            <a:spAutoFit/>
          </a:bodyPr>
          <a:lstStyle/>
          <a:p>
            <a:r>
              <a:rPr lang="uk-UA" sz="2400" dirty="0">
                <a:latin typeface="Roboto Condensed Light" panose="02000000000000000000" pitchFamily="2" charset="0"/>
                <a:ea typeface="Roboto Condensed Light" panose="02000000000000000000" pitchFamily="2" charset="0"/>
              </a:rPr>
              <a:t>Україна 19 жовтня 2000 року приєдналася до Конвенції про отримання за кордоном доказів у цивільних або комерційних справах 1970 року </a:t>
            </a:r>
          </a:p>
          <a:p>
            <a:endParaRPr lang="uk-UA" dirty="0">
              <a:latin typeface="Roboto Condensed Light" panose="02000000000000000000" pitchFamily="2" charset="0"/>
              <a:ea typeface="Roboto Condensed Light" panose="02000000000000000000" pitchFamily="2" charset="0"/>
            </a:endParaRPr>
          </a:p>
          <a:p>
            <a:endParaRPr lang="uk-UA" dirty="0">
              <a:latin typeface="Roboto Condensed Light" panose="02000000000000000000" pitchFamily="2" charset="0"/>
              <a:ea typeface="Roboto Condensed Light" panose="02000000000000000000" pitchFamily="2" charset="0"/>
            </a:endParaRPr>
          </a:p>
          <a:p>
            <a:r>
              <a:rPr lang="uk-UA" sz="2000" dirty="0">
                <a:latin typeface="Roboto Condensed Light" panose="02000000000000000000" pitchFamily="2" charset="0"/>
                <a:ea typeface="Roboto Condensed Light" panose="02000000000000000000" pitchFamily="2" charset="0"/>
              </a:rPr>
              <a:t>Національні суди на підставі зверталися з проханням про міжнародне співробітництво для збору доказів — зокрема зразків, необхідних для встановлення батьківства або інших обставин:</a:t>
            </a:r>
          </a:p>
          <a:p>
            <a:r>
              <a:rPr lang="uk-UA" dirty="0">
                <a:latin typeface="Roboto Condensed Light" panose="02000000000000000000" pitchFamily="2" charset="0"/>
                <a:ea typeface="Roboto Condensed Light" panose="02000000000000000000" pitchFamily="2" charset="0"/>
              </a:rPr>
              <a:t>1. </a:t>
            </a:r>
            <a:r>
              <a:rPr lang="uk-UA" u="sng" dirty="0">
                <a:latin typeface="Roboto Condensed Light" panose="02000000000000000000" pitchFamily="2" charset="0"/>
                <a:ea typeface="Roboto Condensed Light" panose="02000000000000000000" pitchFamily="2" charset="0"/>
                <a:hlinkClick r:id="rId2"/>
              </a:rPr>
              <a:t>https://reyestr.court.gov.ua/Review/111730998</a:t>
            </a:r>
            <a:r>
              <a:rPr lang="uk-UA" dirty="0">
                <a:latin typeface="Roboto Condensed Light" panose="02000000000000000000" pitchFamily="2" charset="0"/>
                <a:ea typeface="Roboto Condensed Light" panose="02000000000000000000" pitchFamily="2" charset="0"/>
              </a:rPr>
              <a:t> </a:t>
            </a:r>
          </a:p>
          <a:p>
            <a:r>
              <a:rPr lang="uk-UA" dirty="0">
                <a:latin typeface="Roboto Condensed Light" panose="02000000000000000000" pitchFamily="2" charset="0"/>
                <a:ea typeface="Roboto Condensed Light" panose="02000000000000000000" pitchFamily="2" charset="0"/>
              </a:rPr>
              <a:t>2. </a:t>
            </a:r>
            <a:r>
              <a:rPr lang="uk-UA" u="sng" dirty="0">
                <a:latin typeface="Roboto Condensed Light" panose="02000000000000000000" pitchFamily="2" charset="0"/>
                <a:ea typeface="Roboto Condensed Light" panose="02000000000000000000" pitchFamily="2" charset="0"/>
                <a:hlinkClick r:id="rId3"/>
              </a:rPr>
              <a:t>https://reyestr.court.gov.ua/Review/113417226</a:t>
            </a:r>
            <a:r>
              <a:rPr lang="uk-UA" dirty="0">
                <a:latin typeface="Roboto Condensed Light" panose="02000000000000000000" pitchFamily="2" charset="0"/>
                <a:ea typeface="Roboto Condensed Light" panose="02000000000000000000" pitchFamily="2" charset="0"/>
              </a:rPr>
              <a:t> </a:t>
            </a:r>
          </a:p>
          <a:p>
            <a:r>
              <a:rPr lang="uk-UA" dirty="0">
                <a:latin typeface="Roboto Condensed Light" panose="02000000000000000000" pitchFamily="2" charset="0"/>
                <a:ea typeface="Roboto Condensed Light" panose="02000000000000000000" pitchFamily="2" charset="0"/>
              </a:rPr>
              <a:t>3. </a:t>
            </a:r>
            <a:r>
              <a:rPr lang="uk-UA" u="sng" dirty="0">
                <a:latin typeface="Roboto Condensed Light" panose="02000000000000000000" pitchFamily="2" charset="0"/>
                <a:ea typeface="Roboto Condensed Light" panose="02000000000000000000" pitchFamily="2" charset="0"/>
                <a:hlinkClick r:id="rId4"/>
              </a:rPr>
              <a:t>https://reyestr.court.gov.ua/Review/122898457</a:t>
            </a:r>
            <a:endParaRPr lang="uk-UA" dirty="0">
              <a:latin typeface="Roboto Condensed Light" panose="02000000000000000000" pitchFamily="2" charset="0"/>
              <a:ea typeface="Roboto Condensed Light" panose="02000000000000000000" pitchFamily="2" charset="0"/>
            </a:endParaRPr>
          </a:p>
          <a:p>
            <a:pPr lvl="0"/>
            <a:endParaRPr lang="uk-UA" dirty="0">
              <a:latin typeface="Roboto Condensed Light" panose="02000000000000000000" pitchFamily="2" charset="0"/>
              <a:ea typeface="Roboto Condensed Light" panose="02000000000000000000" pitchFamily="2" charset="0"/>
            </a:endParaRPr>
          </a:p>
        </p:txBody>
      </p:sp>
      <p:sp>
        <p:nvSpPr>
          <p:cNvPr id="9" name="Slide Number Placeholder 3">
            <a:extLst>
              <a:ext uri="{FF2B5EF4-FFF2-40B4-BE49-F238E27FC236}">
                <a16:creationId xmlns:a16="http://schemas.microsoft.com/office/drawing/2014/main" id="{F88EFC0B-0EE6-69F7-9866-F9354D361EF2}"/>
              </a:ext>
            </a:extLst>
          </p:cNvPr>
          <p:cNvSpPr>
            <a:spLocks noGrp="1"/>
          </p:cNvSpPr>
          <p:nvPr>
            <p:ph type="sldNum" sz="quarter" idx="12"/>
          </p:nvPr>
        </p:nvSpPr>
        <p:spPr>
          <a:xfrm>
            <a:off x="9291860" y="5950732"/>
            <a:ext cx="2404944" cy="402652"/>
          </a:xfrm>
        </p:spPr>
        <p:txBody>
          <a:bodyPr/>
          <a:lstStyle/>
          <a:p>
            <a:r>
              <a:rPr lang="uk-UA" sz="1200" dirty="0"/>
              <a:t>2</a:t>
            </a:r>
            <a:endParaRPr lang="en-US" sz="1200" dirty="0"/>
          </a:p>
        </p:txBody>
      </p:sp>
      <p:cxnSp>
        <p:nvCxnSpPr>
          <p:cNvPr id="10" name="Прямая соединительная линия 9">
            <a:extLst>
              <a:ext uri="{FF2B5EF4-FFF2-40B4-BE49-F238E27FC236}">
                <a16:creationId xmlns:a16="http://schemas.microsoft.com/office/drawing/2014/main" id="{FE6E59FD-E92E-44B1-00DF-685B9A7737DB}"/>
              </a:ext>
            </a:extLst>
          </p:cNvPr>
          <p:cNvCxnSpPr>
            <a:cxnSpLocks/>
          </p:cNvCxnSpPr>
          <p:nvPr/>
        </p:nvCxnSpPr>
        <p:spPr>
          <a:xfrm>
            <a:off x="587375" y="6258578"/>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7C4F742E-AD7C-41BD-0844-C9D5BD635FEB}"/>
              </a:ext>
            </a:extLst>
          </p:cNvPr>
          <p:cNvSpPr txBox="1">
            <a:spLocks/>
          </p:cNvSpPr>
          <p:nvPr/>
        </p:nvSpPr>
        <p:spPr>
          <a:xfrm>
            <a:off x="1864034" y="5950732"/>
            <a:ext cx="1784255" cy="325056"/>
          </a:xfrm>
          <a:prstGeom prst="rect">
            <a:avLst/>
          </a:prstGeom>
        </p:spPr>
        <p:txBody>
          <a:bodyPr vert="horz" lIns="91440" tIns="45720" rIns="91440" bIns="45720" rtlCol="0">
            <a:norm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r>
              <a:rPr lang="uk-UA" dirty="0">
                <a:solidFill>
                  <a:srgbClr val="002949"/>
                </a:solidFill>
              </a:rPr>
              <a:t>ДНК</a:t>
            </a:r>
            <a:endParaRPr lang="en-US" dirty="0">
              <a:solidFill>
                <a:srgbClr val="002949"/>
              </a:solidFill>
            </a:endParaRPr>
          </a:p>
        </p:txBody>
      </p:sp>
    </p:spTree>
    <p:extLst>
      <p:ext uri="{BB962C8B-B14F-4D97-AF65-F5344CB8AC3E}">
        <p14:creationId xmlns:p14="http://schemas.microsoft.com/office/powerpoint/2010/main" val="3463677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E8853-7352-BC73-0AD2-7564BBE98C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4CB84-9EDB-8972-73A9-801EC9736CF6}"/>
              </a:ext>
            </a:extLst>
          </p:cNvPr>
          <p:cNvSpPr>
            <a:spLocks noGrp="1"/>
          </p:cNvSpPr>
          <p:nvPr>
            <p:ph type="ctrTitle"/>
          </p:nvPr>
        </p:nvSpPr>
        <p:spPr>
          <a:xfrm>
            <a:off x="403326" y="381463"/>
            <a:ext cx="11208665" cy="266608"/>
          </a:xfrm>
        </p:spPr>
        <p:txBody>
          <a:bodyPr>
            <a:normAutofit fontScale="90000"/>
          </a:bodyPr>
          <a:lstStyle/>
          <a:p>
            <a:pPr lvl="0"/>
            <a:r>
              <a:rPr lang="uk-UA" sz="2000" dirty="0"/>
              <a:t> </a:t>
            </a:r>
          </a:p>
        </p:txBody>
      </p:sp>
      <p:sp>
        <p:nvSpPr>
          <p:cNvPr id="5" name="Slide Number Placeholder 4">
            <a:extLst>
              <a:ext uri="{FF2B5EF4-FFF2-40B4-BE49-F238E27FC236}">
                <a16:creationId xmlns:a16="http://schemas.microsoft.com/office/drawing/2014/main" id="{8E577823-3244-0534-831A-6DED11CA9B5C}"/>
              </a:ext>
            </a:extLst>
          </p:cNvPr>
          <p:cNvSpPr>
            <a:spLocks noGrp="1"/>
          </p:cNvSpPr>
          <p:nvPr>
            <p:ph type="sldNum" sz="quarter" idx="12"/>
          </p:nvPr>
        </p:nvSpPr>
        <p:spPr/>
        <p:txBody>
          <a:bodyPr/>
          <a:lstStyle/>
          <a:p>
            <a:fld id="{E31F88C0-7908-8242-B816-1B240D45A7D7}" type="slidenum">
              <a:rPr lang="en-US" smtClean="0"/>
              <a:pPr/>
              <a:t>8</a:t>
            </a:fld>
            <a:endParaRPr lang="en-US" dirty="0"/>
          </a:p>
        </p:txBody>
      </p:sp>
      <p:pic>
        <p:nvPicPr>
          <p:cNvPr id="1028" name="Picture 4" descr="Презентація на тему :&quot; Герої рідного краю&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3908" y="1509007"/>
            <a:ext cx="6667500" cy="375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9544820"/>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4806</TotalTime>
  <Words>1067</Words>
  <Application>Microsoft Office PowerPoint</Application>
  <PresentationFormat>Широкоэкранный</PresentationFormat>
  <Paragraphs>47</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Roboto Condensed Light</vt:lpstr>
      <vt:lpstr>Тема Office</vt:lpstr>
      <vt:lpstr>   Конкуренція між правом на усунення без зайвої затримки невизначеності щодо особистої ідентичності, гідністю людського тіла після смерті та правом особи не проходити ДНК-тест  Євген Синельников суддя Верховного Суду  Касаційний цивільний суд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Синельников Євген Володимирович</dc:creator>
  <cp:lastModifiedBy>Lenovo</cp:lastModifiedBy>
  <cp:revision>11</cp:revision>
  <dcterms:created xsi:type="dcterms:W3CDTF">2025-12-08T08:22:33Z</dcterms:created>
  <dcterms:modified xsi:type="dcterms:W3CDTF">2025-12-17T14:33:38Z</dcterms:modified>
</cp:coreProperties>
</file>