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610" r:id="rId2"/>
    <p:sldId id="658" r:id="rId3"/>
    <p:sldId id="662" r:id="rId4"/>
    <p:sldId id="660" r:id="rId5"/>
    <p:sldId id="661" r:id="rId6"/>
    <p:sldId id="663" r:id="rId7"/>
    <p:sldId id="666" r:id="rId8"/>
    <p:sldId id="664" r:id="rId9"/>
    <p:sldId id="675" r:id="rId10"/>
  </p:sldIdLst>
  <p:sldSz cx="12192000" cy="6858000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  <p:embeddedFont>
      <p:font typeface="Montserrat Medium" panose="00000600000000000000" pitchFamily="2" charset="-52"/>
      <p:regular r:id="rId16"/>
      <p:italic r:id="rId17"/>
    </p:embeddedFont>
  </p:embeddedFontLst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6F91090F-F9A3-3C46-8938-B7A8A918B27D}">
          <p14:sldIdLst>
            <p14:sldId id="610"/>
            <p14:sldId id="658"/>
            <p14:sldId id="662"/>
            <p14:sldId id="660"/>
            <p14:sldId id="661"/>
            <p14:sldId id="663"/>
            <p14:sldId id="666"/>
            <p14:sldId id="664"/>
            <p14:sldId id="675"/>
          </p14:sldIdLst>
        </p14:section>
        <p14:section name="Павло ПАРХОМЕНКО" id="{E40C4121-8692-AA44-A978-DA7866BFC6AF}">
          <p14:sldIdLst/>
        </p14:section>
        <p14:section name="Олена БАЛЬЖИК" id="{45B49005-6286-3549-BD52-274A8EC43C0B}">
          <p14:sldIdLst/>
        </p14:section>
        <p14:section name="Максим МУРЗЕНКО" id="{960EE599-C2BB-DE4A-AA21-C92F358164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F3"/>
    <a:srgbClr val="FFE8DC"/>
    <a:srgbClr val="FEE554"/>
    <a:srgbClr val="2A5CAA"/>
    <a:srgbClr val="05B0F0"/>
    <a:srgbClr val="E4F2F7"/>
    <a:srgbClr val="F5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68"/>
    <p:restoredTop sz="94698"/>
  </p:normalViewPr>
  <p:slideViewPr>
    <p:cSldViewPr snapToGrid="0" showGuides="1">
      <p:cViewPr varScale="1">
        <p:scale>
          <a:sx n="63" d="100"/>
          <a:sy n="63" d="100"/>
        </p:scale>
        <p:origin x="2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D7D74-FDB2-CA4E-9745-9EA63A7291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E76-BACD-204D-BABE-0D9B2A42E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4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9CC2-3569-8370-8CA0-9DB88D185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730B0-1F8F-BB37-DEF1-C21C6586C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9A526-36F6-067A-043F-82BFA4A4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A7D7-809A-CD34-F7B7-CD07D975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7219-CA27-4A1D-29B3-81BF9836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3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EE32-5D5C-55F4-02B9-19645993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EF6E1-AD83-0B06-47FF-57BDDFD1B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07F0-5F0C-F068-DA93-BB738C95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7BB9-E0DB-082C-DC92-2BAF1A51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A5C4-C29B-B502-3897-7F2FE95F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91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BAF7A-5D70-CAC3-7AE8-C399CF699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89FDB-2075-4202-0AE4-8618EE6CC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4E2B-5FCE-8BDC-1499-DA49751C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2EE7-D49A-2AB9-1565-7EC9C0A9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250E-B11D-1C22-B441-C738C856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3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7F0B-24F8-1654-CDD3-3F1694CC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2871-699E-E93A-8CF7-E5611E746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3B19-FD5C-D408-8A36-0FB74826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14931-890E-FF8D-78B5-CD371D75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FB732-F56B-C99F-5D67-7CEDD00F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2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13C4-6360-14B0-4F3A-E207C532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E13C1-DFAB-2640-623E-FE4CB219A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2E40-07D0-2480-B52C-2D8E366E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48FCA-8445-2FB9-3650-62F3CEFB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7507-0DFA-CA4B-ECDA-050725C9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42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BA6-64F6-58F4-62AE-B2672052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52B4-89C9-34B5-A931-EBC5250F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27E36-FD30-35DA-6B03-535180553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2B2CA-4F44-F86F-6D81-B903BC7E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399A-994D-01CC-31C0-BB784447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15CD2-42D7-6A3D-BBF9-86B62C5E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8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7119-2EC5-D1B8-9679-779786E8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C436-2150-AA58-4A00-AF70D2AF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EC715-DA6C-2191-71E2-032A32B79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404DC-BF2E-692C-5D7A-E1E2E293C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78C7D-D109-7CB2-F11C-49C90BB08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55BFF-B66D-0198-E32D-1E21C89C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D4D8B-7E03-63F6-6EE8-925C3A2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4ACC6-7AA7-2426-8494-4AB18832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81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DA6E-8A14-AA2C-FEB6-DDEB2979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57145-FB41-26DE-B23E-F7A62FA5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64244-D6A0-7D1D-100B-52FBDB83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8714D-F69B-8C35-35E8-84B30CCE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16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3EC48-09D1-1DB8-99D9-EE5CA8A7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AEC7B-1204-C53E-28E5-C24EF7B4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6F505-B63D-E450-E2C9-EF8D9FE8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61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D7FA-BD1B-BEDD-678C-0C0E1F91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C3F1B-6052-B43C-76F7-C3E995D8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9870-3DB3-5215-B470-A887DE3B8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EF6DC-3E40-ABBF-DB18-7B99320C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72246-AA8A-49C1-7211-640CF2D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30C2-7DC1-BF5E-3C6B-236BF3DC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44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3D2D-4014-6CCD-27B9-2E489F8F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B5568-AF2A-FE50-4A26-888ADE1E8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39EE2-53D4-FF81-4057-B99CB2216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84C2-E662-600E-3C26-23719FBA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E1E54-F4BC-B271-37DD-D75CD5C9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60EDB-9B8C-64E1-8640-D8441568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4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E8746-D78A-2E5D-4739-CF5FB4BD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CBA84-0F29-9439-BE21-F952C8052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E32D3-6E6A-5473-0950-4BF849164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6F81E7-A268-5C4F-8B93-4D7FC5C121BD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02CB-5138-A2AD-C602-D5E08FB03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46054-F92F-40ED-2EE7-E1FDBB90D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1CA42-9ABD-4E4B-90D9-0079F63D5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1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417065-F2D2-3A81-30BC-19D0AEDCD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ild looking at a model of a house&#10;&#10;Description automatically generated">
            <a:extLst>
              <a:ext uri="{FF2B5EF4-FFF2-40B4-BE49-F238E27FC236}">
                <a16:creationId xmlns:a16="http://schemas.microsoft.com/office/drawing/2014/main" id="{45970B4C-4D74-604E-887F-5C4E55B2C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8785" r="2034" b="2067"/>
          <a:stretch/>
        </p:blipFill>
        <p:spPr>
          <a:xfrm>
            <a:off x="-1" y="1319260"/>
            <a:ext cx="12225614" cy="5666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10DE2-6BB4-85CD-A2D1-0538721FDCE5}"/>
              </a:ext>
            </a:extLst>
          </p:cNvPr>
          <p:cNvSpPr txBox="1"/>
          <p:nvPr/>
        </p:nvSpPr>
        <p:spPr>
          <a:xfrm>
            <a:off x="466024" y="2698030"/>
            <a:ext cx="869249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800" b="1" i="0" dirty="0">
                <a:solidFill>
                  <a:srgbClr val="004E9E"/>
                </a:solidFill>
                <a:effectLst/>
                <a:highlight>
                  <a:srgbClr val="FEE554"/>
                </a:highlight>
                <a:latin typeface="Montserrat" pitchFamily="2" charset="77"/>
              </a:rPr>
              <a:t>ДОСВІД ПІЛОТНОГО ПРОЄКТУ </a:t>
            </a:r>
          </a:p>
          <a:p>
            <a:pPr>
              <a:spcAft>
                <a:spcPts val="600"/>
              </a:spcAft>
            </a:pPr>
            <a:r>
              <a:rPr lang="uk-UA" sz="2800" b="1" i="0" dirty="0">
                <a:solidFill>
                  <a:srgbClr val="004E9E"/>
                </a:solidFill>
                <a:effectLst/>
                <a:latin typeface="Montserrat" pitchFamily="2" charset="77"/>
              </a:rPr>
              <a:t>ЩОДО ЗАПРОВАДЖЕННЯ СПЕЦІАЛІЗАЦІЇ СУДДІВ У СПРАВАХ СІМ’Ї ТА ДІТЕЙ</a:t>
            </a:r>
            <a:endParaRPr lang="en-UA" sz="2800" b="1" i="1" dirty="0">
              <a:solidFill>
                <a:srgbClr val="2A5CAA"/>
              </a:solidFill>
              <a:effectLst/>
              <a:highlight>
                <a:srgbClr val="FEE554"/>
              </a:highlight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8E4E9-DC3E-51B2-79E0-5E1369346ADE}"/>
              </a:ext>
            </a:extLst>
          </p:cNvPr>
          <p:cNvSpPr txBox="1"/>
          <p:nvPr/>
        </p:nvSpPr>
        <p:spPr>
          <a:xfrm>
            <a:off x="519548" y="521557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2A5CAA"/>
                </a:solidFill>
                <a:latin typeface="Montserrat" pitchFamily="2" charset="77"/>
              </a:rPr>
              <a:t>Павло</a:t>
            </a:r>
            <a:r>
              <a:rPr lang="uk-UA" b="1" i="0" dirty="0">
                <a:solidFill>
                  <a:srgbClr val="2A5CAA"/>
                </a:solidFill>
                <a:effectLst/>
                <a:latin typeface="Montserrat" pitchFamily="2" charset="77"/>
              </a:rPr>
              <a:t> ПАРХОМЕНКО</a:t>
            </a:r>
            <a:r>
              <a:rPr lang="uk-UA" b="0" i="0" dirty="0">
                <a:solidFill>
                  <a:srgbClr val="2A5CAA"/>
                </a:solidFill>
                <a:effectLst/>
                <a:latin typeface="Montserrat" pitchFamily="2" charset="77"/>
              </a:rPr>
              <a:t>, суддя  </a:t>
            </a:r>
            <a:r>
              <a:rPr lang="uk-UA" dirty="0">
                <a:solidFill>
                  <a:srgbClr val="2A5CAA"/>
                </a:solidFill>
                <a:latin typeface="Montserrat" panose="00000500000000000000" pitchFamily="2" charset="-52"/>
              </a:rPr>
              <a:t>Верховного Суду у Касаційному цивільному суді</a:t>
            </a:r>
            <a:endParaRPr lang="en-UA" sz="1800" dirty="0">
              <a:solidFill>
                <a:srgbClr val="2A5CAA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5" name="Picture 4" descr="A black screen with blue and black text&#10;&#10;Description automatically generated">
            <a:extLst>
              <a:ext uri="{FF2B5EF4-FFF2-40B4-BE49-F238E27FC236}">
                <a16:creationId xmlns:a16="http://schemas.microsoft.com/office/drawing/2014/main" id="{E69E53CE-0CD8-61DC-1385-03543B6440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0" t="9544" b="77877"/>
          <a:stretch/>
        </p:blipFill>
        <p:spPr>
          <a:xfrm>
            <a:off x="333828" y="333205"/>
            <a:ext cx="11643547" cy="8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64D5-FF86-46CF-BE3B-4834442D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CFFE2-87B8-1097-439C-77D17F2E7557}"/>
              </a:ext>
            </a:extLst>
          </p:cNvPr>
          <p:cNvSpPr txBox="1"/>
          <p:nvPr/>
        </p:nvSpPr>
        <p:spPr>
          <a:xfrm>
            <a:off x="914399" y="734121"/>
            <a:ext cx="930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ЕТАПИ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РЕАЛІЗАЦІЇ ПІЛОТНОГО ПРОЄКТУ</a:t>
            </a:r>
            <a:endParaRPr lang="en-UA" sz="1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EA284-4755-EF9F-F702-4E604A8065D5}"/>
              </a:ext>
            </a:extLst>
          </p:cNvPr>
          <p:cNvSpPr txBox="1"/>
          <p:nvPr/>
        </p:nvSpPr>
        <p:spPr>
          <a:xfrm>
            <a:off x="2644431" y="4127680"/>
            <a:ext cx="41849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підписання</a:t>
            </a:r>
            <a:r>
              <a:rPr lang="uk-UA" sz="18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Меморандуму про співпрацю між Верховним Судом та ЮНІСЕФ</a:t>
            </a:r>
            <a:endParaRPr lang="en-UA" sz="105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27F12-5E08-5C58-ADF6-EAD017CD3AEC}"/>
              </a:ext>
            </a:extLst>
          </p:cNvPr>
          <p:cNvSpPr txBox="1"/>
          <p:nvPr/>
        </p:nvSpPr>
        <p:spPr>
          <a:xfrm>
            <a:off x="2645224" y="1596925"/>
            <a:ext cx="8384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250000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проведення</a:t>
            </a:r>
            <a:r>
              <a:rPr lang="uk-UA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установчого семінару з нагоди початку реалізації пілотного проекту</a:t>
            </a:r>
            <a:endParaRPr lang="en-UA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70283-8486-2525-4E49-D67489CD7472}"/>
              </a:ext>
            </a:extLst>
          </p:cNvPr>
          <p:cNvSpPr txBox="1"/>
          <p:nvPr/>
        </p:nvSpPr>
        <p:spPr>
          <a:xfrm>
            <a:off x="2645225" y="2814091"/>
            <a:ext cx="827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укладання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Меморандумів з пілотними судами 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співпрацю з питань запровадження спеціалізації суддів у справах сім’ї та дітей</a:t>
            </a:r>
            <a:endParaRPr lang="en-UA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C97CD0-C0B3-A302-8789-48ACF3A1B58D}"/>
              </a:ext>
            </a:extLst>
          </p:cNvPr>
          <p:cNvCxnSpPr>
            <a:cxnSpLocks/>
          </p:cNvCxnSpPr>
          <p:nvPr/>
        </p:nvCxnSpPr>
        <p:spPr>
          <a:xfrm>
            <a:off x="2532741" y="1195786"/>
            <a:ext cx="0" cy="5877415"/>
          </a:xfrm>
          <a:prstGeom prst="line">
            <a:avLst/>
          </a:prstGeom>
          <a:ln>
            <a:solidFill>
              <a:srgbClr val="2A5C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8547C1-0A4F-FC83-780E-36107A245D39}"/>
              </a:ext>
            </a:extLst>
          </p:cNvPr>
          <p:cNvSpPr txBox="1"/>
          <p:nvPr/>
        </p:nvSpPr>
        <p:spPr>
          <a:xfrm>
            <a:off x="801915" y="1588061"/>
            <a:ext cx="1618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28 листопада 2024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C4B1A-E8C7-D551-2A30-881E048F136A}"/>
              </a:ext>
            </a:extLst>
          </p:cNvPr>
          <p:cNvSpPr txBox="1"/>
          <p:nvPr/>
        </p:nvSpPr>
        <p:spPr>
          <a:xfrm>
            <a:off x="801913" y="2886829"/>
            <a:ext cx="161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листопад  </a:t>
            </a:r>
          </a:p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2025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60A84-ACE8-6085-5AF1-A2F2BF63133F}"/>
              </a:ext>
            </a:extLst>
          </p:cNvPr>
          <p:cNvSpPr txBox="1"/>
          <p:nvPr/>
        </p:nvSpPr>
        <p:spPr>
          <a:xfrm>
            <a:off x="881925" y="4156267"/>
            <a:ext cx="1454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травень </a:t>
            </a:r>
          </a:p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2025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A10CC2-E6CE-AD1D-40C8-D8AF08A4E616}"/>
              </a:ext>
            </a:extLst>
          </p:cNvPr>
          <p:cNvSpPr/>
          <p:nvPr/>
        </p:nvSpPr>
        <p:spPr>
          <a:xfrm>
            <a:off x="2421052" y="164459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60BF29-DC40-75FA-C607-DEF72E1B622B}"/>
              </a:ext>
            </a:extLst>
          </p:cNvPr>
          <p:cNvSpPr/>
          <p:nvPr/>
        </p:nvSpPr>
        <p:spPr>
          <a:xfrm>
            <a:off x="2421052" y="297047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CDEFE6-1579-0EAA-9A9D-0A51BF8D5418}"/>
              </a:ext>
            </a:extLst>
          </p:cNvPr>
          <p:cNvSpPr/>
          <p:nvPr/>
        </p:nvSpPr>
        <p:spPr>
          <a:xfrm>
            <a:off x="2421052" y="423920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1E22D-206A-B27A-AFD9-C3219D499DF6}"/>
              </a:ext>
            </a:extLst>
          </p:cNvPr>
          <p:cNvSpPr txBox="1"/>
          <p:nvPr/>
        </p:nvSpPr>
        <p:spPr>
          <a:xfrm>
            <a:off x="7208614" y="4156267"/>
            <a:ext cx="4677910" cy="2123658"/>
          </a:xfrm>
          <a:prstGeom prst="roundRect">
            <a:avLst>
              <a:gd name="adj" fmla="val 0"/>
            </a:avLst>
          </a:prstGeom>
          <a:solidFill>
            <a:srgbClr val="FEE554">
              <a:alpha val="78000"/>
            </a:srgb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sz="11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Учасники пілотного </a:t>
            </a:r>
            <a:r>
              <a:rPr lang="uk-UA" sz="1100" b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проєкту</a:t>
            </a:r>
            <a:r>
              <a:rPr lang="uk-UA" sz="11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A" sz="1100" b="1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Богунський районний суд м. Житомира,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Луцький міськрайонний суд Волинської області,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Мукачівський міськрайонний суд Закарпатської області,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Сихівський районний суд м. Львова,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Хаджибейський</a:t>
            </a: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районний суд м. Одеси,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Ізмаїльський міськрайонний суд Одеської області,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Козельщинський</a:t>
            </a: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районний суд Полтавської області,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Холодногірський</a:t>
            </a: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районний суд м. Харкова,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Ізяславський районний суд Хмельницької області,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Дарницький районний суд м. Києва, 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15900" indent="-215900" algn="just">
              <a:buFont typeface="Arial" panose="020B0604020202020204" pitchFamily="34" charset="0"/>
              <a:buChar char="•"/>
            </a:pP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Шевченківський районний суд </a:t>
            </a:r>
            <a:r>
              <a:rPr lang="uk-UA" sz="11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м.Чернівці</a:t>
            </a:r>
            <a:r>
              <a:rPr lang="uk-UA" sz="11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4287-42F4-0359-C0C1-9DD0644A8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FB1BD-86BF-1599-0BC9-7B57041D9C75}"/>
              </a:ext>
            </a:extLst>
          </p:cNvPr>
          <p:cNvSpPr txBox="1"/>
          <p:nvPr/>
        </p:nvSpPr>
        <p:spPr>
          <a:xfrm>
            <a:off x="914399" y="734121"/>
            <a:ext cx="930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КЛЮЧОВІ ЕТАПИ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РЕАЛІЗАЦІЇ ПІЛОТНОГО ПРОЄКТУ</a:t>
            </a:r>
            <a:endParaRPr lang="en-UA" sz="1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9E158-2C07-AE31-DF3D-65B7335938E7}"/>
              </a:ext>
            </a:extLst>
          </p:cNvPr>
          <p:cNvSpPr txBox="1"/>
          <p:nvPr/>
        </p:nvSpPr>
        <p:spPr>
          <a:xfrm>
            <a:off x="2644431" y="4127680"/>
            <a:ext cx="8384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визначення в пілотних судах спеціалізації суддів</a:t>
            </a:r>
            <a:r>
              <a:rPr lang="uk-UA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справах сім’ї та дітей</a:t>
            </a:r>
            <a:endParaRPr lang="en-UA" sz="105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D0326-6BFA-2022-6BB8-A5EE5EF21F9D}"/>
              </a:ext>
            </a:extLst>
          </p:cNvPr>
          <p:cNvSpPr txBox="1"/>
          <p:nvPr/>
        </p:nvSpPr>
        <p:spPr>
          <a:xfrm>
            <a:off x="2645224" y="1596925"/>
            <a:ext cx="8384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250000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розроблення</a:t>
            </a:r>
            <a:r>
              <a:rPr lang="uk-UA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спеціалізованої програми навчання для суддів та </a:t>
            </a:r>
            <a:r>
              <a:rPr lang="uk-UA" b="1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мультидисциплінарних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команд</a:t>
            </a:r>
            <a:endParaRPr lang="en-UA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A5E5E-EB90-239C-C04A-82AE802408E6}"/>
              </a:ext>
            </a:extLst>
          </p:cNvPr>
          <p:cNvSpPr txBox="1"/>
          <p:nvPr/>
        </p:nvSpPr>
        <p:spPr>
          <a:xfrm>
            <a:off x="2645225" y="2814091"/>
            <a:ext cx="8799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навчання фахівців, залучених до пілотного проекту, формування </a:t>
            </a:r>
            <a:r>
              <a:rPr lang="uk-UA" b="1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мультидисциплінарних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команд (4 очних тренінга та 16 </a:t>
            </a:r>
            <a:r>
              <a:rPr lang="uk-UA" b="1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вебінарів</a:t>
            </a:r>
            <a:r>
              <a:rPr lang="uk-UA" b="1" i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A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68809D-C7FB-5285-A497-EDB654423734}"/>
              </a:ext>
            </a:extLst>
          </p:cNvPr>
          <p:cNvCxnSpPr>
            <a:cxnSpLocks/>
          </p:cNvCxnSpPr>
          <p:nvPr/>
        </p:nvCxnSpPr>
        <p:spPr>
          <a:xfrm>
            <a:off x="2532741" y="1195786"/>
            <a:ext cx="0" cy="5877415"/>
          </a:xfrm>
          <a:prstGeom prst="line">
            <a:avLst/>
          </a:prstGeom>
          <a:ln>
            <a:solidFill>
              <a:srgbClr val="2A5C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F95DDD-C8E6-393B-1CC8-1D2F7272A20F}"/>
              </a:ext>
            </a:extLst>
          </p:cNvPr>
          <p:cNvSpPr txBox="1"/>
          <p:nvPr/>
        </p:nvSpPr>
        <p:spPr>
          <a:xfrm>
            <a:off x="801915" y="1588061"/>
            <a:ext cx="1618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січень-лютий 2025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56CA3-8D9D-3583-1F01-F0B4C97D2DCB}"/>
              </a:ext>
            </a:extLst>
          </p:cNvPr>
          <p:cNvSpPr txBox="1"/>
          <p:nvPr/>
        </p:nvSpPr>
        <p:spPr>
          <a:xfrm>
            <a:off x="171453" y="2886829"/>
            <a:ext cx="2248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березень – липень 2025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31100-9549-0BBA-3790-8FF7A1AAD173}"/>
              </a:ext>
            </a:extLst>
          </p:cNvPr>
          <p:cNvSpPr txBox="1"/>
          <p:nvPr/>
        </p:nvSpPr>
        <p:spPr>
          <a:xfrm>
            <a:off x="533405" y="4156267"/>
            <a:ext cx="18033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14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грудень 2024 – І півріччя 2025 року</a:t>
            </a:r>
            <a:endParaRPr lang="uk-UA" sz="1400" b="1" dirty="0">
              <a:solidFill>
                <a:srgbClr val="2A5CAA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078D61-7919-9C31-A608-08F4BDEE626E}"/>
              </a:ext>
            </a:extLst>
          </p:cNvPr>
          <p:cNvSpPr/>
          <p:nvPr/>
        </p:nvSpPr>
        <p:spPr>
          <a:xfrm>
            <a:off x="2421052" y="164459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EF0725-D0CA-8337-1CFA-641718D5B5CE}"/>
              </a:ext>
            </a:extLst>
          </p:cNvPr>
          <p:cNvSpPr/>
          <p:nvPr/>
        </p:nvSpPr>
        <p:spPr>
          <a:xfrm>
            <a:off x="2421052" y="297047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793BA-ADF2-DAF1-B5A6-8B9D8C85F01A}"/>
              </a:ext>
            </a:extLst>
          </p:cNvPr>
          <p:cNvSpPr/>
          <p:nvPr/>
        </p:nvSpPr>
        <p:spPr>
          <a:xfrm>
            <a:off x="2421052" y="4239205"/>
            <a:ext cx="224173" cy="224173"/>
          </a:xfrm>
          <a:prstGeom prst="ellipse">
            <a:avLst/>
          </a:prstGeom>
          <a:solidFill>
            <a:srgbClr val="FEE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1716E-2B83-159E-EF47-D2D8D4F91DB3}"/>
              </a:ext>
            </a:extLst>
          </p:cNvPr>
          <p:cNvSpPr txBox="1"/>
          <p:nvPr/>
        </p:nvSpPr>
        <p:spPr>
          <a:xfrm>
            <a:off x="2644432" y="5473314"/>
            <a:ext cx="9185618" cy="715089"/>
          </a:xfrm>
          <a:prstGeom prst="roundRect">
            <a:avLst/>
          </a:prstGeom>
          <a:solidFill>
            <a:srgbClr val="FEE554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пілотних судах рішенням зборів суддів визначено суддів, за якими закріплено спеціалізацію з питань сім’ї та дітей, - загалом </a:t>
            </a:r>
            <a:r>
              <a:rPr lang="uk-UA" sz="18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58 суддів</a:t>
            </a:r>
            <a:endParaRPr lang="en-UA" sz="11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3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54;p156">
            <a:extLst>
              <a:ext uri="{FF2B5EF4-FFF2-40B4-BE49-F238E27FC236}">
                <a16:creationId xmlns:a16="http://schemas.microsoft.com/office/drawing/2014/main" id="{EC81C216-DFB1-7A3F-9AC9-98102710FEE3}"/>
              </a:ext>
            </a:extLst>
          </p:cNvPr>
          <p:cNvGrpSpPr/>
          <p:nvPr/>
        </p:nvGrpSpPr>
        <p:grpSpPr>
          <a:xfrm>
            <a:off x="529771" y="1238198"/>
            <a:ext cx="11132458" cy="5108395"/>
            <a:chOff x="-4170133" y="201354"/>
            <a:chExt cx="16176603" cy="6254202"/>
          </a:xfrm>
        </p:grpSpPr>
        <p:sp>
          <p:nvSpPr>
            <p:cNvPr id="7" name="Google Shape;355;p156">
              <a:extLst>
                <a:ext uri="{FF2B5EF4-FFF2-40B4-BE49-F238E27FC236}">
                  <a16:creationId xmlns:a16="http://schemas.microsoft.com/office/drawing/2014/main" id="{5A101D27-ED0C-D774-9078-7F00D7A136B5}"/>
                </a:ext>
              </a:extLst>
            </p:cNvPr>
            <p:cNvSpPr/>
            <p:nvPr/>
          </p:nvSpPr>
          <p:spPr>
            <a:xfrm>
              <a:off x="-4170133" y="201354"/>
              <a:ext cx="16176603" cy="6254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6;p156">
              <a:extLst>
                <a:ext uri="{FF2B5EF4-FFF2-40B4-BE49-F238E27FC236}">
                  <a16:creationId xmlns:a16="http://schemas.microsoft.com/office/drawing/2014/main" id="{DE9576D2-766E-1E69-D02E-06DDE705C313}"/>
                </a:ext>
              </a:extLst>
            </p:cNvPr>
            <p:cNvSpPr/>
            <p:nvPr/>
          </p:nvSpPr>
          <p:spPr>
            <a:xfrm>
              <a:off x="11394831" y="201358"/>
              <a:ext cx="611638" cy="587783"/>
            </a:xfrm>
            <a:prstGeom prst="triangle">
              <a:avLst>
                <a:gd name="adj" fmla="val 0"/>
              </a:avLst>
            </a:prstGeom>
            <a:solidFill>
              <a:srgbClr val="2A5C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57;p156">
              <a:extLst>
                <a:ext uri="{FF2B5EF4-FFF2-40B4-BE49-F238E27FC236}">
                  <a16:creationId xmlns:a16="http://schemas.microsoft.com/office/drawing/2014/main" id="{BA7FB36F-2B6E-81BF-C207-DAAA9161C09A}"/>
                </a:ext>
              </a:extLst>
            </p:cNvPr>
            <p:cNvSpPr/>
            <p:nvPr/>
          </p:nvSpPr>
          <p:spPr>
            <a:xfrm rot="10800000">
              <a:off x="11394831" y="201357"/>
              <a:ext cx="611638" cy="587784"/>
            </a:xfrm>
            <a:prstGeom prst="triangle">
              <a:avLst>
                <a:gd name="adj" fmla="val 0"/>
              </a:avLst>
            </a:prstGeom>
            <a:solidFill>
              <a:srgbClr val="F9F6F3"/>
            </a:solidFill>
            <a:ln w="25400" cap="flat" cmpd="sng">
              <a:solidFill>
                <a:srgbClr val="F9F6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3EBC2F-78AF-D43B-5550-C174374D18F4}"/>
              </a:ext>
            </a:extLst>
          </p:cNvPr>
          <p:cNvSpPr txBox="1"/>
          <p:nvPr/>
        </p:nvSpPr>
        <p:spPr>
          <a:xfrm>
            <a:off x="994227" y="511407"/>
            <a:ext cx="8853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КАТЕГОРІЇ СПРАВ,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ВІДНЕСЕНІ ДО СПЕЦІАЛІЗАЦІЇ</a:t>
            </a:r>
            <a:r>
              <a:rPr lang="en-UA" sz="2400" dirty="0">
                <a:solidFill>
                  <a:srgbClr val="2A5CAA"/>
                </a:solidFill>
                <a:effectLst/>
              </a:rPr>
              <a:t> </a:t>
            </a:r>
            <a:endParaRPr lang="uk-UA" sz="2400" dirty="0">
              <a:solidFill>
                <a:srgbClr val="2A5CA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D76CB-114F-15FC-62DF-FC6E9F47ADD6}"/>
              </a:ext>
            </a:extLst>
          </p:cNvPr>
          <p:cNvSpPr txBox="1"/>
          <p:nvPr/>
        </p:nvSpPr>
        <p:spPr>
          <a:xfrm>
            <a:off x="994227" y="1478249"/>
            <a:ext cx="9782628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визначення місця проживання дитини, участь у її вихованні;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встановлення батьківства або материнства;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позбавлення батьківських прав;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стягнення аліментів, інших додаткових витрат, збільшення (зменшення) розміру аліментів та способу їх стягнення;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відібрання дитини без позбавлення батьківських прав;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поновлення батьківства;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усиновлення;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скасування усиновлення, визнання усиновлення недійсним;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надання права на шлюб;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надання дозволу на виїзд неповнолітньої дитини за межі України;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повернення дітей до країни постійного місця проживання;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надання неповнолітній особі повної цивільної дієздатності;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 визнання дитини недієздатною, встановлення опіки та піклування;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2A5CAA"/>
              </a:buCl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2A5CAA"/>
                </a:solidFill>
                <a:effectLst/>
                <a:latin typeface="Montserrat Medium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поновлення дієздатності дитини;</a:t>
            </a:r>
            <a:endParaRPr lang="en-UA" sz="1600" dirty="0">
              <a:solidFill>
                <a:srgbClr val="2A5CAA"/>
              </a:solidFill>
              <a:effectLst/>
              <a:latin typeface="Montserrat Medium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C71428-2E64-B5D6-C763-7F640CF97164}"/>
              </a:ext>
            </a:extLst>
          </p:cNvPr>
          <p:cNvSpPr/>
          <p:nvPr/>
        </p:nvSpPr>
        <p:spPr>
          <a:xfrm>
            <a:off x="899543" y="1471614"/>
            <a:ext cx="10123264" cy="1028760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84022C-2B0D-0004-5FD1-62165CC5A71E}"/>
              </a:ext>
            </a:extLst>
          </p:cNvPr>
          <p:cNvSpPr/>
          <p:nvPr/>
        </p:nvSpPr>
        <p:spPr>
          <a:xfrm>
            <a:off x="899543" y="2817676"/>
            <a:ext cx="10058970" cy="1746651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B17829-858A-6F5B-8F7E-F093FDAEF8B8}"/>
              </a:ext>
            </a:extLst>
          </p:cNvPr>
          <p:cNvSpPr/>
          <p:nvPr/>
        </p:nvSpPr>
        <p:spPr>
          <a:xfrm>
            <a:off x="963837" y="4886385"/>
            <a:ext cx="10058970" cy="714375"/>
          </a:xfrm>
          <a:prstGeom prst="roundRect">
            <a:avLst>
              <a:gd name="adj" fmla="val 6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8C01A-C619-CF20-BCC1-DAD9F8834D45}"/>
              </a:ext>
            </a:extLst>
          </p:cNvPr>
          <p:cNvSpPr txBox="1"/>
          <p:nvPr/>
        </p:nvSpPr>
        <p:spPr>
          <a:xfrm>
            <a:off x="624114" y="482378"/>
            <a:ext cx="1023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ОБЛАШТУВАННЯ ПРОСТОРУ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 ДРУЖНЬОГО ДО ДИТИНИ</a:t>
            </a:r>
            <a:endParaRPr lang="en-UA" sz="1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B375E-8979-F0CD-23C7-C58CCC122814}"/>
              </a:ext>
            </a:extLst>
          </p:cNvPr>
          <p:cNvSpPr txBox="1"/>
          <p:nvPr/>
        </p:nvSpPr>
        <p:spPr>
          <a:xfrm>
            <a:off x="963837" y="1614427"/>
            <a:ext cx="989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проведено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робочі зустрічі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щодо узгодження питань, пов’язаних з облаштуванням судової зали, у </a:t>
            </a:r>
            <a:r>
              <a:rPr lang="uk-UA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пілотних судах </a:t>
            </a:r>
            <a:r>
              <a:rPr lang="uk-UA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(лютий-вересень 2025 року)</a:t>
            </a:r>
            <a:endParaRPr lang="en-UA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01F2A-B379-A625-0937-5FEA82209F86}"/>
              </a:ext>
            </a:extLst>
          </p:cNvPr>
          <p:cNvSpPr txBox="1"/>
          <p:nvPr/>
        </p:nvSpPr>
        <p:spPr>
          <a:xfrm>
            <a:off x="899543" y="3046329"/>
            <a:ext cx="9764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облаштовано судові зали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для розгляду справ за участі дитини </a:t>
            </a: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у 4 судах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uk-UA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Холодногірський</a:t>
            </a:r>
            <a:r>
              <a:rPr lang="uk-UA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районний суд м. Харкова, Дарницький районний суд м. Києва, Луцький міськрайонний суд Волинської області,  Сихівський районний суд м. Львова</a:t>
            </a:r>
            <a:r>
              <a:rPr lang="uk-UA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uk-UA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(березень-жовтень 2025 року)</a:t>
            </a:r>
            <a:endParaRPr lang="en-UA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FE358-1175-F5D6-9588-383FB7D708E7}"/>
              </a:ext>
            </a:extLst>
          </p:cNvPr>
          <p:cNvSpPr txBox="1"/>
          <p:nvPr/>
        </p:nvSpPr>
        <p:spPr>
          <a:xfrm>
            <a:off x="963837" y="5045036"/>
            <a:ext cx="727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"/>
            </a:pPr>
            <a:r>
              <a:rPr lang="uk-UA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триває облаштування приміщення у 5 судах</a:t>
            </a:r>
            <a:endParaRPr lang="en-UA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2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room&#10;&#10;Description automatically generated">
            <a:extLst>
              <a:ext uri="{FF2B5EF4-FFF2-40B4-BE49-F238E27FC236}">
                <a16:creationId xmlns:a16="http://schemas.microsoft.com/office/drawing/2014/main" id="{11AB730F-E857-7871-F8B5-0822E05F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3" y="367221"/>
            <a:ext cx="5038165" cy="6123557"/>
          </a:xfrm>
          <a:prstGeom prst="rect">
            <a:avLst/>
          </a:prstGeom>
        </p:spPr>
      </p:pic>
      <p:pic>
        <p:nvPicPr>
          <p:cNvPr id="3" name="Picture 2" descr="A collage of a room with a table and chairs&#10;&#10;Description automatically generated">
            <a:extLst>
              <a:ext uri="{FF2B5EF4-FFF2-40B4-BE49-F238E27FC236}">
                <a16:creationId xmlns:a16="http://schemas.microsoft.com/office/drawing/2014/main" id="{056EE830-5702-6A4B-C22D-3558E8910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221"/>
            <a:ext cx="5038165" cy="61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0BC3-444E-4A67-AD68-A072E666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E08FB-9721-B663-2F4C-A92FC463BA48}"/>
              </a:ext>
            </a:extLst>
          </p:cNvPr>
          <p:cNvSpPr txBox="1"/>
          <p:nvPr/>
        </p:nvSpPr>
        <p:spPr>
          <a:xfrm>
            <a:off x="778933" y="648678"/>
            <a:ext cx="10786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МЕТОДИЧНИЙ СУПРОВІД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РЕАЛІЗАЦІЇ ПІЛОТНОГО ПРОЄКТУ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8A675-A55D-9AD2-8447-E01B9077D5FF}"/>
              </a:ext>
            </a:extLst>
          </p:cNvPr>
          <p:cNvSpPr txBox="1"/>
          <p:nvPr/>
        </p:nvSpPr>
        <p:spPr>
          <a:xfrm>
            <a:off x="4920023" y="1859339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sz="18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"/>
            </a:pPr>
            <a:r>
              <a:rPr lang="uk-UA" sz="1800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напрацьовуються </a:t>
            </a:r>
            <a:r>
              <a:rPr lang="uk-UA" sz="18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Методичні рекомендації щодо з’ясування думки дитини при розгляді цивільних справ, пов’язаних із забезпеченням права дитини на сім’ю</a:t>
            </a:r>
          </a:p>
          <a:p>
            <a:pPr marL="342900" indent="-342900" algn="just">
              <a:buFont typeface="Wingdings" pitchFamily="2" charset="2"/>
              <a:buChar char=""/>
            </a:pPr>
            <a:endParaRPr lang="uk-UA" sz="1800" b="1" i="1" dirty="0">
              <a:solidFill>
                <a:srgbClr val="2A5CAA"/>
              </a:solidFill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"/>
            </a:pPr>
            <a:endParaRPr lang="uk-UA" sz="1800" b="1" i="1" dirty="0">
              <a:solidFill>
                <a:srgbClr val="2A5CAA"/>
              </a:solidFill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"/>
            </a:pP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розроблено </a:t>
            </a:r>
            <a:r>
              <a:rPr lang="uk-UA" sz="18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Алгоритм</a:t>
            </a: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запровадження</a:t>
            </a:r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спеціалізації суддів у справах сім’ї та дітей</a:t>
            </a:r>
            <a:r>
              <a:rPr lang="uk-UA" sz="18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: рекомендації для судів </a:t>
            </a:r>
            <a:r>
              <a:rPr lang="uk-UA" sz="18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(жовтень 2025 року)</a:t>
            </a:r>
            <a:endParaRPr lang="en-UA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/>
            <a:r>
              <a:rPr lang="uk-UA" sz="18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8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2C2F75E3-9623-0EFB-D45F-E20DBB48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47" y="1561809"/>
            <a:ext cx="3285389" cy="46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D1ED-2B19-7CC6-FFFF-5143051A9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54;p156">
            <a:extLst>
              <a:ext uri="{FF2B5EF4-FFF2-40B4-BE49-F238E27FC236}">
                <a16:creationId xmlns:a16="http://schemas.microsoft.com/office/drawing/2014/main" id="{96FA3C26-D1C1-4B2F-7828-5E7DB741CE4F}"/>
              </a:ext>
            </a:extLst>
          </p:cNvPr>
          <p:cNvGrpSpPr/>
          <p:nvPr/>
        </p:nvGrpSpPr>
        <p:grpSpPr>
          <a:xfrm>
            <a:off x="566056" y="1379490"/>
            <a:ext cx="11132458" cy="5108395"/>
            <a:chOff x="-4170133" y="201354"/>
            <a:chExt cx="16176603" cy="6254202"/>
          </a:xfrm>
        </p:grpSpPr>
        <p:sp>
          <p:nvSpPr>
            <p:cNvPr id="9" name="Google Shape;355;p156">
              <a:extLst>
                <a:ext uri="{FF2B5EF4-FFF2-40B4-BE49-F238E27FC236}">
                  <a16:creationId xmlns:a16="http://schemas.microsoft.com/office/drawing/2014/main" id="{691E81E1-2B1F-1596-7736-7E36049070C0}"/>
                </a:ext>
              </a:extLst>
            </p:cNvPr>
            <p:cNvSpPr/>
            <p:nvPr/>
          </p:nvSpPr>
          <p:spPr>
            <a:xfrm>
              <a:off x="-4170133" y="201354"/>
              <a:ext cx="16176603" cy="6254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56;p156">
              <a:extLst>
                <a:ext uri="{FF2B5EF4-FFF2-40B4-BE49-F238E27FC236}">
                  <a16:creationId xmlns:a16="http://schemas.microsoft.com/office/drawing/2014/main" id="{2DE02334-522C-A7F5-1BD4-1F60849F34FD}"/>
                </a:ext>
              </a:extLst>
            </p:cNvPr>
            <p:cNvSpPr/>
            <p:nvPr/>
          </p:nvSpPr>
          <p:spPr>
            <a:xfrm>
              <a:off x="11394831" y="201358"/>
              <a:ext cx="611638" cy="587783"/>
            </a:xfrm>
            <a:prstGeom prst="triangle">
              <a:avLst>
                <a:gd name="adj" fmla="val 0"/>
              </a:avLst>
            </a:prstGeom>
            <a:solidFill>
              <a:srgbClr val="2A5C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7;p156">
              <a:extLst>
                <a:ext uri="{FF2B5EF4-FFF2-40B4-BE49-F238E27FC236}">
                  <a16:creationId xmlns:a16="http://schemas.microsoft.com/office/drawing/2014/main" id="{E751F7C8-553E-B238-C860-84E8818D1E10}"/>
                </a:ext>
              </a:extLst>
            </p:cNvPr>
            <p:cNvSpPr/>
            <p:nvPr/>
          </p:nvSpPr>
          <p:spPr>
            <a:xfrm rot="10800000">
              <a:off x="11394831" y="201357"/>
              <a:ext cx="611638" cy="587784"/>
            </a:xfrm>
            <a:prstGeom prst="triangle">
              <a:avLst>
                <a:gd name="adj" fmla="val 0"/>
              </a:avLst>
            </a:prstGeom>
            <a:solidFill>
              <a:srgbClr val="F9F6F3"/>
            </a:solidFill>
            <a:ln w="25400" cap="flat" cmpd="sng">
              <a:solidFill>
                <a:srgbClr val="F9F6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DC86E0-D3E3-1020-C2D6-FC685A7E7B58}"/>
              </a:ext>
            </a:extLst>
          </p:cNvPr>
          <p:cNvSpPr txBox="1"/>
          <p:nvPr/>
        </p:nvSpPr>
        <p:spPr>
          <a:xfrm>
            <a:off x="778933" y="648678"/>
            <a:ext cx="10786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highlight>
                  <a:srgbClr val="FEE554"/>
                </a:highlight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МЕТОДИЧНИЙ СУПРОВІД </a:t>
            </a:r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РЕАЛІЗАЦІЇ ПІЛОТНОГО ПРОЄКТУ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24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C84D1-0201-7FB8-233D-9668E01A410B}"/>
              </a:ext>
            </a:extLst>
          </p:cNvPr>
          <p:cNvSpPr txBox="1"/>
          <p:nvPr/>
        </p:nvSpPr>
        <p:spPr>
          <a:xfrm>
            <a:off x="978502" y="5035276"/>
            <a:ext cx="24927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щодо проблемних питань розгляду справ, пов’язаних із забезпеченням права дитини на сім’ю </a:t>
            </a:r>
          </a:p>
          <a:p>
            <a:pPr lvl="0"/>
            <a:r>
              <a:rPr lang="uk-UA" sz="12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IV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1200" i="1" dirty="0" err="1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кв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. 2023 року)</a:t>
            </a:r>
            <a:endParaRPr lang="en-UA" sz="12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/>
            <a:endParaRPr lang="uk-UA" sz="1200" b="1" i="1" dirty="0">
              <a:solidFill>
                <a:srgbClr val="2A5CAA"/>
              </a:solidFill>
              <a:effectLst/>
              <a:latin typeface="Montserrat" pitchFamily="2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70DC5-36EF-CA17-10CB-9AEE6AE1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29" y="1497818"/>
            <a:ext cx="2284970" cy="3339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A7D2CE-1DA7-C56E-F8F3-A5591304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246" y="1533371"/>
            <a:ext cx="2217791" cy="3303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F9811D-C402-0100-D8AC-7E8794741196}"/>
              </a:ext>
            </a:extLst>
          </p:cNvPr>
          <p:cNvSpPr txBox="1"/>
          <p:nvPr/>
        </p:nvSpPr>
        <p:spPr>
          <a:xfrm>
            <a:off x="3183903" y="5035276"/>
            <a:ext cx="2492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"/>
            </a:pPr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досліджено досвід запровадження спеціалізації суддів у справах сім’ї та дітей 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(2024 рік) </a:t>
            </a:r>
          </a:p>
          <a:p>
            <a:pPr lvl="0"/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2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B5F67F-F2F3-FB0F-C737-E542E44E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2424" b="4266"/>
          <a:stretch/>
        </p:blipFill>
        <p:spPr>
          <a:xfrm>
            <a:off x="5977986" y="1497818"/>
            <a:ext cx="2418990" cy="33390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57DA5E-F1DA-0935-5043-FB929B214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656" y="1479675"/>
            <a:ext cx="2217791" cy="3384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7BAE4-5D26-DAA6-6B1E-899D9D9CEB37}"/>
              </a:ext>
            </a:extLst>
          </p:cNvPr>
          <p:cNvSpPr txBox="1"/>
          <p:nvPr/>
        </p:nvSpPr>
        <p:spPr>
          <a:xfrm>
            <a:off x="5676700" y="4850463"/>
            <a:ext cx="2768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2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"/>
            </a:pPr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дослідження щодо порядку залучення психолога, його прав та обов’язків у цивільному процесі, що стосується права дитини на сім’ю 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(січень-вересень 2025 року)</a:t>
            </a:r>
            <a:endParaRPr lang="en-UA" sz="12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/>
            <a:r>
              <a:rPr lang="uk-UA" sz="1200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1200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A11C9-F62D-DE26-29A4-67D68DF76D6A}"/>
              </a:ext>
            </a:extLst>
          </p:cNvPr>
          <p:cNvSpPr txBox="1"/>
          <p:nvPr/>
        </p:nvSpPr>
        <p:spPr>
          <a:xfrm>
            <a:off x="8314441" y="5037299"/>
            <a:ext cx="2899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12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рекомендації щодо написання документів психологом в процесі залучення до цивільних проваджень </a:t>
            </a:r>
          </a:p>
          <a:p>
            <a:r>
              <a:rPr lang="uk-UA" sz="1200" b="1" i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uk-UA" sz="1200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(липень-жовтень 2025 року)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5226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0AD8E-D4E9-AA35-4D8E-2FDA48AEB8FA}"/>
              </a:ext>
            </a:extLst>
          </p:cNvPr>
          <p:cNvSpPr txBox="1"/>
          <p:nvPr/>
        </p:nvSpPr>
        <p:spPr>
          <a:xfrm>
            <a:off x="932485" y="453655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sz="3600" b="1" i="1" dirty="0">
                <a:solidFill>
                  <a:srgbClr val="2A5CAA"/>
                </a:solidFill>
                <a:effectLst/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A" sz="3600" b="1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"/>
            </a:pPr>
            <a:r>
              <a:rPr lang="uk-UA" sz="3600" b="1" dirty="0">
                <a:solidFill>
                  <a:srgbClr val="2A5CAA"/>
                </a:solidFill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Дякую за увагу! </a:t>
            </a:r>
            <a:endParaRPr lang="en-UA" sz="3600" b="1" dirty="0">
              <a:solidFill>
                <a:srgbClr val="2A5CA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6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558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Display</vt:lpstr>
      <vt:lpstr>Aptos</vt:lpstr>
      <vt:lpstr>Montserrat</vt:lpstr>
      <vt:lpstr>Wingdings</vt:lpstr>
      <vt:lpstr>Montserrat Medium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Юлія Рогозна</dc:creator>
  <cp:lastModifiedBy>Lenovo</cp:lastModifiedBy>
  <cp:revision>22</cp:revision>
  <cp:lastPrinted>2025-05-20T14:20:19Z</cp:lastPrinted>
  <dcterms:created xsi:type="dcterms:W3CDTF">2025-05-20T13:59:01Z</dcterms:created>
  <dcterms:modified xsi:type="dcterms:W3CDTF">2025-12-17T14:33:25Z</dcterms:modified>
</cp:coreProperties>
</file>