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644" r:id="rId3"/>
    <p:sldId id="664" r:id="rId4"/>
    <p:sldId id="647" r:id="rId5"/>
    <p:sldId id="627" r:id="rId6"/>
    <p:sldId id="641" r:id="rId7"/>
    <p:sldId id="640" r:id="rId8"/>
    <p:sldId id="642" r:id="rId9"/>
    <p:sldId id="643" r:id="rId10"/>
    <p:sldId id="646" r:id="rId11"/>
    <p:sldId id="645" r:id="rId12"/>
    <p:sldId id="628" r:id="rId13"/>
  </p:sldIdLst>
  <p:sldSz cx="12192000" cy="6858000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F3"/>
    <a:srgbClr val="FFE8DC"/>
    <a:srgbClr val="2A5CAA"/>
    <a:srgbClr val="FEE554"/>
    <a:srgbClr val="05B0F0"/>
    <a:srgbClr val="E4F2F7"/>
    <a:srgbClr val="F5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9"/>
    <p:restoredTop sz="94759"/>
  </p:normalViewPr>
  <p:slideViewPr>
    <p:cSldViewPr snapToGrid="0" showGuides="1">
      <p:cViewPr varScale="1">
        <p:scale>
          <a:sx n="63" d="100"/>
          <a:sy n="63" d="100"/>
        </p:scale>
        <p:origin x="408" y="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33CC"/>
            </a:solidFill>
          </c:spPr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E-44AB-A36D-390B4E12E7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DE-44AB-A36D-390B4E12E7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E-44AB-A36D-390B4E12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1bc9490-efa6-4f3c-9b81-a637ce6d0b57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33CC"/>
            </a:solidFill>
          </c:spPr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A-4971-B9CC-2C1FC46FA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A-4971-B9CC-2C1FC46FA31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A-4971-B9CC-2C1FC46FA31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EA-4971-B9CC-2C1FC46FA31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0.49099999999999999</c:v>
                </c:pt>
                <c:pt idx="1">
                  <c:v>0.47199999999999998</c:v>
                </c:pt>
                <c:pt idx="2">
                  <c:v>1.9E-2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EA-4971-B9CC-2C1FC46FA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ee3ecb5-b1ce-429b-9c7a-e86db3fa15c2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33CC"/>
            </a:solidFill>
          </c:spPr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6-46A0-8D52-7A89B253A9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6-46A0-8D52-7A89B253A916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6-46A0-8D52-7A89B253A916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0.50900000000000001</c:v>
                </c:pt>
                <c:pt idx="1">
                  <c:v>0.434</c:v>
                </c:pt>
                <c:pt idx="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26-46A0-8D52-7A89B253A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33262f4-7b5f-4794-9367-d7616be997e0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33CC"/>
            </a:solidFill>
          </c:spPr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7A-49A6-AB63-908BB11373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7A-49A6-AB63-908BB113730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7A-49A6-AB63-908BB113730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7A-49A6-AB63-908BB113730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0.60399999999999998</c:v>
                </c:pt>
                <c:pt idx="1">
                  <c:v>0.32100000000000001</c:v>
                </c:pt>
                <c:pt idx="2">
                  <c:v>3.7999999999999999E-2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7A-49A6-AB63-908BB1137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1f7218a-a67e-403d-90d7-3470507fac8c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D7D74-FDB2-CA4E-9745-9EA63A7291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E76-BACD-204D-BABE-0D9B2A42E7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C6E76-BACD-204D-BABE-0D9B2A42E7D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77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021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872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2168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532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8677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89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6494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51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3694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069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BE99-170D-734D-BF8B-A14D91CD6A1A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081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8415-6322-2842-8F86-33625555E965}" type="slidenum">
              <a:rPr lang="ru-RU" altLang="uk-UA" smtClean="0"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34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ild looking at a model of a hous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8785" r="2034" b="2067"/>
          <a:stretch>
            <a:fillRect/>
          </a:stretch>
        </p:blipFill>
        <p:spPr>
          <a:xfrm>
            <a:off x="-33614" y="1669110"/>
            <a:ext cx="12225614" cy="518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024" y="2035458"/>
            <a:ext cx="79232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</a:t>
            </a:r>
            <a:r>
              <a:rPr lang="uk-UA" sz="2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ЩОДО ПРОБЛЕМНИХ ПИТАНЬ РОЗГЛЯДУ СПРАВ,</a:t>
            </a:r>
            <a:endParaRPr lang="en-US" sz="28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ПОВ’ЯЗАНИХ ІЗ ЗАБЕЗПЕЧЕННЯМ ПРАВА ДИТИНИ НА СІМ’Ю</a:t>
            </a:r>
            <a:endParaRPr lang="en-US" sz="28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024" y="5619436"/>
            <a:ext cx="6587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проведено у межах </a:t>
            </a:r>
            <a:r>
              <a:rPr lang="uk-UA" sz="10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проєктів</a:t>
            </a:r>
            <a:r>
              <a:rPr lang="uk-UA" sz="10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Представництва Дитячого фонду ООН (ЮНІСЕФ) в Україні «Турботливі родини для 1000 дітей» та «Надання психосоціальної підтримки та забезпечення правосуддя як складової частини</a:t>
            </a:r>
            <a:endParaRPr lang="en-US" sz="10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10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кращого догляду для вразливих дітей», у співпраці Громадської спілки «Українська мережа за права дитини» та Громадської організації «Всеукраїнський громадський центр «Волонтер», за підтримки Міжвідомчої координаційної ради з питань правосуддя щодо неповнолітніх</a:t>
            </a:r>
            <a:endParaRPr lang="en-US" sz="10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Group 15"/>
          <p:cNvGrpSpPr/>
          <p:nvPr/>
        </p:nvGrpSpPr>
        <p:grpSpPr>
          <a:xfrm>
            <a:off x="810083" y="653788"/>
            <a:ext cx="10249104" cy="595638"/>
            <a:chOff x="839416" y="360038"/>
            <a:chExt cx="10249104" cy="59563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9416" y="368338"/>
              <a:ext cx="2448952" cy="5790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085" y="400428"/>
              <a:ext cx="2110477" cy="51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32291" y="360038"/>
              <a:ext cx="2366931" cy="59563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326" y="379345"/>
              <a:ext cx="1662194" cy="55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7EE28F-6072-A782-4187-92D54FF8791B}"/>
              </a:ext>
            </a:extLst>
          </p:cNvPr>
          <p:cNvSpPr txBox="1"/>
          <p:nvPr/>
        </p:nvSpPr>
        <p:spPr>
          <a:xfrm>
            <a:off x="466024" y="4135223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2A5CAA"/>
                </a:solidFill>
                <a:latin typeface="Montserrat" pitchFamily="2" charset="77"/>
              </a:rPr>
              <a:t>Олександра </a:t>
            </a:r>
            <a:r>
              <a:rPr lang="uk-UA" b="1" cap="all" dirty="0" err="1">
                <a:solidFill>
                  <a:srgbClr val="2A5CAA"/>
                </a:solidFill>
                <a:latin typeface="Montserrat" pitchFamily="2" charset="77"/>
              </a:rPr>
              <a:t>Грицевич</a:t>
            </a:r>
            <a:r>
              <a:rPr lang="uk-UA" dirty="0">
                <a:solidFill>
                  <a:srgbClr val="2A5CAA"/>
                </a:solidFill>
                <a:latin typeface="Montserrat" pitchFamily="2" charset="77"/>
              </a:rPr>
              <a:t>, </a:t>
            </a:r>
            <a:r>
              <a:rPr lang="uk-UA" dirty="0" err="1">
                <a:solidFill>
                  <a:srgbClr val="2A5CAA"/>
                </a:solidFill>
                <a:latin typeface="Montserrat" pitchFamily="2" charset="77"/>
              </a:rPr>
              <a:t>експертка</a:t>
            </a:r>
            <a:r>
              <a:rPr lang="uk-UA" dirty="0">
                <a:solidFill>
                  <a:srgbClr val="2A5CAA"/>
                </a:solidFill>
                <a:latin typeface="Montserrat" pitchFamily="2" charset="77"/>
              </a:rPr>
              <a:t> із захисту прав дитини ГО «ВГЦ «Волонтер»</a:t>
            </a:r>
            <a:endParaRPr lang="en-UA" dirty="0">
              <a:solidFill>
                <a:srgbClr val="2A5CAA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2A5CAA"/>
                </a:solidFill>
                <a:latin typeface="Montserrat" pitchFamily="2" charset="77"/>
              </a:rPr>
              <a:t>Тетяна ЖУРАВЕЛЬ, </a:t>
            </a:r>
            <a:r>
              <a:rPr lang="uk-UA" dirty="0">
                <a:solidFill>
                  <a:srgbClr val="2A5CAA"/>
                </a:solidFill>
                <a:latin typeface="Montserrat" pitchFamily="2" charset="77"/>
              </a:rPr>
              <a:t>виконавча директорка ГО «ВГЦ «Волонтер»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2932" y="4395787"/>
            <a:ext cx="38942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60,4%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адвокат залучався як представник/ця батьків дитини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32,1%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адвокат не залучається зовсім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3,8%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долучався адвокат в інтересах дитини з числа адвокатів системи БПД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3,8%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долучався приватний адвокат в інтересах дитини.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1998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>
                <a:solidFill>
                  <a:srgbClr val="2A5CAA"/>
                </a:solidFill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ЗАЛУЧЕННЯ АДВОКАТА</a:t>
            </a:r>
            <a:r>
              <a:rPr lang="uk-UA" sz="2400" b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У СПРАВАХ, ЩО СТОСУВАЛИСЯ ПРАВА ДИТИНИ НА СІМ’Ю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phic 4" descr="Family with girl outlin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600" y="264286"/>
            <a:ext cx="914400" cy="9144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685799" y="2614856"/>
          <a:ext cx="2209800" cy="17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413918"/>
            <a:ext cx="380282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49,1%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адвокат залучався як представник/ця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усиновлювача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47,2%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адвокат взагалі не залучався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1,9%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адвокат долучався в інтересах дитини з числа адвокатів системи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БПД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1,9%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долучався приватний адвокат в інтересах дитини.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090" y="1537638"/>
            <a:ext cx="2909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Усиновлення дитини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(включаючи внутрішньо сімейне усиновлення та усиновлення статусних дітей)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6473" y="1537638"/>
            <a:ext cx="31449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Скасування усиновлення дитини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(включаючи справи з зустрічним позовом про позбавлення батьківських прав батьків, які усиновили дитину) 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4236" y="1537638"/>
            <a:ext cx="360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Поновлення батьківських прав, визначення місця проживання дитини та участь одного з батьків у вихованні дитини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0080" y="4413918"/>
            <a:ext cx="335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50,9%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адвокат в інтересах дитини не залучався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43,4%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залучався як представник/ця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усиновлювача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5,7%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долучався приватний адвокат в інтересах дитини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4634345" y="2614856"/>
          <a:ext cx="2209800" cy="17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8832272" y="2614856"/>
          <a:ext cx="2209800" cy="17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639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8113" y="344245"/>
            <a:ext cx="10191506" cy="543461"/>
          </a:xfrm>
          <a:prstGeom prst="roundRect">
            <a:avLst>
              <a:gd name="adj" fmla="val 7626"/>
            </a:avLst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2A5CAA"/>
                </a:solidFill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ВИКЛИКИ</a:t>
            </a:r>
            <a:endParaRPr lang="en-US" sz="2800" dirty="0">
              <a:solidFill>
                <a:schemeClr val="bg1"/>
              </a:solidFill>
              <a:effectLst/>
              <a:highlight>
                <a:srgbClr val="2A5CAA"/>
              </a:highlight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113" y="1151068"/>
            <a:ext cx="1019150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значне навантаження/недоукомплектованість 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ССД та перевантаженість судової системи, </a:t>
            </a:r>
            <a:r>
              <a:rPr lang="uk-UA" sz="20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у суддів, працівників ООП, ССД спеціальних знань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sz="2000" b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виклики воєнного стану </a:t>
            </a: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(перебування дитини, одного з батьків за кордоном, відсутність світла, повітряні тривоги, переміщення тощо);</a:t>
            </a:r>
            <a:endParaRPr lang="uk-UA" sz="20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uk-UA" sz="800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унормування питання </a:t>
            </a:r>
            <a:r>
              <a:rPr lang="uk-UA" sz="20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залучення психолога до участі у цивільних провадженнях</a:t>
            </a: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недостатнє розуміння психологами їхньої ролі у цивільному процесі;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неунормованість обов’язковості </a:t>
            </a:r>
            <a:r>
              <a:rPr lang="uk-UA" sz="2000" b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залучення адвоката </a:t>
            </a: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 інтересах дитини, внаслідок чого дитина не представлена кваліфікованою правничою допомогою;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sz="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чітких </a:t>
            </a: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критеріїв щодо підготовки висновку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що подається до суду органами опіки та піклування, а також </a:t>
            </a: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єдиної практики щодо підготовки висновку психолога</a:t>
            </a:r>
            <a:r>
              <a:rPr lang="uk-UA" sz="20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>
            <a:alpha val="8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5D1ED-2B19-7CC6-FFFF-5143051A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54;p156">
            <a:extLst>
              <a:ext uri="{FF2B5EF4-FFF2-40B4-BE49-F238E27FC236}">
                <a16:creationId xmlns:a16="http://schemas.microsoft.com/office/drawing/2014/main" id="{96FA3C26-D1C1-4B2F-7828-5E7DB741CE4F}"/>
              </a:ext>
            </a:extLst>
          </p:cNvPr>
          <p:cNvGrpSpPr/>
          <p:nvPr/>
        </p:nvGrpSpPr>
        <p:grpSpPr>
          <a:xfrm>
            <a:off x="566056" y="1379490"/>
            <a:ext cx="11132458" cy="5108395"/>
            <a:chOff x="-4170133" y="201354"/>
            <a:chExt cx="16176603" cy="6254202"/>
          </a:xfrm>
        </p:grpSpPr>
        <p:sp>
          <p:nvSpPr>
            <p:cNvPr id="9" name="Google Shape;355;p156">
              <a:extLst>
                <a:ext uri="{FF2B5EF4-FFF2-40B4-BE49-F238E27FC236}">
                  <a16:creationId xmlns:a16="http://schemas.microsoft.com/office/drawing/2014/main" id="{691E81E1-2B1F-1596-7736-7E36049070C0}"/>
                </a:ext>
              </a:extLst>
            </p:cNvPr>
            <p:cNvSpPr/>
            <p:nvPr/>
          </p:nvSpPr>
          <p:spPr>
            <a:xfrm>
              <a:off x="-4170133" y="201354"/>
              <a:ext cx="16176603" cy="6254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56;p156">
              <a:extLst>
                <a:ext uri="{FF2B5EF4-FFF2-40B4-BE49-F238E27FC236}">
                  <a16:creationId xmlns:a16="http://schemas.microsoft.com/office/drawing/2014/main" id="{2DE02334-522C-A7F5-1BD4-1F60849F34FD}"/>
                </a:ext>
              </a:extLst>
            </p:cNvPr>
            <p:cNvSpPr/>
            <p:nvPr/>
          </p:nvSpPr>
          <p:spPr>
            <a:xfrm>
              <a:off x="11394831" y="201358"/>
              <a:ext cx="611638" cy="587783"/>
            </a:xfrm>
            <a:prstGeom prst="triangle">
              <a:avLst>
                <a:gd name="adj" fmla="val 0"/>
              </a:avLst>
            </a:prstGeom>
            <a:solidFill>
              <a:srgbClr val="2A5C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7;p156">
              <a:extLst>
                <a:ext uri="{FF2B5EF4-FFF2-40B4-BE49-F238E27FC236}">
                  <a16:creationId xmlns:a16="http://schemas.microsoft.com/office/drawing/2014/main" id="{E751F7C8-553E-B238-C860-84E8818D1E10}"/>
                </a:ext>
              </a:extLst>
            </p:cNvPr>
            <p:cNvSpPr/>
            <p:nvPr/>
          </p:nvSpPr>
          <p:spPr>
            <a:xfrm rot="10800000">
              <a:off x="11394831" y="201357"/>
              <a:ext cx="611638" cy="587784"/>
            </a:xfrm>
            <a:prstGeom prst="triangle">
              <a:avLst>
                <a:gd name="adj" fmla="val 0"/>
              </a:avLst>
            </a:prstGeom>
            <a:solidFill>
              <a:srgbClr val="F9F6F3"/>
            </a:solidFill>
            <a:ln w="25400" cap="flat" cmpd="sng">
              <a:solidFill>
                <a:srgbClr val="F9F6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DC86E0-D3E3-1020-C2D6-FC685A7E7B58}"/>
              </a:ext>
            </a:extLst>
          </p:cNvPr>
          <p:cNvSpPr txBox="1"/>
          <p:nvPr/>
        </p:nvSpPr>
        <p:spPr>
          <a:xfrm>
            <a:off x="778933" y="648678"/>
            <a:ext cx="10786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МЕТОДИЧНИЙ СУПРОВІД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РЕАЛІЗАЦІЇ ПІЛОТНОГО ПРОЄКТУ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C84D1-0201-7FB8-233D-9668E01A410B}"/>
              </a:ext>
            </a:extLst>
          </p:cNvPr>
          <p:cNvSpPr txBox="1"/>
          <p:nvPr/>
        </p:nvSpPr>
        <p:spPr>
          <a:xfrm>
            <a:off x="978502" y="5035276"/>
            <a:ext cx="5193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щодо проблемних питань розгляду справ, пов’язаних із забезпеченням права дитини на сім’ю 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IV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кв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 2023 року)</a:t>
            </a:r>
            <a:endParaRPr lang="en-UA" sz="16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/>
            <a:endParaRPr lang="uk-UA" sz="1600" b="1" i="1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70DC5-36EF-CA17-10CB-9AEE6AE1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29" y="1497818"/>
            <a:ext cx="2284970" cy="3339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A7D2CE-1DA7-C56E-F8F3-A5591304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11" y="1538087"/>
            <a:ext cx="2182514" cy="3250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9811D-C402-0100-D8AC-7E8794741196}"/>
              </a:ext>
            </a:extLst>
          </p:cNvPr>
          <p:cNvSpPr txBox="1"/>
          <p:nvPr/>
        </p:nvSpPr>
        <p:spPr>
          <a:xfrm>
            <a:off x="6172200" y="5035276"/>
            <a:ext cx="4713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досліджено досвід запровадження спеціалізації суддів у справах сім’ї та дітей 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(2024 рік) </a:t>
            </a:r>
          </a:p>
          <a:p>
            <a:pPr lvl="0"/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6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95C9F8-965F-480D-4121-7327699D2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288" y="2429153"/>
            <a:ext cx="1656644" cy="1656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91D4C5-419F-546D-F87C-C00F8DB57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141" y="2429153"/>
            <a:ext cx="1656644" cy="16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>
            <a:alpha val="8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65E1A-3D84-E9C4-EBEF-2D7FFBFD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54;p156">
            <a:extLst>
              <a:ext uri="{FF2B5EF4-FFF2-40B4-BE49-F238E27FC236}">
                <a16:creationId xmlns:a16="http://schemas.microsoft.com/office/drawing/2014/main" id="{8ACE9FDA-EE63-CC92-822D-270587B7BB4A}"/>
              </a:ext>
            </a:extLst>
          </p:cNvPr>
          <p:cNvGrpSpPr/>
          <p:nvPr/>
        </p:nvGrpSpPr>
        <p:grpSpPr>
          <a:xfrm>
            <a:off x="566056" y="1379490"/>
            <a:ext cx="11132458" cy="5108395"/>
            <a:chOff x="-4170133" y="201354"/>
            <a:chExt cx="16176603" cy="6254202"/>
          </a:xfrm>
        </p:grpSpPr>
        <p:sp>
          <p:nvSpPr>
            <p:cNvPr id="9" name="Google Shape;355;p156">
              <a:extLst>
                <a:ext uri="{FF2B5EF4-FFF2-40B4-BE49-F238E27FC236}">
                  <a16:creationId xmlns:a16="http://schemas.microsoft.com/office/drawing/2014/main" id="{2EBA8697-502D-ABEA-FDF8-74E48C93061C}"/>
                </a:ext>
              </a:extLst>
            </p:cNvPr>
            <p:cNvSpPr/>
            <p:nvPr/>
          </p:nvSpPr>
          <p:spPr>
            <a:xfrm>
              <a:off x="-4170133" y="201354"/>
              <a:ext cx="16176603" cy="6254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56;p156">
              <a:extLst>
                <a:ext uri="{FF2B5EF4-FFF2-40B4-BE49-F238E27FC236}">
                  <a16:creationId xmlns:a16="http://schemas.microsoft.com/office/drawing/2014/main" id="{5DD0C01C-92B1-0478-3D36-6323C22909F6}"/>
                </a:ext>
              </a:extLst>
            </p:cNvPr>
            <p:cNvSpPr/>
            <p:nvPr/>
          </p:nvSpPr>
          <p:spPr>
            <a:xfrm>
              <a:off x="11394831" y="201358"/>
              <a:ext cx="611638" cy="587783"/>
            </a:xfrm>
            <a:prstGeom prst="triangle">
              <a:avLst>
                <a:gd name="adj" fmla="val 0"/>
              </a:avLst>
            </a:prstGeom>
            <a:solidFill>
              <a:srgbClr val="2A5C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7;p156">
              <a:extLst>
                <a:ext uri="{FF2B5EF4-FFF2-40B4-BE49-F238E27FC236}">
                  <a16:creationId xmlns:a16="http://schemas.microsoft.com/office/drawing/2014/main" id="{A3E1CEED-3E1E-FD74-F02A-8751EB8CFAD9}"/>
                </a:ext>
              </a:extLst>
            </p:cNvPr>
            <p:cNvSpPr/>
            <p:nvPr/>
          </p:nvSpPr>
          <p:spPr>
            <a:xfrm rot="10800000">
              <a:off x="11394831" y="201357"/>
              <a:ext cx="611638" cy="587784"/>
            </a:xfrm>
            <a:prstGeom prst="triangle">
              <a:avLst>
                <a:gd name="adj" fmla="val 0"/>
              </a:avLst>
            </a:prstGeom>
            <a:solidFill>
              <a:srgbClr val="F9F6F3"/>
            </a:solidFill>
            <a:ln w="25400" cap="flat" cmpd="sng">
              <a:solidFill>
                <a:srgbClr val="F9F6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B29556-2458-7123-BACE-C2EEC10554B3}"/>
              </a:ext>
            </a:extLst>
          </p:cNvPr>
          <p:cNvSpPr txBox="1"/>
          <p:nvPr/>
        </p:nvSpPr>
        <p:spPr>
          <a:xfrm>
            <a:off x="778933" y="648678"/>
            <a:ext cx="10786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ТА МЕТОДИЧНІ РЕКОМЕНДАЦІЇ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В МЕЖАХ РЕАЛІЗАЦІЇ ПІЛОТНОГО ПРОЄКТУ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72897-FB75-0C14-6166-6280C896CBC6}"/>
              </a:ext>
            </a:extLst>
          </p:cNvPr>
          <p:cNvSpPr txBox="1"/>
          <p:nvPr/>
        </p:nvSpPr>
        <p:spPr>
          <a:xfrm>
            <a:off x="936678" y="4701347"/>
            <a:ext cx="4912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6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"/>
            </a:pPr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щодо порядку залучення психолога, його прав та обов’язків у цивільному процесі, що стосується права дитини на сім’ю 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(січень-вересень 2025 року)</a:t>
            </a:r>
            <a:endParaRPr lang="en-UA" sz="16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/>
            <a:r>
              <a:rPr lang="uk-UA" sz="16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6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70F323-22F7-D772-947B-99F0A513F5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2424" b="4266"/>
          <a:stretch/>
        </p:blipFill>
        <p:spPr>
          <a:xfrm>
            <a:off x="1186329" y="1611332"/>
            <a:ext cx="2336755" cy="32255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64676-C5A4-B0C2-16C7-330A01FD3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5" y="1611333"/>
            <a:ext cx="2113693" cy="3225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46687-A47D-DD92-7364-5E0979E6EB15}"/>
              </a:ext>
            </a:extLst>
          </p:cNvPr>
          <p:cNvSpPr txBox="1"/>
          <p:nvPr/>
        </p:nvSpPr>
        <p:spPr>
          <a:xfrm>
            <a:off x="6342744" y="5037299"/>
            <a:ext cx="5079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1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рекомендації щодо написання документів психологом в процесі залучення до цивільних проваджень </a:t>
            </a:r>
            <a:r>
              <a:rPr lang="uk-UA" sz="16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(липень-жовтень 2025 року)</a:t>
            </a:r>
            <a:endParaRPr lang="uk-UA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F811D-8EFC-1B25-48CC-62B402CD6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494" y="2614831"/>
            <a:ext cx="1656644" cy="1656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28184-4D4F-0EB4-E368-249846B87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540" y="2600678"/>
            <a:ext cx="1656644" cy="16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2086" y="1595324"/>
            <a:ext cx="10747828" cy="4141908"/>
          </a:xfrm>
          <a:prstGeom prst="roundRect">
            <a:avLst>
              <a:gd name="adj" fmla="val 1898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Montserrat" pitchFamily="2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915" y="1907911"/>
            <a:ext cx="102906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Строки та пріоритетність розгляду справ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що стосуються права дитини на сім’ю,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важливість запровадження сімейної спеціалізації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Дотримання найкращих інтересів дитини під час розгляду справ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пов’язаних із забезпеченням права дитини на сім’ю.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Практика </a:t>
            </a: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участі дитини в досудових та судових процесах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зокрема способи з’ясування та висловлення думки дитини.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Практика </a:t>
            </a: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залучення психолога під час з’ясування  думки дитини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судом або органом опіки та піклування.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адвоката 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 інтересах дитини.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Роль органу опіки та піклування в досудових та судових процесах 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справах, що стосуються прав та інтересів дитини.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84073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ФОКУСИ </a:t>
            </a:r>
            <a:r>
              <a:rPr lang="uk-UA" sz="2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</a:t>
            </a:r>
            <a:endParaRPr lang="en-US" sz="2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5" y="1997839"/>
            <a:ext cx="105954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висновки: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обізнаність щодо принципу найкращих інтересів дитини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та водночас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труднощі з оцінкою всіх його елементів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при прийнятті рішень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під час оцінювання найкращих інтересів дитини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елементи принципу найкращих інтересів дитини не оцінюються комплексно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рішення в інтересах дитини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не завжди містять мотивацію щодо елементів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які входять до принципу найкращих інтересів дитини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840732"/>
            <a:ext cx="984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РОЗУМІННЯ ТА ОЦІНКА ПРИНЦИПУ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НАЙКРАЩИХ ІНТЕРЕСІВ ДИТИНИ</a:t>
            </a:r>
            <a:endParaRPr lang="en-US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314" y="5479401"/>
            <a:ext cx="10595429" cy="715089"/>
          </a:xfrm>
          <a:prstGeom prst="roundRect">
            <a:avLst/>
          </a:prstGeom>
          <a:solidFill>
            <a:srgbClr val="FEE554"/>
          </a:solidFill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Потреба </a:t>
            </a:r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проведення спеціального навчання</a:t>
            </a: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для суддів, працівників органів опіки та піклування, ССД, у т. </a:t>
            </a:r>
            <a:r>
              <a:rPr lang="uk-UA" sz="1800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ч</a:t>
            </a: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 міждисциплінарних заходів</a:t>
            </a:r>
            <a:r>
              <a:rPr lang="en-US" dirty="0">
                <a:solidFill>
                  <a:srgbClr val="2A5CAA"/>
                </a:solidFill>
                <a:effectLst/>
              </a:rPr>
              <a:t> </a:t>
            </a:r>
            <a:endParaRPr lang="uk-UA" dirty="0">
              <a:solidFill>
                <a:srgbClr val="2A5CA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5" y="1627498"/>
            <a:ext cx="1059542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висновки: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найбільш швидко розглядаються справи про усиновлення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середній строк розгляду справ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скасування усиновлення, позбавлення батьківських прав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8 місяців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найдовше розглядаються справи про поновлення батьківських прав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uk-UA" sz="20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мін. строк 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- 9 місяців),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визначення місця проживання дитини</a:t>
            </a:r>
            <a:r>
              <a:rPr lang="uk-UA" sz="20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uk-UA" sz="20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одного з батьків у вихованні дитини</a:t>
            </a:r>
            <a:endParaRPr lang="en-US" sz="2000" b="1" i="1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506903"/>
            <a:ext cx="984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СТРОКИ РОЗГЛЯДУ СПРАВ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ЩО СТОСУЮТЬСЯ ПРАВА ДИТИНИ НА СІМ’Ю</a:t>
            </a:r>
            <a:endParaRPr lang="en-US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8171" y="4987950"/>
            <a:ext cx="4818743" cy="1129308"/>
          </a:xfrm>
          <a:prstGeom prst="roundRect">
            <a:avLst>
              <a:gd name="adj" fmla="val 8142"/>
            </a:avLst>
          </a:prstGeom>
          <a:solidFill>
            <a:srgbClr val="FEE554"/>
          </a:solidFill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спеціалізації суддів не дозволяє оперативно та якісно розглядати справи, що пов’язані із забезпеченням права дитини на сім’ю</a:t>
            </a:r>
            <a:endParaRPr lang="en-US" sz="1600" b="1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314" y="4816619"/>
            <a:ext cx="5810154" cy="1534478"/>
          </a:xfrm>
          <a:prstGeom prst="roundRect">
            <a:avLst>
              <a:gd name="adj" fmla="val 6831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Проблемні питання: 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b="1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збір доказів </a:t>
            </a:r>
            <a:r>
              <a:rPr lang="uk-UA" sz="1800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справах про позбавлення батьківських прав;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b="1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перевантаження судової системи</a:t>
            </a:r>
            <a:r>
              <a:rPr lang="uk-UA" sz="1800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наслідки </a:t>
            </a:r>
            <a:r>
              <a:rPr lang="uk-UA" sz="1800" b="1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повномасштабного вторгнення</a:t>
            </a:r>
            <a:r>
              <a:rPr lang="uk-UA" sz="1800" dirty="0"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5" y="1391940"/>
            <a:ext cx="10595428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висновки:</a:t>
            </a: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єдиної практики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різні підходи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щодо способу з’ясування думки дитини; </a:t>
            </a:r>
            <a:endParaRPr lang="en-US" sz="19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"/>
            </a:pP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стандартизованого протоколу оцінювання висловлення думки дитини; </a:t>
            </a:r>
            <a:endParaRPr lang="en-US" sz="19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"/>
            </a:pPr>
            <a:r>
              <a:rPr lang="uk-UA" sz="19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41,5%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респондентів вказали, що </a:t>
            </a: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дитина висловлює свою думку особисто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 лише </a:t>
            </a:r>
            <a:r>
              <a:rPr lang="uk-UA" sz="19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3,8%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зазначили про </a:t>
            </a: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з’ясування думки дитини через психолога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9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"/>
            </a:pP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поза увагою часто залишаються </a:t>
            </a: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умови проведення опитування дитини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що впливає на її психологічний стан, здатність висловити свою думку; </a:t>
            </a:r>
            <a:endParaRPr lang="en-US" sz="19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"/>
            </a:pP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недостатня увага оцінці конфлікту інтересів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дитини та її законних представників, </a:t>
            </a:r>
            <a:r>
              <a:rPr lang="uk-UA" sz="19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критеріїв оцінювання дій законного представника</a:t>
            </a:r>
            <a:r>
              <a:rPr lang="uk-UA" sz="19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у відповідності до найкращих інтересів дитини</a:t>
            </a:r>
            <a:endParaRPr lang="en-US" sz="19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506903"/>
            <a:ext cx="9840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ДИТИНИ </a:t>
            </a:r>
            <a:r>
              <a:rPr lang="uk-UA" sz="2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СУДОВОМУ РОЗГЛЯДІ</a:t>
            </a:r>
            <a:endParaRPr lang="en-US" sz="2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914" y="5856398"/>
            <a:ext cx="10493829" cy="677585"/>
          </a:xfrm>
          <a:prstGeom prst="roundRect">
            <a:avLst>
              <a:gd name="adj" fmla="val 8142"/>
            </a:avLst>
          </a:prstGeom>
          <a:solidFill>
            <a:srgbClr val="FEE554"/>
          </a:solidFill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70C0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Інтер’єр суду часто не є дружнім до дитини: відсутні спеціалізовані зали судових засідань, кімнати очікування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5" y="1391940"/>
            <a:ext cx="1059542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висновки:</a:t>
            </a:r>
            <a:endParaRPr lang="en-US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значний вплив органів опіки та піклування на справи, що пов'язані із захистом прав дитини; 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органу опіки та піклування у судовому розгляді найчастіше полягає у поданні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письмового висновку про розв'язання спору;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 практиці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більшість повноважень, закріплених за органами опіки та піклування, виконують служби у справах дітей;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суд переважно бере до уваги висновок органу опіки та піклування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та посилається на нього при прийнятті рішення; 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деяких випадках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суд не погоджується з висновком органу опіки та піклування через його недостатню обґрунтованість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причини неприйняття висновку ООП: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відсутність інформації про заходи,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вжиті з  метою надання дитині та її сім’ї необхідної підтримки;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недостатня увага до забезпечення житлових і майнових прав 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дитини (</a:t>
            </a:r>
            <a:r>
              <a:rPr lang="uk-UA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справах про скасування усиновлення/позбавлення батьківських прав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506903"/>
            <a:ext cx="984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ОРГАНУ ОПІКИ ТА ПІКЛУВАННЯ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СЛУЖБИ У СПРАВАХ ДІТЕЙ У СУДОВОМУ РОЗГЛЯДІ</a:t>
            </a:r>
            <a:r>
              <a:rPr lang="uk-UA" sz="24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00" y="357539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>
                <a:solidFill>
                  <a:srgbClr val="2A5CAA"/>
                </a:solidFill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УЧАСТЬ АДВОКАТА В ІНТЕРЕСАХ ДИТИНИ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Judge male outlin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4378" y="200841"/>
            <a:ext cx="1015537" cy="1294472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584200" y="1405466"/>
          <a:ext cx="2616200" cy="202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741523"/>
            <a:ext cx="8229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респондентів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вважають, що дитині потрібен адвокат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який діятиме в інтересах дитини у цивільних провадженнях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респондентів не вбачають такої необхідності.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882" y="4052821"/>
            <a:ext cx="10845800" cy="1702417"/>
          </a:xfrm>
          <a:prstGeom prst="round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419600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Разом з тим, і результати опитування, і аналіз судової практики показали, що у цивільних провадженнях адвокат в інтересах дитини долучається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вкрай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рідко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 практика залучення адвоката саме в інтересах дитини не є поширеною.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4479999"/>
            <a:ext cx="304800" cy="304800"/>
          </a:xfrm>
          <a:prstGeom prst="ellipse">
            <a:avLst/>
          </a:prstGeom>
          <a:noFill/>
          <a:ln w="19050">
            <a:solidFill>
              <a:srgbClr val="004B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BC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351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7200" b="1" dirty="0" smtClean="0">
            <a:solidFill>
              <a:schemeClr val="accent1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1084</Words>
  <Application>Microsoft Office PowerPoint</Application>
  <PresentationFormat>Широкоэкранный</PresentationFormat>
  <Paragraphs>92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Aptos Display</vt:lpstr>
      <vt:lpstr>Aptos</vt:lpstr>
      <vt:lpstr>Wingdings</vt:lpstr>
      <vt:lpstr>Arial</vt:lpstr>
      <vt:lpstr>Calibri</vt:lpstr>
      <vt:lpstr>Montserrat</vt:lpstr>
      <vt:lpstr>Times New Roman</vt:lpstr>
      <vt:lpstr>Calibri Light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Рогозна</dc:creator>
  <cp:lastModifiedBy>Lenovo</cp:lastModifiedBy>
  <cp:revision>33</cp:revision>
  <cp:lastPrinted>2025-05-20T14:20:00Z</cp:lastPrinted>
  <dcterms:created xsi:type="dcterms:W3CDTF">2025-05-20T13:59:00Z</dcterms:created>
  <dcterms:modified xsi:type="dcterms:W3CDTF">2025-12-17T14:33:12Z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361411BD2C5C4C5AAF4C7F24C437AB40_13</vt:lpwstr>
  </property>
  <property fmtid="{D5CDD505-2E9C-101B-9397-08002B2CF9AE}" pid="3" name="KSOProductBuildVer">
    <vt:lpwstr>1033-12.2.0.22549</vt:lpwstr>
  </property>
</Properties>
</file>