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Lst>
  <p:notesMasterIdLst>
    <p:notesMasterId r:id="rId15"/>
  </p:notesMasterIdLst>
  <p:sldIdLst>
    <p:sldId id="256" r:id="rId3"/>
    <p:sldId id="257" r:id="rId4"/>
    <p:sldId id="258" r:id="rId5"/>
    <p:sldId id="262" r:id="rId6"/>
    <p:sldId id="260" r:id="rId7"/>
    <p:sldId id="265" r:id="rId8"/>
    <p:sldId id="266" r:id="rId9"/>
    <p:sldId id="272" r:id="rId10"/>
    <p:sldId id="268" r:id="rId11"/>
    <p:sldId id="270" r:id="rId12"/>
    <p:sldId id="271" r:id="rId13"/>
    <p:sldId id="259" r:id="rId14"/>
  </p:sldIdLst>
  <p:sldSz cx="9144000" cy="5143500" type="screen16x9"/>
  <p:notesSz cx="6858000" cy="9144000"/>
  <p:embeddedFontLst>
    <p:embeddedFont>
      <p:font typeface="Montserrat" panose="00000500000000000000" pitchFamily="2" charset="-52"/>
      <p:regular r:id="rId16"/>
      <p:bold r:id="rId17"/>
      <p:italic r:id="rId18"/>
      <p:boldItalic r:id="rId19"/>
    </p:embeddedFont>
    <p:embeddedFont>
      <p:font typeface="Montserrat Medium" panose="00000600000000000000" pitchFamily="2" charset="-52"/>
      <p:regular r:id="rId20"/>
      <p:bold r:id="rId21"/>
      <p:italic r:id="rId22"/>
      <p:boldItalic r:id="rId23"/>
    </p:embeddedFont>
    <p:embeddedFont>
      <p:font typeface="Montserrat SemiBold" panose="00000700000000000000" pitchFamily="2" charset="-52"/>
      <p:regular r:id="rId24"/>
      <p:bold r:id="rId25"/>
      <p:italic r:id="rId26"/>
      <p:boldItalic r:id="rId2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756"/>
    <p:restoredTop sz="94632"/>
  </p:normalViewPr>
  <p:slideViewPr>
    <p:cSldViewPr snapToGrid="0">
      <p:cViewPr varScale="1">
        <p:scale>
          <a:sx n="84" d="100"/>
          <a:sy n="84" d="100"/>
        </p:scale>
        <p:origin x="620" y="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font" Target="fonts/font3.fntdata"/><Relationship Id="rId26" Type="http://schemas.openxmlformats.org/officeDocument/2006/relationships/font" Target="fonts/font11.fntdata"/><Relationship Id="rId3" Type="http://schemas.openxmlformats.org/officeDocument/2006/relationships/slide" Target="slides/slide1.xml"/><Relationship Id="rId21" Type="http://schemas.openxmlformats.org/officeDocument/2006/relationships/font" Target="fonts/font6.fntdata"/><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font" Target="fonts/font2.fntdata"/><Relationship Id="rId25" Type="http://schemas.openxmlformats.org/officeDocument/2006/relationships/font" Target="fonts/font10.fntdata"/><Relationship Id="rId2" Type="http://schemas.openxmlformats.org/officeDocument/2006/relationships/slideMaster" Target="slideMasters/slideMaster2.xml"/><Relationship Id="rId16" Type="http://schemas.openxmlformats.org/officeDocument/2006/relationships/font" Target="fonts/font1.fntdata"/><Relationship Id="rId20" Type="http://schemas.openxmlformats.org/officeDocument/2006/relationships/font" Target="fonts/font5.fntdata"/><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font" Target="fonts/font9.fntdata"/><Relationship Id="rId5" Type="http://schemas.openxmlformats.org/officeDocument/2006/relationships/slide" Target="slides/slide3.xml"/><Relationship Id="rId15" Type="http://schemas.openxmlformats.org/officeDocument/2006/relationships/notesMaster" Target="notesMasters/notesMaster1.xml"/><Relationship Id="rId23" Type="http://schemas.openxmlformats.org/officeDocument/2006/relationships/font" Target="fonts/font8.fntdata"/><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font" Target="fonts/font4.fntdata"/><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font" Target="fonts/font7.fntdata"/><Relationship Id="rId27" Type="http://schemas.openxmlformats.org/officeDocument/2006/relationships/font" Target="fonts/font12.fntdata"/><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g315ee3bff74_2_116: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 name="Google Shape;54;g315ee3bff74_2_116: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55" name="Google Shape;55;g315ee3bff74_2_116: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1</a:t>
            </a:fld>
            <a:endParaRPr sz="9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10</a:t>
            </a:fld>
            <a:endParaRPr sz="900"/>
          </a:p>
        </p:txBody>
      </p:sp>
    </p:spTree>
    <p:extLst>
      <p:ext uri="{BB962C8B-B14F-4D97-AF65-F5344CB8AC3E}">
        <p14:creationId xmlns:p14="http://schemas.microsoft.com/office/powerpoint/2010/main" val="38050780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11</a:t>
            </a:fld>
            <a:endParaRPr sz="900"/>
          </a:p>
        </p:txBody>
      </p:sp>
    </p:spTree>
    <p:extLst>
      <p:ext uri="{BB962C8B-B14F-4D97-AF65-F5344CB8AC3E}">
        <p14:creationId xmlns:p14="http://schemas.microsoft.com/office/powerpoint/2010/main" val="37024457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315ee3bff74_2_128: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g315ee3bff74_2_128: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95" name="Google Shape;95;g315ee3bff74_2_128: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12</a:t>
            </a:fld>
            <a:endParaRPr sz="9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15ee3bff74_2_27: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6" name="Google Shape;66;g315ee3bff74_2_27: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67" name="Google Shape;67;g315ee3bff74_2_27: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2</a:t>
            </a:fld>
            <a:endParaRPr sz="9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3</a:t>
            </a:fld>
            <a:endParaRPr sz="9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4</a:t>
            </a:fld>
            <a:endParaRPr sz="900"/>
          </a:p>
        </p:txBody>
      </p:sp>
    </p:spTree>
    <p:extLst>
      <p:ext uri="{BB962C8B-B14F-4D97-AF65-F5344CB8AC3E}">
        <p14:creationId xmlns:p14="http://schemas.microsoft.com/office/powerpoint/2010/main" val="937225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5</a:t>
            </a:fld>
            <a:endParaRPr sz="900"/>
          </a:p>
        </p:txBody>
      </p:sp>
    </p:spTree>
    <p:extLst>
      <p:ext uri="{BB962C8B-B14F-4D97-AF65-F5344CB8AC3E}">
        <p14:creationId xmlns:p14="http://schemas.microsoft.com/office/powerpoint/2010/main" val="15855249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6</a:t>
            </a:fld>
            <a:endParaRPr sz="900"/>
          </a:p>
        </p:txBody>
      </p:sp>
    </p:spTree>
    <p:extLst>
      <p:ext uri="{BB962C8B-B14F-4D97-AF65-F5344CB8AC3E}">
        <p14:creationId xmlns:p14="http://schemas.microsoft.com/office/powerpoint/2010/main" val="3616113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7</a:t>
            </a:fld>
            <a:endParaRPr sz="900"/>
          </a:p>
        </p:txBody>
      </p:sp>
    </p:spTree>
    <p:extLst>
      <p:ext uri="{BB962C8B-B14F-4D97-AF65-F5344CB8AC3E}">
        <p14:creationId xmlns:p14="http://schemas.microsoft.com/office/powerpoint/2010/main" val="7649757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8</a:t>
            </a:fld>
            <a:endParaRPr sz="900"/>
          </a:p>
        </p:txBody>
      </p:sp>
    </p:spTree>
    <p:extLst>
      <p:ext uri="{BB962C8B-B14F-4D97-AF65-F5344CB8AC3E}">
        <p14:creationId xmlns:p14="http://schemas.microsoft.com/office/powerpoint/2010/main" val="1570417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g315ee3bff74_2_43:notes"/>
          <p:cNvSpPr>
            <a:spLocks noGrp="1" noRot="1" noChangeAspect="1"/>
          </p:cNvSpPr>
          <p:nvPr>
            <p:ph type="sldImg" idx="2"/>
          </p:nvPr>
        </p:nvSpPr>
        <p:spPr>
          <a:xfrm>
            <a:off x="914400" y="571500"/>
            <a:ext cx="2743200" cy="15430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g315ee3bff74_2_43:notes"/>
          <p:cNvSpPr txBox="1">
            <a:spLocks noGrp="1"/>
          </p:cNvSpPr>
          <p:nvPr>
            <p:ph type="body" idx="1"/>
          </p:nvPr>
        </p:nvSpPr>
        <p:spPr>
          <a:xfrm>
            <a:off x="457200" y="2200275"/>
            <a:ext cx="3657600" cy="1800225"/>
          </a:xfrm>
          <a:prstGeom prst="rect">
            <a:avLst/>
          </a:prstGeom>
          <a:noFill/>
          <a:ln>
            <a:noFill/>
          </a:ln>
        </p:spPr>
        <p:txBody>
          <a:bodyPr spcFirstLastPara="1" wrap="square" lIns="55875" tIns="27925" rIns="55875" bIns="27925" anchor="t" anchorCtr="0">
            <a:noAutofit/>
          </a:bodyPr>
          <a:lstStyle/>
          <a:p>
            <a:pPr marL="0" lvl="0" indent="0" algn="l" rtl="0">
              <a:spcBef>
                <a:spcPts val="0"/>
              </a:spcBef>
              <a:spcAft>
                <a:spcPts val="0"/>
              </a:spcAft>
              <a:buNone/>
            </a:pPr>
            <a:endParaRPr sz="900"/>
          </a:p>
        </p:txBody>
      </p:sp>
      <p:sp>
        <p:nvSpPr>
          <p:cNvPr id="84" name="Google Shape;84;g315ee3bff74_2_43:notes"/>
          <p:cNvSpPr txBox="1">
            <a:spLocks noGrp="1"/>
          </p:cNvSpPr>
          <p:nvPr>
            <p:ph type="sldNum" idx="12"/>
          </p:nvPr>
        </p:nvSpPr>
        <p:spPr>
          <a:xfrm>
            <a:off x="2589742" y="4342607"/>
            <a:ext cx="1981200" cy="229393"/>
          </a:xfrm>
          <a:prstGeom prst="rect">
            <a:avLst/>
          </a:prstGeom>
          <a:noFill/>
          <a:ln>
            <a:noFill/>
          </a:ln>
        </p:spPr>
        <p:txBody>
          <a:bodyPr spcFirstLastPara="1" wrap="square" lIns="55875" tIns="27925" rIns="55875" bIns="27925" anchor="b" anchorCtr="0">
            <a:noAutofit/>
          </a:bodyPr>
          <a:lstStyle/>
          <a:p>
            <a:pPr marL="0" lvl="0" indent="0" algn="r" rtl="0">
              <a:spcBef>
                <a:spcPts val="0"/>
              </a:spcBef>
              <a:spcAft>
                <a:spcPts val="0"/>
              </a:spcAft>
              <a:buNone/>
            </a:pPr>
            <a:fld id="{00000000-1234-1234-1234-123412341234}" type="slidenum">
              <a:rPr lang="ru" sz="900"/>
              <a:t>9</a:t>
            </a:fld>
            <a:endParaRPr sz="900"/>
          </a:p>
        </p:txBody>
      </p:sp>
    </p:spTree>
    <p:extLst>
      <p:ext uri="{BB962C8B-B14F-4D97-AF65-F5344CB8AC3E}">
        <p14:creationId xmlns:p14="http://schemas.microsoft.com/office/powerpoint/2010/main" val="7736253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ru"/>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50"/>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6"/>
        <p:cNvGrpSpPr/>
        <p:nvPr/>
      </p:nvGrpSpPr>
      <p:grpSpPr>
        <a:xfrm>
          <a:off x="0" y="0"/>
          <a:ext cx="0" cy="0"/>
          <a:chOff x="0" y="0"/>
          <a:chExt cx="0" cy="0"/>
        </a:xfrm>
      </p:grpSpPr>
      <p:pic>
        <p:nvPicPr>
          <p:cNvPr id="57" name="Google Shape;57;p15" descr="preencoded.png"/>
          <p:cNvPicPr preferRelativeResize="0"/>
          <p:nvPr/>
        </p:nvPicPr>
        <p:blipFill rotWithShape="1">
          <a:blip r:embed="rId3">
            <a:alphaModFix/>
          </a:blip>
          <a:srcRect/>
          <a:stretch/>
        </p:blipFill>
        <p:spPr>
          <a:xfrm>
            <a:off x="3579482" y="478385"/>
            <a:ext cx="1985036" cy="238618"/>
          </a:xfrm>
          <a:prstGeom prst="rect">
            <a:avLst/>
          </a:prstGeom>
          <a:noFill/>
          <a:ln>
            <a:noFill/>
          </a:ln>
        </p:spPr>
      </p:pic>
      <p:pic>
        <p:nvPicPr>
          <p:cNvPr id="59" name="Google Shape;59;p15" descr="preencoded.png"/>
          <p:cNvPicPr preferRelativeResize="0"/>
          <p:nvPr/>
        </p:nvPicPr>
        <p:blipFill rotWithShape="1">
          <a:blip r:embed="rId4">
            <a:alphaModFix/>
          </a:blip>
          <a:srcRect/>
          <a:stretch/>
        </p:blipFill>
        <p:spPr>
          <a:xfrm>
            <a:off x="812022" y="1701236"/>
            <a:ext cx="618973" cy="618972"/>
          </a:xfrm>
          <a:prstGeom prst="rect">
            <a:avLst/>
          </a:prstGeom>
          <a:noFill/>
          <a:ln>
            <a:noFill/>
          </a:ln>
        </p:spPr>
      </p:pic>
      <p:pic>
        <p:nvPicPr>
          <p:cNvPr id="60" name="Google Shape;60;p15" descr="preencoded.png"/>
          <p:cNvPicPr preferRelativeResize="0"/>
          <p:nvPr/>
        </p:nvPicPr>
        <p:blipFill rotWithShape="1">
          <a:blip r:embed="rId5">
            <a:alphaModFix/>
          </a:blip>
          <a:srcRect/>
          <a:stretch/>
        </p:blipFill>
        <p:spPr>
          <a:xfrm>
            <a:off x="0" y="0"/>
            <a:ext cx="2174082" cy="1701237"/>
          </a:xfrm>
          <a:prstGeom prst="rect">
            <a:avLst/>
          </a:prstGeom>
          <a:noFill/>
          <a:ln>
            <a:noFill/>
          </a:ln>
        </p:spPr>
      </p:pic>
      <p:pic>
        <p:nvPicPr>
          <p:cNvPr id="61" name="Google Shape;61;p15" descr="preencoded.png"/>
          <p:cNvPicPr preferRelativeResize="0"/>
          <p:nvPr/>
        </p:nvPicPr>
        <p:blipFill rotWithShape="1">
          <a:blip r:embed="rId6">
            <a:alphaModFix/>
          </a:blip>
          <a:srcRect/>
          <a:stretch/>
        </p:blipFill>
        <p:spPr>
          <a:xfrm>
            <a:off x="812022" y="-122202"/>
            <a:ext cx="1621614" cy="1201173"/>
          </a:xfrm>
          <a:prstGeom prst="rect">
            <a:avLst/>
          </a:prstGeom>
          <a:noFill/>
          <a:ln>
            <a:noFill/>
          </a:ln>
        </p:spPr>
      </p:pic>
      <p:sp>
        <p:nvSpPr>
          <p:cNvPr id="62" name="Google Shape;62;p15"/>
          <p:cNvSpPr/>
          <p:nvPr/>
        </p:nvSpPr>
        <p:spPr>
          <a:xfrm>
            <a:off x="2013931" y="4209140"/>
            <a:ext cx="5093039" cy="390019"/>
          </a:xfrm>
          <a:prstGeom prst="rect">
            <a:avLst/>
          </a:prstGeom>
          <a:noFill/>
          <a:ln>
            <a:noFill/>
          </a:ln>
        </p:spPr>
        <p:txBody>
          <a:bodyPr spcFirstLastPara="1" wrap="square" lIns="0" tIns="0" rIns="0" bIns="0" anchor="ctr" anchorCtr="0">
            <a:noAutofit/>
          </a:bodyPr>
          <a:lstStyle/>
          <a:p>
            <a:pPr marL="0" marR="0" lvl="0" indent="0" algn="ctr" rtl="0">
              <a:lnSpc>
                <a:spcPct val="122500"/>
              </a:lnSpc>
              <a:spcBef>
                <a:spcPts val="0"/>
              </a:spcBef>
              <a:spcAft>
                <a:spcPts val="0"/>
              </a:spcAft>
              <a:buClr>
                <a:srgbClr val="39C988"/>
              </a:buClr>
              <a:buSzPts val="1500"/>
              <a:buFont typeface="Montserrat SemiBold"/>
              <a:buNone/>
            </a:pPr>
            <a:r>
              <a:rPr lang="uk-UA" sz="2400" dirty="0" err="1">
                <a:solidFill>
                  <a:srgbClr val="00B050"/>
                </a:solidFill>
                <a:latin typeface="Times New Roman" panose="02020603050405020304" pitchFamily="18" charset="0"/>
                <a:ea typeface="Calibri"/>
                <a:cs typeface="Times New Roman" panose="02020603050405020304" pitchFamily="18" charset="0"/>
                <a:sym typeface="Calibri"/>
              </a:rPr>
              <a:t>Аніщенко</a:t>
            </a:r>
            <a:r>
              <a:rPr lang="uk-UA" sz="2400" dirty="0">
                <a:solidFill>
                  <a:srgbClr val="00B050"/>
                </a:solidFill>
                <a:latin typeface="Times New Roman" panose="02020603050405020304" pitchFamily="18" charset="0"/>
                <a:ea typeface="Calibri"/>
                <a:cs typeface="Times New Roman" panose="02020603050405020304" pitchFamily="18" charset="0"/>
                <a:sym typeface="Calibri"/>
              </a:rPr>
              <a:t> Катерина Михайлівна</a:t>
            </a:r>
            <a:endParaRPr sz="2400" b="0" i="0" u="none" strike="noStrike" cap="none" dirty="0">
              <a:solidFill>
                <a:srgbClr val="00B050"/>
              </a:solidFill>
              <a:latin typeface="Times New Roman" panose="02020603050405020304" pitchFamily="18" charset="0"/>
              <a:ea typeface="Calibri"/>
              <a:cs typeface="Times New Roman" panose="02020603050405020304" pitchFamily="18" charset="0"/>
              <a:sym typeface="Calibri"/>
            </a:endParaRPr>
          </a:p>
        </p:txBody>
      </p:sp>
      <p:sp>
        <p:nvSpPr>
          <p:cNvPr id="63" name="Google Shape;63;p15"/>
          <p:cNvSpPr/>
          <p:nvPr/>
        </p:nvSpPr>
        <p:spPr>
          <a:xfrm>
            <a:off x="1002537" y="1863821"/>
            <a:ext cx="6707110" cy="1198500"/>
          </a:xfrm>
          <a:prstGeom prst="rect">
            <a:avLst/>
          </a:prstGeom>
          <a:noFill/>
          <a:ln>
            <a:noFill/>
          </a:ln>
        </p:spPr>
        <p:txBody>
          <a:bodyPr spcFirstLastPara="1" wrap="square" lIns="0" tIns="0" rIns="0" bIns="0" anchor="t" anchorCtr="0">
            <a:noAutofit/>
          </a:bodyPr>
          <a:lstStyle/>
          <a:p>
            <a:pPr marL="0" marR="0" lvl="0" indent="0" algn="ctr" rtl="0">
              <a:lnSpc>
                <a:spcPct val="121666"/>
              </a:lnSpc>
              <a:spcBef>
                <a:spcPts val="0"/>
              </a:spcBef>
              <a:spcAft>
                <a:spcPts val="0"/>
              </a:spcAft>
              <a:buClr>
                <a:srgbClr val="212121"/>
              </a:buClr>
              <a:buSzPts val="2300"/>
              <a:buFont typeface="Montserrat SemiBold"/>
              <a:buNone/>
            </a:pPr>
            <a:endParaRPr sz="2400" b="1" i="0" u="none" strike="noStrike" cap="none"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3" name="TextBox 2">
            <a:extLst>
              <a:ext uri="{FF2B5EF4-FFF2-40B4-BE49-F238E27FC236}">
                <a16:creationId xmlns:a16="http://schemas.microsoft.com/office/drawing/2014/main" id="{C113E37F-F8F9-D20F-EE06-863701C5C00B}"/>
              </a:ext>
            </a:extLst>
          </p:cNvPr>
          <p:cNvSpPr txBox="1"/>
          <p:nvPr/>
        </p:nvSpPr>
        <p:spPr>
          <a:xfrm>
            <a:off x="1002537" y="1501853"/>
            <a:ext cx="7603581" cy="1815882"/>
          </a:xfrm>
          <a:prstGeom prst="rect">
            <a:avLst/>
          </a:prstGeom>
          <a:noFill/>
        </p:spPr>
        <p:txBody>
          <a:bodyPr wrap="square">
            <a:spAutoFit/>
          </a:bodyPr>
          <a:lstStyle/>
          <a:p>
            <a:pPr algn="ctr"/>
            <a:r>
              <a:rPr lang="ru-UA" sz="2800" b="1" dirty="0">
                <a:effectLst/>
                <a:latin typeface="Times New Roman" panose="02020603050405020304" pitchFamily="18" charset="0"/>
                <a:ea typeface="Times New Roman" panose="02020603050405020304" pitchFamily="18" charset="0"/>
              </a:rPr>
              <a:t>Повернення дітей до біологічних сімей</a:t>
            </a:r>
            <a:endParaRPr lang="ru-UA" sz="2800" dirty="0">
              <a:effectLst/>
              <a:latin typeface="Times New Roman" panose="02020603050405020304" pitchFamily="18" charset="0"/>
              <a:ea typeface="Times New Roman" panose="02020603050405020304" pitchFamily="18" charset="0"/>
            </a:endParaRPr>
          </a:p>
          <a:p>
            <a:pPr algn="ctr"/>
            <a:r>
              <a:rPr lang="ru-UA" sz="2800" dirty="0">
                <a:effectLst/>
                <a:latin typeface="Times New Roman" panose="02020603050405020304" pitchFamily="18" charset="0"/>
                <a:ea typeface="Times New Roman" panose="02020603050405020304" pitchFamily="18" charset="0"/>
              </a:rPr>
              <a:t>Умови, ризики, успішні практики та роль судових рішень у забезпеченні найкращих інтересів дитини.</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a:off x="289711" y="776286"/>
            <a:ext cx="8492782"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460121" y="360880"/>
            <a:ext cx="6876343" cy="333031"/>
          </a:xfrm>
          <a:prstGeom prst="rect">
            <a:avLst/>
          </a:prstGeom>
          <a:noFill/>
          <a:ln>
            <a:noFill/>
          </a:ln>
        </p:spPr>
        <p:txBody>
          <a:bodyPr spcFirstLastPara="1" wrap="square" lIns="0" tIns="0" rIns="0" bIns="0" anchor="ctr" anchorCtr="0">
            <a:noAutofit/>
          </a:bodyPr>
          <a:lstStyle/>
          <a:p>
            <a:r>
              <a:rPr lang="ru-UA" sz="2400" b="1" dirty="0">
                <a:effectLst/>
                <a:latin typeface="Times New Roman" panose="02020603050405020304" pitchFamily="18" charset="0"/>
                <a:ea typeface="Times New Roman" panose="02020603050405020304" pitchFamily="18" charset="0"/>
              </a:rPr>
              <a:t>Ризики повернення дітей</a:t>
            </a:r>
            <a:endParaRPr lang="ru-UA" sz="2400" dirty="0">
              <a:effectLst/>
              <a:latin typeface="Times New Roman" panose="02020603050405020304" pitchFamily="18" charset="0"/>
              <a:ea typeface="Times New Roman" panose="02020603050405020304" pitchFamily="18" charset="0"/>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BC50B04-195E-DD68-FF01-7244B365FCAE}"/>
              </a:ext>
            </a:extLst>
          </p:cNvPr>
          <p:cNvSpPr txBox="1"/>
          <p:nvPr/>
        </p:nvSpPr>
        <p:spPr>
          <a:xfrm>
            <a:off x="289712" y="1181946"/>
            <a:ext cx="8492782" cy="2677656"/>
          </a:xfrm>
          <a:prstGeom prst="rect">
            <a:avLst/>
          </a:prstGeom>
          <a:noFill/>
        </p:spPr>
        <p:txBody>
          <a:bodyPr wrap="square" rtlCol="0">
            <a:spAutoFit/>
          </a:bodyPr>
          <a:lstStyle/>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Повторне насильство чи нехтування з боку батьків</a:t>
            </a:r>
          </a:p>
          <a:p>
            <a:pPr lvl="0">
              <a:buSzPts val="1000"/>
              <a:tabLst>
                <a:tab pos="457200" algn="l"/>
              </a:tabLst>
            </a:pPr>
            <a:endParaRPr lang="ru-UA" sz="24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Відсутність належної психологічної підтримки</a:t>
            </a:r>
          </a:p>
          <a:p>
            <a:pPr lvl="0">
              <a:buSzPts val="1000"/>
              <a:tabLst>
                <a:tab pos="457200" algn="l"/>
              </a:tabLst>
            </a:pPr>
            <a:endParaRPr lang="ru-UA" sz="24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Слабкий системний соціальний супровід</a:t>
            </a:r>
          </a:p>
          <a:p>
            <a:pPr lvl="0">
              <a:buSzPts val="1000"/>
              <a:tabLst>
                <a:tab pos="457200" algn="l"/>
              </a:tabLst>
            </a:pPr>
            <a:endParaRPr lang="ru-UA" sz="24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Суперечності при оцінюванні думки дитини</a:t>
            </a:r>
          </a:p>
        </p:txBody>
      </p:sp>
    </p:spTree>
    <p:extLst>
      <p:ext uri="{BB962C8B-B14F-4D97-AF65-F5344CB8AC3E}">
        <p14:creationId xmlns:p14="http://schemas.microsoft.com/office/powerpoint/2010/main" val="576404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a:off x="460120" y="776287"/>
            <a:ext cx="8067191"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460120" y="145579"/>
            <a:ext cx="8301108" cy="539128"/>
          </a:xfrm>
          <a:prstGeom prst="rect">
            <a:avLst/>
          </a:prstGeom>
          <a:noFill/>
          <a:ln>
            <a:noFill/>
          </a:ln>
        </p:spPr>
        <p:txBody>
          <a:bodyPr spcFirstLastPara="1" wrap="square" lIns="0" tIns="0" rIns="0" bIns="0" anchor="ctr" anchorCtr="0">
            <a:noAutofit/>
          </a:bodyPr>
          <a:lstStyle/>
          <a:p>
            <a:pPr marL="0" marR="0" lvl="0" indent="0" algn="l" rtl="0">
              <a:lnSpc>
                <a:spcPct val="122727"/>
              </a:lnSpc>
              <a:spcBef>
                <a:spcPts val="0"/>
              </a:spcBef>
              <a:spcAft>
                <a:spcPts val="0"/>
              </a:spcAft>
              <a:buClr>
                <a:srgbClr val="212121"/>
              </a:buClr>
              <a:buSzPts val="1700"/>
              <a:buFont typeface="Montserrat"/>
              <a:buNone/>
            </a:pPr>
            <a:r>
              <a:rPr lang="ru-UA" sz="2400" b="1" dirty="0">
                <a:effectLst/>
                <a:latin typeface="Times New Roman" panose="02020603050405020304" pitchFamily="18" charset="0"/>
                <a:ea typeface="Times New Roman" panose="02020603050405020304" pitchFamily="18" charset="0"/>
                <a:cs typeface="Times New Roman" panose="02020603050405020304" pitchFamily="18" charset="0"/>
              </a:rPr>
              <a:t>Висновки та рекомендації</a:t>
            </a:r>
            <a:r>
              <a:rPr lang="ru-UA" sz="2400" dirty="0">
                <a:effectLst/>
                <a:latin typeface="Times New Roman" panose="02020603050405020304" pitchFamily="18" charset="0"/>
                <a:cs typeface="Times New Roman" panose="02020603050405020304" pitchFamily="18" charset="0"/>
              </a:rPr>
              <a:t> </a:t>
            </a:r>
            <a:endParaRPr sz="2400" b="0" i="0" u="none" strike="noStrike" cap="none"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BC50B04-195E-DD68-FF01-7244B365FCAE}"/>
              </a:ext>
            </a:extLst>
          </p:cNvPr>
          <p:cNvSpPr txBox="1"/>
          <p:nvPr/>
        </p:nvSpPr>
        <p:spPr>
          <a:xfrm>
            <a:off x="289711" y="887240"/>
            <a:ext cx="8582685" cy="3724096"/>
          </a:xfrm>
          <a:prstGeom prst="rect">
            <a:avLst/>
          </a:prstGeom>
          <a:noFill/>
        </p:spPr>
        <p:txBody>
          <a:bodyPr wrap="square" rtlCol="0">
            <a:spAutoFit/>
          </a:bodyPr>
          <a:lstStyle/>
          <a:p>
            <a:pPr marL="342900" lvl="0" indent="-342900">
              <a:buSzPts val="1000"/>
              <a:buFont typeface="Wingdings" pitchFamily="2" charset="2"/>
              <a:buChar char="v"/>
              <a:tabLst>
                <a:tab pos="457200" algn="l"/>
              </a:tabLst>
            </a:pPr>
            <a:r>
              <a:rPr lang="ru-UA" sz="1800" dirty="0">
                <a:effectLst/>
                <a:latin typeface="Times New Roman" panose="02020603050405020304" pitchFamily="18" charset="0"/>
                <a:ea typeface="Times New Roman" panose="02020603050405020304" pitchFamily="18" charset="0"/>
              </a:rPr>
              <a:t>Повернення дитини до біологічної сім’ї — складний міждисциплінарний процес</a:t>
            </a:r>
          </a:p>
          <a:p>
            <a:pPr marL="342900" lvl="0" indent="-342900">
              <a:buSzPts val="1000"/>
              <a:buFont typeface="Wingdings" pitchFamily="2" charset="2"/>
              <a:buChar char="v"/>
              <a:tabLst>
                <a:tab pos="457200" algn="l"/>
              </a:tabLst>
            </a:pPr>
            <a:r>
              <a:rPr lang="ru-UA" sz="1800" dirty="0">
                <a:effectLst/>
                <a:latin typeface="Times New Roman" panose="02020603050405020304" pitchFamily="18" charset="0"/>
                <a:ea typeface="Times New Roman" panose="02020603050405020304" pitchFamily="18" charset="0"/>
              </a:rPr>
              <a:t>Судова практика ВС формує стандарти балансу між правами батьків і </a:t>
            </a:r>
            <a:r>
              <a:rPr lang="ru-UA" sz="1800" b="1" dirty="0">
                <a:effectLst/>
                <a:latin typeface="Times New Roman" panose="02020603050405020304" pitchFamily="18" charset="0"/>
                <a:ea typeface="Times New Roman" panose="02020603050405020304" pitchFamily="18" charset="0"/>
              </a:rPr>
              <a:t>найкращими інтересами дитини</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1800" dirty="0">
                <a:effectLst/>
                <a:latin typeface="Times New Roman" panose="02020603050405020304" pitchFamily="18" charset="0"/>
                <a:ea typeface="Times New Roman" panose="02020603050405020304" pitchFamily="18" charset="0"/>
              </a:rPr>
              <a:t>Необхідна </a:t>
            </a:r>
            <a:r>
              <a:rPr lang="ru-UA" sz="1800" b="1" dirty="0">
                <a:effectLst/>
                <a:latin typeface="Times New Roman" panose="02020603050405020304" pitchFamily="18" charset="0"/>
                <a:ea typeface="Times New Roman" panose="02020603050405020304" pitchFamily="18" charset="0"/>
              </a:rPr>
              <a:t>реформа системи виконання судових рішень</a:t>
            </a:r>
            <a:endParaRPr lang="ru-UA" sz="18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1800" dirty="0">
                <a:effectLst/>
                <a:latin typeface="Times New Roman" panose="02020603050405020304" pitchFamily="18" charset="0"/>
                <a:ea typeface="Times New Roman" panose="02020603050405020304" pitchFamily="18" charset="0"/>
              </a:rPr>
              <a:t>Посилення міжнародних стандартів захисту дітей в Україні</a:t>
            </a:r>
          </a:p>
          <a:p>
            <a:endParaRPr lang="ru-UA" sz="1800" dirty="0">
              <a:effectLst/>
              <a:latin typeface="Times New Roman" panose="02020603050405020304" pitchFamily="18" charset="0"/>
              <a:ea typeface="Times New Roman" panose="02020603050405020304" pitchFamily="18" charset="0"/>
            </a:endParaRPr>
          </a:p>
          <a:p>
            <a:pPr algn="just"/>
            <a:r>
              <a:rPr lang="ru-UA" sz="1800" dirty="0">
                <a:latin typeface="Times New Roman" panose="02020603050405020304" pitchFamily="18" charset="0"/>
                <a:ea typeface="Times New Roman" panose="02020603050405020304" pitchFamily="18" charset="0"/>
              </a:rPr>
              <a:t>	</a:t>
            </a:r>
            <a:r>
              <a:rPr lang="ru-UA" sz="1800" dirty="0">
                <a:effectLst/>
                <a:latin typeface="Times New Roman" panose="02020603050405020304" pitchFamily="18" charset="0"/>
                <a:ea typeface="Times New Roman" panose="02020603050405020304" pitchFamily="18" charset="0"/>
              </a:rPr>
              <a:t>Судова практика демонструє, що суди спрямовують рішення через призму найкращих інтересів дитини, однак кожна справа потребує індивідуально Роль суду — не лише вирішити спір, а й забезпечити, щоб рішення сприяло розвитку дитини, збереженню її гідності та безпеки. Тому подальше вдосконалення судової практики, підготовка суддів у сфері прав дитини та активна міжвідомча співпраця є ключовими для побудови системи, в якій </a:t>
            </a:r>
            <a:r>
              <a:rPr lang="ru-UA" sz="1800" b="1" dirty="0">
                <a:effectLst/>
                <a:latin typeface="Times New Roman" panose="02020603050405020304" pitchFamily="18" charset="0"/>
                <a:ea typeface="Times New Roman" panose="02020603050405020304" pitchFamily="18" charset="0"/>
              </a:rPr>
              <a:t>кожна дитина в Україні реально зростатиме в сімейному оточенні, яке відповідає її найкращим інтересам</a:t>
            </a:r>
            <a:r>
              <a:rPr lang="ru-UA" sz="1800" dirty="0">
                <a:effectLst/>
                <a:latin typeface="Times New Roman" panose="02020603050405020304" pitchFamily="18" charset="0"/>
                <a:ea typeface="Times New Roman" panose="02020603050405020304" pitchFamily="18" charset="0"/>
              </a:rPr>
              <a:t>.</a:t>
            </a:r>
            <a:r>
              <a:rPr lang="ru-UA" sz="2000" dirty="0">
                <a:effectLst/>
              </a:rPr>
              <a:t> </a:t>
            </a:r>
            <a:endParaRPr lang="ru-UA" sz="16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6640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18" descr="preencoded.png"/>
          <p:cNvPicPr preferRelativeResize="0"/>
          <p:nvPr/>
        </p:nvPicPr>
        <p:blipFill rotWithShape="1">
          <a:blip r:embed="rId3">
            <a:alphaModFix/>
          </a:blip>
          <a:srcRect/>
          <a:stretch/>
        </p:blipFill>
        <p:spPr>
          <a:xfrm>
            <a:off x="3579484" y="478385"/>
            <a:ext cx="1985036" cy="238618"/>
          </a:xfrm>
          <a:prstGeom prst="rect">
            <a:avLst/>
          </a:prstGeom>
          <a:noFill/>
          <a:ln>
            <a:noFill/>
          </a:ln>
        </p:spPr>
      </p:pic>
      <p:pic>
        <p:nvPicPr>
          <p:cNvPr id="98" name="Google Shape;98;p18" descr="preencoded.png"/>
          <p:cNvPicPr preferRelativeResize="0"/>
          <p:nvPr/>
        </p:nvPicPr>
        <p:blipFill rotWithShape="1">
          <a:blip r:embed="rId4">
            <a:alphaModFix/>
          </a:blip>
          <a:srcRect/>
          <a:stretch/>
        </p:blipFill>
        <p:spPr>
          <a:xfrm>
            <a:off x="2174082" y="2162175"/>
            <a:ext cx="4795838" cy="819150"/>
          </a:xfrm>
          <a:prstGeom prst="rect">
            <a:avLst/>
          </a:prstGeom>
          <a:noFill/>
          <a:ln>
            <a:noFill/>
          </a:ln>
        </p:spPr>
      </p:pic>
      <p:pic>
        <p:nvPicPr>
          <p:cNvPr id="99" name="Google Shape;99;p18" descr="preencoded.png"/>
          <p:cNvPicPr preferRelativeResize="0"/>
          <p:nvPr/>
        </p:nvPicPr>
        <p:blipFill rotWithShape="1">
          <a:blip r:embed="rId5">
            <a:alphaModFix/>
          </a:blip>
          <a:srcRect/>
          <a:stretch/>
        </p:blipFill>
        <p:spPr>
          <a:xfrm>
            <a:off x="6414148" y="2725122"/>
            <a:ext cx="2729852" cy="2418378"/>
          </a:xfrm>
          <a:prstGeom prst="rect">
            <a:avLst/>
          </a:prstGeom>
          <a:noFill/>
          <a:ln>
            <a:noFill/>
          </a:ln>
        </p:spPr>
      </p:pic>
      <p:pic>
        <p:nvPicPr>
          <p:cNvPr id="100" name="Google Shape;100;p18" descr="preencoded.png"/>
          <p:cNvPicPr preferRelativeResize="0"/>
          <p:nvPr/>
        </p:nvPicPr>
        <p:blipFill rotWithShape="1">
          <a:blip r:embed="rId6">
            <a:alphaModFix/>
          </a:blip>
          <a:srcRect/>
          <a:stretch/>
        </p:blipFill>
        <p:spPr>
          <a:xfrm>
            <a:off x="0" y="0"/>
            <a:ext cx="1306639" cy="2724394"/>
          </a:xfrm>
          <a:prstGeom prst="rect">
            <a:avLst/>
          </a:prstGeom>
          <a:noFill/>
          <a:ln>
            <a:noFill/>
          </a:ln>
        </p:spPr>
      </p:pic>
      <p:pic>
        <p:nvPicPr>
          <p:cNvPr id="101" name="Google Shape;101;p18" descr="preencoded.png"/>
          <p:cNvPicPr preferRelativeResize="0"/>
          <p:nvPr/>
        </p:nvPicPr>
        <p:blipFill rotWithShape="1">
          <a:blip r:embed="rId7">
            <a:alphaModFix/>
          </a:blip>
          <a:srcRect/>
          <a:stretch/>
        </p:blipFill>
        <p:spPr>
          <a:xfrm>
            <a:off x="812025" y="1701236"/>
            <a:ext cx="618973" cy="618972"/>
          </a:xfrm>
          <a:prstGeom prst="rect">
            <a:avLst/>
          </a:prstGeom>
          <a:noFill/>
          <a:ln>
            <a:noFill/>
          </a:ln>
        </p:spPr>
      </p:pic>
      <p:pic>
        <p:nvPicPr>
          <p:cNvPr id="102" name="Google Shape;102;p18" descr="preencoded.png"/>
          <p:cNvPicPr preferRelativeResize="0"/>
          <p:nvPr/>
        </p:nvPicPr>
        <p:blipFill rotWithShape="1">
          <a:blip r:embed="rId8">
            <a:alphaModFix/>
          </a:blip>
          <a:srcRect/>
          <a:stretch/>
        </p:blipFill>
        <p:spPr>
          <a:xfrm>
            <a:off x="0" y="0"/>
            <a:ext cx="2174083" cy="1701237"/>
          </a:xfrm>
          <a:prstGeom prst="rect">
            <a:avLst/>
          </a:prstGeom>
          <a:noFill/>
          <a:ln>
            <a:noFill/>
          </a:ln>
        </p:spPr>
      </p:pic>
      <p:pic>
        <p:nvPicPr>
          <p:cNvPr id="103" name="Google Shape;103;p18" descr="preencoded.png"/>
          <p:cNvPicPr preferRelativeResize="0"/>
          <p:nvPr/>
        </p:nvPicPr>
        <p:blipFill rotWithShape="1">
          <a:blip r:embed="rId9">
            <a:alphaModFix/>
          </a:blip>
          <a:srcRect/>
          <a:stretch/>
        </p:blipFill>
        <p:spPr>
          <a:xfrm>
            <a:off x="812020" y="0"/>
            <a:ext cx="1621614" cy="1201173"/>
          </a:xfrm>
          <a:prstGeom prst="rect">
            <a:avLst/>
          </a:prstGeom>
          <a:noFill/>
          <a:ln>
            <a:noFill/>
          </a:ln>
        </p:spPr>
      </p:pic>
      <p:pic>
        <p:nvPicPr>
          <p:cNvPr id="104" name="Google Shape;104;p18" descr="preencoded.png"/>
          <p:cNvPicPr preferRelativeResize="0"/>
          <p:nvPr/>
        </p:nvPicPr>
        <p:blipFill rotWithShape="1">
          <a:blip r:embed="rId10">
            <a:alphaModFix/>
          </a:blip>
          <a:srcRect/>
          <a:stretch/>
        </p:blipFill>
        <p:spPr>
          <a:xfrm>
            <a:off x="5076667" y="3923519"/>
            <a:ext cx="3582796" cy="739583"/>
          </a:xfrm>
          <a:prstGeom prst="rect">
            <a:avLst/>
          </a:prstGeom>
          <a:noFill/>
          <a:ln>
            <a:noFill/>
          </a:ln>
        </p:spPr>
      </p:pic>
      <p:sp>
        <p:nvSpPr>
          <p:cNvPr id="105" name="Google Shape;105;p18"/>
          <p:cNvSpPr/>
          <p:nvPr/>
        </p:nvSpPr>
        <p:spPr>
          <a:xfrm>
            <a:off x="1805060" y="2264184"/>
            <a:ext cx="6009870" cy="635450"/>
          </a:xfrm>
          <a:prstGeom prst="rect">
            <a:avLst/>
          </a:prstGeom>
          <a:noFill/>
          <a:ln>
            <a:noFill/>
          </a:ln>
        </p:spPr>
        <p:txBody>
          <a:bodyPr spcFirstLastPara="1" wrap="square" lIns="0" tIns="0" rIns="0" bIns="0" anchor="ctr" anchorCtr="0">
            <a:noAutofit/>
          </a:bodyPr>
          <a:lstStyle/>
          <a:p>
            <a:pPr marL="0" marR="0" lvl="0" indent="0" algn="ctr" rtl="0">
              <a:lnSpc>
                <a:spcPct val="121666"/>
              </a:lnSpc>
              <a:spcBef>
                <a:spcPts val="0"/>
              </a:spcBef>
              <a:spcAft>
                <a:spcPts val="0"/>
              </a:spcAft>
              <a:buClr>
                <a:srgbClr val="212121"/>
              </a:buClr>
              <a:buSzPts val="2300"/>
              <a:buFont typeface="Montserrat SemiBold"/>
              <a:buNone/>
            </a:pPr>
            <a:r>
              <a:rPr lang="ru" sz="2800" b="1" i="0" u="none" strike="noStrike" cap="none" dirty="0">
                <a:solidFill>
                  <a:srgbClr val="212121"/>
                </a:solidFill>
                <a:latin typeface="Times New Roman" panose="02020603050405020304" pitchFamily="18" charset="0"/>
                <a:ea typeface="Montserrat SemiBold"/>
                <a:cs typeface="Times New Roman" panose="02020603050405020304" pitchFamily="18" charset="0"/>
                <a:sym typeface="Montserrat SemiBold"/>
              </a:rPr>
              <a:t>ДЯКУЮ ЗА УВАГУ</a:t>
            </a:r>
            <a:r>
              <a:rPr lang="ru" sz="2300" b="1" i="0" u="none" strike="noStrike" cap="none" dirty="0">
                <a:solidFill>
                  <a:srgbClr val="212121"/>
                </a:solidFill>
                <a:latin typeface="Montserrat SemiBold"/>
                <a:ea typeface="Montserrat SemiBold"/>
                <a:cs typeface="Montserrat SemiBold"/>
                <a:sym typeface="Montserrat SemiBold"/>
              </a:rPr>
              <a:t>!</a:t>
            </a:r>
            <a:endParaRPr sz="2300" b="0" i="0" u="none" strike="noStrike" cap="none" dirty="0">
              <a:solidFill>
                <a:schemeClr val="dk1"/>
              </a:solidFill>
              <a:latin typeface="Calibri"/>
              <a:ea typeface="Calibri"/>
              <a:cs typeface="Calibri"/>
              <a:sym typeface="Calibri"/>
            </a:endParaRPr>
          </a:p>
        </p:txBody>
      </p:sp>
      <p:sp>
        <p:nvSpPr>
          <p:cNvPr id="106" name="Google Shape;106;p18"/>
          <p:cNvSpPr/>
          <p:nvPr/>
        </p:nvSpPr>
        <p:spPr>
          <a:xfrm>
            <a:off x="229251" y="4115657"/>
            <a:ext cx="3215939" cy="256931"/>
          </a:xfrm>
          <a:prstGeom prst="rect">
            <a:avLst/>
          </a:prstGeom>
          <a:noFill/>
          <a:ln>
            <a:noFill/>
          </a:ln>
        </p:spPr>
        <p:txBody>
          <a:bodyPr spcFirstLastPara="1" wrap="square" lIns="0" tIns="0" rIns="0" bIns="0" anchor="ctr" anchorCtr="0">
            <a:noAutofit/>
          </a:bodyPr>
          <a:lstStyle/>
          <a:p>
            <a:pPr marL="0" marR="0" lvl="0" indent="0" algn="l" rtl="0">
              <a:lnSpc>
                <a:spcPct val="122500"/>
              </a:lnSpc>
              <a:spcBef>
                <a:spcPts val="0"/>
              </a:spcBef>
              <a:spcAft>
                <a:spcPts val="0"/>
              </a:spcAft>
              <a:buClr>
                <a:srgbClr val="212121"/>
              </a:buClr>
              <a:buSzPts val="1500"/>
              <a:buFont typeface="Montserrat SemiBold"/>
              <a:buNone/>
            </a:pPr>
            <a:r>
              <a:rPr lang="uk-UA" sz="1600" b="1" i="0" u="none" strike="noStrike" cap="none" dirty="0" err="1">
                <a:solidFill>
                  <a:schemeClr val="dk1"/>
                </a:solidFill>
                <a:latin typeface="Times New Roman" panose="02020603050405020304" pitchFamily="18" charset="0"/>
                <a:ea typeface="Calibri"/>
                <a:cs typeface="Times New Roman" panose="02020603050405020304" pitchFamily="18" charset="0"/>
                <a:sym typeface="Calibri"/>
              </a:rPr>
              <a:t>Аніщенк</a:t>
            </a:r>
            <a:r>
              <a:rPr lang="uk-UA" sz="1600" b="1" dirty="0" err="1">
                <a:solidFill>
                  <a:schemeClr val="dk1"/>
                </a:solidFill>
                <a:latin typeface="Times New Roman" panose="02020603050405020304" pitchFamily="18" charset="0"/>
                <a:ea typeface="Calibri"/>
                <a:cs typeface="Times New Roman" panose="02020603050405020304" pitchFamily="18" charset="0"/>
                <a:sym typeface="Calibri"/>
              </a:rPr>
              <a:t>о</a:t>
            </a:r>
            <a:r>
              <a:rPr lang="uk-UA" sz="1600" b="1" dirty="0">
                <a:solidFill>
                  <a:schemeClr val="dk1"/>
                </a:solidFill>
                <a:latin typeface="Times New Roman" panose="02020603050405020304" pitchFamily="18" charset="0"/>
                <a:ea typeface="Calibri"/>
                <a:cs typeface="Times New Roman" panose="02020603050405020304" pitchFamily="18" charset="0"/>
                <a:sym typeface="Calibri"/>
              </a:rPr>
              <a:t> Катерина Михайлівна</a:t>
            </a:r>
            <a:endParaRPr sz="1600" b="1" i="0" u="none" strike="noStrike" cap="none"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107" name="Google Shape;107;p18"/>
          <p:cNvSpPr/>
          <p:nvPr/>
        </p:nvSpPr>
        <p:spPr>
          <a:xfrm>
            <a:off x="229251" y="4372589"/>
            <a:ext cx="3462919" cy="29051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r>
              <a:rPr lang="ru-RU" dirty="0">
                <a:solidFill>
                  <a:srgbClr val="212121"/>
                </a:solidFill>
                <a:latin typeface="Times New Roman" panose="02020603050405020304" pitchFamily="18" charset="0"/>
                <a:ea typeface="Montserrat"/>
                <a:cs typeface="Times New Roman" panose="02020603050405020304" pitchFamily="18" charset="0"/>
                <a:sym typeface="Montserrat"/>
              </a:rPr>
              <a:t>А</a:t>
            </a:r>
            <a:r>
              <a:rPr lang="ru" dirty="0">
                <a:solidFill>
                  <a:srgbClr val="212121"/>
                </a:solidFill>
                <a:latin typeface="Times New Roman" panose="02020603050405020304" pitchFamily="18" charset="0"/>
                <a:ea typeface="Montserrat"/>
                <a:cs typeface="Times New Roman" panose="02020603050405020304" pitchFamily="18" charset="0"/>
                <a:sym typeface="Montserrat"/>
              </a:rPr>
              <a:t>двокат юридиної компанії</a:t>
            </a:r>
            <a:r>
              <a:rPr lang="ru" b="0" i="0" u="none" strike="noStrike" cap="none" dirty="0">
                <a:solidFill>
                  <a:srgbClr val="212121"/>
                </a:solidFill>
                <a:latin typeface="Times New Roman" panose="02020603050405020304" pitchFamily="18" charset="0"/>
                <a:ea typeface="Montserrat"/>
                <a:cs typeface="Times New Roman" panose="02020603050405020304" pitchFamily="18" charset="0"/>
                <a:sym typeface="Montserrat"/>
              </a:rPr>
              <a:t> «</a:t>
            </a:r>
            <a:r>
              <a:rPr lang="ru" b="1" i="0" u="none" strike="noStrike" cap="none" dirty="0">
                <a:solidFill>
                  <a:srgbClr val="212121"/>
                </a:solidFill>
                <a:latin typeface="Times New Roman" panose="02020603050405020304" pitchFamily="18" charset="0"/>
                <a:ea typeface="Montserrat SemiBold"/>
                <a:cs typeface="Times New Roman" panose="02020603050405020304" pitchFamily="18" charset="0"/>
                <a:sym typeface="Montserrat SemiBold"/>
              </a:rPr>
              <a:t>RIYAKO&amp;PARTNERS</a:t>
            </a:r>
            <a:r>
              <a:rPr lang="ru" b="0" i="0" u="none" strike="noStrike" cap="none" dirty="0">
                <a:solidFill>
                  <a:srgbClr val="212121"/>
                </a:solidFill>
                <a:latin typeface="Times New Roman" panose="02020603050405020304" pitchFamily="18" charset="0"/>
                <a:ea typeface="Montserrat"/>
                <a:cs typeface="Times New Roman" panose="02020603050405020304" pitchFamily="18" charset="0"/>
                <a:sym typeface="Montserrat"/>
              </a:rPr>
              <a:t>»</a:t>
            </a:r>
            <a:endParaRPr b="0" i="0" u="none" strike="noStrike" cap="none" dirty="0">
              <a:solidFill>
                <a:schemeClr val="dk1"/>
              </a:solidFill>
              <a:latin typeface="Times New Roman" panose="02020603050405020304" pitchFamily="18" charset="0"/>
              <a:ea typeface="Calibri"/>
              <a:cs typeface="Times New Roman" panose="02020603050405020304" pitchFamily="18" charset="0"/>
              <a:sym typeface="Calibri"/>
            </a:endParaRPr>
          </a:p>
        </p:txBody>
      </p:sp>
      <p:sp>
        <p:nvSpPr>
          <p:cNvPr id="108" name="Google Shape;108;p18"/>
          <p:cNvSpPr/>
          <p:nvPr/>
        </p:nvSpPr>
        <p:spPr>
          <a:xfrm>
            <a:off x="6040075" y="3924225"/>
            <a:ext cx="2730000" cy="95400"/>
          </a:xfrm>
          <a:prstGeom prst="rect">
            <a:avLst/>
          </a:prstGeom>
          <a:noFill/>
          <a:ln>
            <a:noFill/>
          </a:ln>
        </p:spPr>
        <p:txBody>
          <a:bodyPr spcFirstLastPara="1" wrap="square" lIns="0" tIns="0" rIns="0" bIns="0" anchor="ctr" anchorCtr="0">
            <a:noAutofit/>
          </a:bodyPr>
          <a:lstStyle/>
          <a:p>
            <a:pPr marL="0" marR="0" lvl="0" indent="0" algn="l" rtl="0">
              <a:lnSpc>
                <a:spcPct val="121428"/>
              </a:lnSpc>
              <a:spcBef>
                <a:spcPts val="0"/>
              </a:spcBef>
              <a:spcAft>
                <a:spcPts val="0"/>
              </a:spcAft>
              <a:buClr>
                <a:srgbClr val="212121"/>
              </a:buClr>
              <a:buSzPts val="1100"/>
              <a:buFont typeface="Montserrat Medium"/>
              <a:buNone/>
            </a:pPr>
            <a:r>
              <a:rPr lang="ru" sz="1100" b="0" i="0" u="none" strike="noStrike" cap="none">
                <a:solidFill>
                  <a:srgbClr val="212121"/>
                </a:solidFill>
                <a:latin typeface="Montserrat Medium"/>
                <a:ea typeface="Montserrat Medium"/>
                <a:cs typeface="Montserrat Medium"/>
                <a:sym typeface="Montserrat Medium"/>
              </a:rPr>
              <a:t>м. Київ, вул. Антоновича, 172, оф. 1317</a:t>
            </a:r>
            <a:endParaRPr sz="1100" b="0" i="0" u="none" strike="noStrike" cap="none">
              <a:solidFill>
                <a:schemeClr val="dk1"/>
              </a:solidFill>
              <a:latin typeface="Calibri"/>
              <a:ea typeface="Calibri"/>
              <a:cs typeface="Calibri"/>
              <a:sym typeface="Calibri"/>
            </a:endParaRPr>
          </a:p>
        </p:txBody>
      </p:sp>
      <p:sp>
        <p:nvSpPr>
          <p:cNvPr id="109" name="Google Shape;109;p18"/>
          <p:cNvSpPr/>
          <p:nvPr/>
        </p:nvSpPr>
        <p:spPr>
          <a:xfrm>
            <a:off x="6040087" y="4138529"/>
            <a:ext cx="1566862" cy="95250"/>
          </a:xfrm>
          <a:prstGeom prst="rect">
            <a:avLst/>
          </a:prstGeom>
          <a:noFill/>
          <a:ln>
            <a:noFill/>
          </a:ln>
        </p:spPr>
        <p:txBody>
          <a:bodyPr spcFirstLastPara="1" wrap="square" lIns="0" tIns="0" rIns="0" bIns="0" anchor="ctr" anchorCtr="0">
            <a:noAutofit/>
          </a:bodyPr>
          <a:lstStyle/>
          <a:p>
            <a:pPr marL="0" marR="0" lvl="0" indent="0" algn="l" rtl="0">
              <a:lnSpc>
                <a:spcPct val="121428"/>
              </a:lnSpc>
              <a:spcBef>
                <a:spcPts val="0"/>
              </a:spcBef>
              <a:spcAft>
                <a:spcPts val="0"/>
              </a:spcAft>
              <a:buClr>
                <a:srgbClr val="212121"/>
              </a:buClr>
              <a:buSzPts val="1100"/>
              <a:buFont typeface="Montserrat Medium"/>
              <a:buNone/>
            </a:pPr>
            <a:r>
              <a:rPr lang="ru" sz="1100" b="0" i="0" u="none" strike="noStrike" cap="none">
                <a:solidFill>
                  <a:srgbClr val="212121"/>
                </a:solidFill>
                <a:latin typeface="Montserrat Medium"/>
                <a:ea typeface="Montserrat Medium"/>
                <a:cs typeface="Montserrat Medium"/>
                <a:sym typeface="Montserrat Medium"/>
              </a:rPr>
              <a:t>office@riyako.com.ua  </a:t>
            </a:r>
            <a:endParaRPr sz="1100" b="0" i="0" u="none" strike="noStrike" cap="none">
              <a:solidFill>
                <a:schemeClr val="dk1"/>
              </a:solidFill>
              <a:latin typeface="Calibri"/>
              <a:ea typeface="Calibri"/>
              <a:cs typeface="Calibri"/>
              <a:sym typeface="Calibri"/>
            </a:endParaRPr>
          </a:p>
        </p:txBody>
      </p:sp>
      <p:sp>
        <p:nvSpPr>
          <p:cNvPr id="110" name="Google Shape;110;p18"/>
          <p:cNvSpPr/>
          <p:nvPr/>
        </p:nvSpPr>
        <p:spPr>
          <a:xfrm>
            <a:off x="6040074" y="4352850"/>
            <a:ext cx="1406700" cy="95400"/>
          </a:xfrm>
          <a:prstGeom prst="rect">
            <a:avLst/>
          </a:prstGeom>
          <a:noFill/>
          <a:ln>
            <a:noFill/>
          </a:ln>
        </p:spPr>
        <p:txBody>
          <a:bodyPr spcFirstLastPara="1" wrap="square" lIns="0" tIns="0" rIns="0" bIns="0" anchor="ctr" anchorCtr="0">
            <a:noAutofit/>
          </a:bodyPr>
          <a:lstStyle/>
          <a:p>
            <a:pPr marL="0" marR="0" lvl="0" indent="0" algn="l" rtl="0">
              <a:lnSpc>
                <a:spcPct val="121428"/>
              </a:lnSpc>
              <a:spcBef>
                <a:spcPts val="0"/>
              </a:spcBef>
              <a:spcAft>
                <a:spcPts val="0"/>
              </a:spcAft>
              <a:buClr>
                <a:srgbClr val="212121"/>
              </a:buClr>
              <a:buSzPts val="1100"/>
              <a:buFont typeface="Montserrat Medium"/>
              <a:buNone/>
            </a:pPr>
            <a:r>
              <a:rPr lang="ru" sz="1100" b="0" i="0" u="none" strike="noStrike" cap="none">
                <a:solidFill>
                  <a:srgbClr val="212121"/>
                </a:solidFill>
                <a:latin typeface="Montserrat Medium"/>
                <a:ea typeface="Montserrat Medium"/>
                <a:cs typeface="Montserrat Medium"/>
                <a:sym typeface="Montserrat Medium"/>
              </a:rPr>
              <a:t>+38 (068) 624-56-32</a:t>
            </a:r>
            <a:endParaRPr sz="1100" b="0" i="0" u="none" strike="noStrike" cap="none">
              <a:solidFill>
                <a:schemeClr val="dk1"/>
              </a:solidFill>
              <a:latin typeface="Calibri"/>
              <a:ea typeface="Calibri"/>
              <a:cs typeface="Calibri"/>
              <a:sym typeface="Calibri"/>
            </a:endParaRPr>
          </a:p>
        </p:txBody>
      </p:sp>
      <p:sp>
        <p:nvSpPr>
          <p:cNvPr id="111" name="Google Shape;111;p18"/>
          <p:cNvSpPr/>
          <p:nvPr/>
        </p:nvSpPr>
        <p:spPr>
          <a:xfrm>
            <a:off x="6040074" y="4567150"/>
            <a:ext cx="1406700" cy="95400"/>
          </a:xfrm>
          <a:prstGeom prst="rect">
            <a:avLst/>
          </a:prstGeom>
          <a:noFill/>
          <a:ln>
            <a:noFill/>
          </a:ln>
        </p:spPr>
        <p:txBody>
          <a:bodyPr spcFirstLastPara="1" wrap="square" lIns="0" tIns="0" rIns="0" bIns="0" anchor="ctr" anchorCtr="0">
            <a:noAutofit/>
          </a:bodyPr>
          <a:lstStyle/>
          <a:p>
            <a:pPr marL="0" marR="0" lvl="0" indent="0" algn="l" rtl="0">
              <a:lnSpc>
                <a:spcPct val="121428"/>
              </a:lnSpc>
              <a:spcBef>
                <a:spcPts val="0"/>
              </a:spcBef>
              <a:spcAft>
                <a:spcPts val="0"/>
              </a:spcAft>
              <a:buClr>
                <a:srgbClr val="212121"/>
              </a:buClr>
              <a:buSzPts val="1100"/>
              <a:buFont typeface="Montserrat Medium"/>
              <a:buNone/>
            </a:pPr>
            <a:r>
              <a:rPr lang="ru" sz="1100" b="0" i="0" u="none" strike="noStrike" cap="none">
                <a:solidFill>
                  <a:srgbClr val="212121"/>
                </a:solidFill>
                <a:latin typeface="Montserrat Medium"/>
                <a:ea typeface="Montserrat Medium"/>
                <a:cs typeface="Montserrat Medium"/>
                <a:sym typeface="Montserrat Medium"/>
              </a:rPr>
              <a:t>www.riyako.com.ua</a:t>
            </a:r>
            <a:endParaRPr sz="1100" b="0" i="0" u="none" strike="noStrike" cap="non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8"/>
        <p:cNvGrpSpPr/>
        <p:nvPr/>
      </p:nvGrpSpPr>
      <p:grpSpPr>
        <a:xfrm>
          <a:off x="0" y="0"/>
          <a:ext cx="0" cy="0"/>
          <a:chOff x="0" y="0"/>
          <a:chExt cx="0" cy="0"/>
        </a:xfrm>
      </p:grpSpPr>
      <p:pic>
        <p:nvPicPr>
          <p:cNvPr id="69" name="Google Shape;69;p16"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70" name="Google Shape;70;p16" descr="preencoded.png"/>
          <p:cNvPicPr preferRelativeResize="0"/>
          <p:nvPr/>
        </p:nvPicPr>
        <p:blipFill rotWithShape="1">
          <a:blip r:embed="rId4">
            <a:alphaModFix/>
          </a:blip>
          <a:srcRect/>
          <a:stretch/>
        </p:blipFill>
        <p:spPr>
          <a:xfrm>
            <a:off x="460120" y="776288"/>
            <a:ext cx="7509503" cy="48465"/>
          </a:xfrm>
          <a:prstGeom prst="rect">
            <a:avLst/>
          </a:prstGeom>
          <a:noFill/>
          <a:ln>
            <a:noFill/>
          </a:ln>
        </p:spPr>
      </p:pic>
      <p:pic>
        <p:nvPicPr>
          <p:cNvPr id="72" name="Google Shape;72;p16"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73" name="Google Shape;73;p16"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74" name="Google Shape;74;p16"/>
          <p:cNvSpPr/>
          <p:nvPr/>
        </p:nvSpPr>
        <p:spPr>
          <a:xfrm>
            <a:off x="1004047" y="311694"/>
            <a:ext cx="2626393" cy="711348"/>
          </a:xfrm>
          <a:prstGeom prst="rect">
            <a:avLst/>
          </a:prstGeom>
          <a:noFill/>
          <a:ln>
            <a:noFill/>
          </a:ln>
        </p:spPr>
        <p:txBody>
          <a:bodyPr spcFirstLastPara="1" wrap="square" lIns="0" tIns="0" rIns="0" bIns="0" anchor="ctr" anchorCtr="0">
            <a:noAutofit/>
          </a:bodyPr>
          <a:lstStyle/>
          <a:p>
            <a:pPr marL="0" marR="0" lvl="0" indent="0" algn="l" rtl="0">
              <a:lnSpc>
                <a:spcPct val="122727"/>
              </a:lnSpc>
              <a:spcBef>
                <a:spcPts val="0"/>
              </a:spcBef>
              <a:spcAft>
                <a:spcPts val="0"/>
              </a:spcAft>
              <a:buClr>
                <a:srgbClr val="212121"/>
              </a:buClr>
              <a:buSzPts val="1700"/>
              <a:buFont typeface="Montserrat"/>
              <a:buNone/>
            </a:pPr>
            <a:endParaRPr sz="1700" b="0" i="0" u="none" strike="noStrike" cap="none" dirty="0">
              <a:solidFill>
                <a:schemeClr val="dk1"/>
              </a:solidFill>
              <a:latin typeface="Calibri"/>
              <a:ea typeface="Calibri"/>
              <a:cs typeface="Calibri"/>
              <a:sym typeface="Calibri"/>
            </a:endParaRPr>
          </a:p>
        </p:txBody>
      </p:sp>
      <p:sp>
        <p:nvSpPr>
          <p:cNvPr id="76" name="Google Shape;76;p16"/>
          <p:cNvSpPr/>
          <p:nvPr/>
        </p:nvSpPr>
        <p:spPr>
          <a:xfrm>
            <a:off x="904875" y="1364457"/>
            <a:ext cx="3584056" cy="661988"/>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78" name="Google Shape;78;p16"/>
          <p:cNvSpPr/>
          <p:nvPr/>
        </p:nvSpPr>
        <p:spPr>
          <a:xfrm>
            <a:off x="904875" y="1546525"/>
            <a:ext cx="3584056" cy="1356220"/>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80" name="Google Shape;80;p16"/>
          <p:cNvSpPr/>
          <p:nvPr/>
        </p:nvSpPr>
        <p:spPr>
          <a:xfrm>
            <a:off x="904875" y="3117057"/>
            <a:ext cx="3584056" cy="661988"/>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3" name="TextBox 2">
            <a:extLst>
              <a:ext uri="{FF2B5EF4-FFF2-40B4-BE49-F238E27FC236}">
                <a16:creationId xmlns:a16="http://schemas.microsoft.com/office/drawing/2014/main" id="{328104BE-43BD-8F5C-3C3E-16C8D0F9B0CD}"/>
              </a:ext>
            </a:extLst>
          </p:cNvPr>
          <p:cNvSpPr txBox="1"/>
          <p:nvPr/>
        </p:nvSpPr>
        <p:spPr>
          <a:xfrm>
            <a:off x="484649" y="1023042"/>
            <a:ext cx="8180831" cy="3539430"/>
          </a:xfrm>
          <a:prstGeom prst="rect">
            <a:avLst/>
          </a:prstGeom>
          <a:noFill/>
        </p:spPr>
        <p:txBody>
          <a:bodyPr wrap="square">
            <a:spAutoFit/>
          </a:bodyPr>
          <a:lstStyle/>
          <a:p>
            <a:pPr marL="342900" lvl="0" indent="-342900">
              <a:buSzPts val="1000"/>
              <a:buFont typeface="Symbol" pitchFamily="2" charset="2"/>
              <a:buChar char=""/>
              <a:tabLst>
                <a:tab pos="457200" algn="l"/>
              </a:tabLst>
            </a:pPr>
            <a:r>
              <a:rPr lang="ru-UA" sz="2000" b="1" dirty="0">
                <a:effectLst/>
                <a:latin typeface="Times New Roman" panose="02020603050405020304" pitchFamily="18" charset="0"/>
                <a:ea typeface="Times New Roman" panose="02020603050405020304" pitchFamily="18" charset="0"/>
              </a:rPr>
              <a:t>Мета:</a:t>
            </a:r>
            <a:r>
              <a:rPr lang="ru-UA" sz="2000" dirty="0">
                <a:effectLst/>
                <a:latin typeface="Times New Roman" panose="02020603050405020304" pitchFamily="18" charset="0"/>
                <a:ea typeface="Times New Roman" panose="02020603050405020304" pitchFamily="18" charset="0"/>
              </a:rPr>
              <a:t> Проаналізувати умови повернення дітей до біологічних родин, ризики та роль судових рішень.</a:t>
            </a:r>
          </a:p>
          <a:p>
            <a:pPr marL="342900" lvl="0" indent="-342900">
              <a:buSzPts val="1000"/>
              <a:buFont typeface="Symbol" pitchFamily="2" charset="2"/>
              <a:buChar char=""/>
              <a:tabLst>
                <a:tab pos="457200" algn="l"/>
              </a:tabLst>
            </a:pPr>
            <a:r>
              <a:rPr lang="ru-UA" sz="2000" b="1" dirty="0">
                <a:effectLst/>
                <a:latin typeface="Times New Roman" panose="02020603050405020304" pitchFamily="18" charset="0"/>
                <a:ea typeface="Times New Roman" panose="02020603050405020304" pitchFamily="18" charset="0"/>
              </a:rPr>
              <a:t>Національна база:</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 Конституція України (ст. 51 – сім’я та дитина)</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 Сімейний кодекс України (ст. 150–171)</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 Закон України “Про охорону дитинства”</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 Закон України “Про соціальні послуги”</a:t>
            </a:r>
          </a:p>
          <a:p>
            <a:pPr marL="342900" lvl="0" indent="-342900">
              <a:buSzPts val="1000"/>
              <a:buFont typeface="Symbol" pitchFamily="2" charset="2"/>
              <a:buChar char=""/>
              <a:tabLst>
                <a:tab pos="457200" algn="l"/>
              </a:tabLst>
            </a:pPr>
            <a:r>
              <a:rPr lang="ru-UA" sz="2000" b="1" dirty="0">
                <a:effectLst/>
                <a:latin typeface="Times New Roman" panose="02020603050405020304" pitchFamily="18" charset="0"/>
                <a:ea typeface="Times New Roman" panose="02020603050405020304" pitchFamily="18" charset="0"/>
              </a:rPr>
              <a:t>Міжнародна база:</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 Конвенція ООН про права дитини (ративована Україною у 1991 р.; є частиною національного законодавства) </a:t>
            </a:r>
          </a:p>
          <a:p>
            <a:pPr marL="457200" lvl="0" indent="-457200">
              <a:buSzPts val="1050"/>
              <a:buFont typeface="+mj-lt"/>
              <a:buAutoNum type="arabicPeriod"/>
            </a:pPr>
            <a:endParaRPr lang="ru-UA" sz="24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flipV="1">
            <a:off x="460121" y="1025714"/>
            <a:ext cx="7930844"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5679212" y="241251"/>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DECADDC8-8E14-E6AB-682D-EB67B88E2E34}"/>
              </a:ext>
            </a:extLst>
          </p:cNvPr>
          <p:cNvSpPr txBox="1"/>
          <p:nvPr/>
        </p:nvSpPr>
        <p:spPr>
          <a:xfrm>
            <a:off x="484649" y="1140563"/>
            <a:ext cx="8381445" cy="3231654"/>
          </a:xfrm>
          <a:prstGeom prst="rect">
            <a:avLst/>
          </a:prstGeom>
          <a:noFill/>
        </p:spPr>
        <p:txBody>
          <a:bodyPr wrap="square" rtlCol="0">
            <a:spAutoFit/>
          </a:bodyPr>
          <a:lstStyle/>
          <a:p>
            <a:pPr lvl="0">
              <a:buSzPts val="1000"/>
              <a:tabLst>
                <a:tab pos="457200" algn="l"/>
              </a:tabLst>
            </a:pPr>
            <a:endParaRPr lang="ru-UA" sz="2000" b="1"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2000" b="1" dirty="0">
                <a:effectLst/>
                <a:latin typeface="Times New Roman" panose="02020603050405020304" pitchFamily="18" charset="0"/>
                <a:ea typeface="Times New Roman" panose="02020603050405020304" pitchFamily="18" charset="0"/>
                <a:cs typeface="Times New Roman" panose="02020603050405020304" pitchFamily="18" charset="0"/>
              </a:rPr>
              <a:t>Найкращі інтереси дитини</a:t>
            </a:r>
            <a:r>
              <a:rPr lang="ru-UA" sz="2000" dirty="0">
                <a:effectLst/>
                <a:latin typeface="Times New Roman" panose="02020603050405020304" pitchFamily="18" charset="0"/>
                <a:ea typeface="Times New Roman" panose="02020603050405020304" pitchFamily="18" charset="0"/>
                <a:cs typeface="Times New Roman" panose="02020603050405020304" pitchFamily="18" charset="0"/>
              </a:rPr>
              <a:t> — ключовий принцип (ст. 3 Конвенції ООН) </a:t>
            </a:r>
          </a:p>
          <a:p>
            <a:pPr marL="342900" lvl="0" indent="-342900">
              <a:buSzPts val="1000"/>
              <a:buFont typeface="Wingdings" pitchFamily="2" charset="2"/>
              <a:buChar char="v"/>
              <a:tabLst>
                <a:tab pos="457200" algn="l"/>
              </a:tabLst>
            </a:pPr>
            <a:r>
              <a:rPr lang="ru-UA" sz="2000" b="1" dirty="0">
                <a:effectLst/>
                <a:latin typeface="Times New Roman" panose="02020603050405020304" pitchFamily="18" charset="0"/>
                <a:ea typeface="Times New Roman" panose="02020603050405020304" pitchFamily="18" charset="0"/>
                <a:cs typeface="Times New Roman" panose="02020603050405020304" pitchFamily="18" charset="0"/>
              </a:rPr>
              <a:t>Право на сім’ю та життя з батьками</a:t>
            </a:r>
            <a:r>
              <a:rPr lang="ru-UA" sz="2000" dirty="0">
                <a:effectLst/>
                <a:latin typeface="Times New Roman" panose="02020603050405020304" pitchFamily="18" charset="0"/>
                <a:ea typeface="Times New Roman" panose="02020603050405020304" pitchFamily="18" charset="0"/>
                <a:cs typeface="Times New Roman" panose="02020603050405020304" pitchFamily="18" charset="0"/>
              </a:rPr>
              <a:t> — ст. 7, 9 Конвенції </a:t>
            </a:r>
          </a:p>
          <a:p>
            <a:pPr marL="342900" lvl="0" indent="-342900">
              <a:buSzPts val="1000"/>
              <a:buFont typeface="Wingdings" pitchFamily="2" charset="2"/>
              <a:buChar char="v"/>
              <a:tabLst>
                <a:tab pos="457200" algn="l"/>
              </a:tabLst>
            </a:pPr>
            <a:r>
              <a:rPr lang="ru-UA" sz="2000" b="1" dirty="0">
                <a:effectLst/>
                <a:latin typeface="Times New Roman" panose="02020603050405020304" pitchFamily="18" charset="0"/>
                <a:ea typeface="Times New Roman" panose="02020603050405020304" pitchFamily="18" charset="0"/>
                <a:cs typeface="Times New Roman" panose="02020603050405020304" pitchFamily="18" charset="0"/>
              </a:rPr>
              <a:t>Непорушність сім’ї як соціальної інституції</a:t>
            </a:r>
            <a:r>
              <a:rPr lang="ru-UA" sz="2000" dirty="0">
                <a:effectLst/>
                <a:latin typeface="Times New Roman" panose="02020603050405020304" pitchFamily="18" charset="0"/>
                <a:ea typeface="Times New Roman" panose="02020603050405020304" pitchFamily="18" charset="0"/>
                <a:cs typeface="Times New Roman" panose="02020603050405020304" pitchFamily="18" charset="0"/>
              </a:rPr>
              <a:t> — Конституція України</a:t>
            </a:r>
          </a:p>
          <a:p>
            <a:pPr marL="342900" lvl="0" indent="-342900">
              <a:buSzPts val="1000"/>
              <a:buFont typeface="Wingdings" pitchFamily="2" charset="2"/>
              <a:buChar char="v"/>
              <a:tabLst>
                <a:tab pos="457200" algn="l"/>
              </a:tabLst>
            </a:pPr>
            <a:r>
              <a:rPr lang="ru-RU" sz="2000" b="1" dirty="0" err="1">
                <a:latin typeface="Times New Roman" panose="02020603050405020304" pitchFamily="18" charset="0"/>
                <a:cs typeface="Times New Roman" panose="02020603050405020304" pitchFamily="18" charset="0"/>
              </a:rPr>
              <a:t>Пріоритетність</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виховання</a:t>
            </a:r>
            <a:r>
              <a:rPr lang="ru-RU" sz="2000" b="1" dirty="0">
                <a:latin typeface="Times New Roman" panose="02020603050405020304" pitchFamily="18" charset="0"/>
                <a:cs typeface="Times New Roman" panose="02020603050405020304" pitchFamily="18" charset="0"/>
              </a:rPr>
              <a:t> у </a:t>
            </a:r>
            <a:r>
              <a:rPr lang="ru-RU" sz="2000" b="1" dirty="0" err="1">
                <a:latin typeface="Times New Roman" panose="02020603050405020304" pitchFamily="18" charset="0"/>
                <a:cs typeface="Times New Roman" panose="02020603050405020304" pitchFamily="18" charset="0"/>
              </a:rPr>
              <a:t>рідній</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сім’ї</a:t>
            </a:r>
            <a:r>
              <a:rPr lang="ru-RU" sz="2000" dirty="0">
                <a:latin typeface="Times New Roman" panose="02020603050405020304" pitchFamily="18" charset="0"/>
                <a:cs typeface="Times New Roman" panose="02020603050405020304" pitchFamily="18" charset="0"/>
              </a:rPr>
              <a:t> (ст. 11 Закону «Про </a:t>
            </a:r>
            <a:r>
              <a:rPr lang="ru-RU" sz="2000" dirty="0" err="1">
                <a:latin typeface="Times New Roman" panose="02020603050405020304" pitchFamily="18" charset="0"/>
                <a:cs typeface="Times New Roman" panose="02020603050405020304" pitchFamily="18" charset="0"/>
              </a:rPr>
              <a:t>охорону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дитинства</a:t>
            </a:r>
            <a:r>
              <a:rPr lang="ru-RU" sz="2000" dirty="0">
                <a:latin typeface="Times New Roman" panose="02020603050405020304" pitchFamily="18" charset="0"/>
                <a:cs typeface="Times New Roman" panose="02020603050405020304" pitchFamily="18" charset="0"/>
              </a:rPr>
              <a:t>»)</a:t>
            </a:r>
          </a:p>
          <a:p>
            <a:pPr lvl="0">
              <a:buSzPts val="1000"/>
              <a:tabLst>
                <a:tab pos="457200" algn="l"/>
              </a:tabLst>
            </a:pPr>
            <a:endParaRPr lang="ru-RU" sz="2000" dirty="0">
              <a:latin typeface="Times New Roman" panose="02020603050405020304" pitchFamily="18" charset="0"/>
              <a:cs typeface="Times New Roman" panose="02020603050405020304" pitchFamily="18" charset="0"/>
            </a:endParaRPr>
          </a:p>
          <a:p>
            <a:r>
              <a:rPr lang="ru-RU" sz="2000" dirty="0" err="1">
                <a:latin typeface="Times New Roman" panose="02020603050405020304" pitchFamily="18" charset="0"/>
                <a:cs typeface="Times New Roman" panose="02020603050405020304" pitchFamily="18" charset="0"/>
              </a:rPr>
              <a:t>Втручання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держави</a:t>
            </a:r>
            <a:r>
              <a:rPr lang="ru-RU" sz="2000" dirty="0">
                <a:latin typeface="Times New Roman" panose="02020603050405020304" pitchFamily="18" charset="0"/>
                <a:cs typeface="Times New Roman" panose="02020603050405020304" pitchFamily="18" charset="0"/>
              </a:rPr>
              <a:t> — </a:t>
            </a:r>
            <a:r>
              <a:rPr lang="ru-RU" sz="2000" b="1" dirty="0">
                <a:latin typeface="Times New Roman" panose="02020603050405020304" pitchFamily="18" charset="0"/>
                <a:cs typeface="Times New Roman" panose="02020603050405020304" pitchFamily="18" charset="0"/>
              </a:rPr>
              <a:t>як </a:t>
            </a:r>
            <a:r>
              <a:rPr lang="ru-RU" sz="2000" b="1" dirty="0" err="1">
                <a:latin typeface="Times New Roman" panose="02020603050405020304" pitchFamily="18" charset="0"/>
                <a:cs typeface="Times New Roman" panose="02020603050405020304" pitchFamily="18" charset="0"/>
              </a:rPr>
              <a:t>крайній</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захід</a:t>
            </a:r>
            <a:endParaRPr lang="ru-RU" sz="2000" dirty="0">
              <a:latin typeface="Times New Roman" panose="02020603050405020304" pitchFamily="18" charset="0"/>
              <a:cs typeface="Times New Roman" panose="02020603050405020304" pitchFamily="18" charset="0"/>
            </a:endParaRPr>
          </a:p>
          <a:p>
            <a:pPr marL="342900" lvl="0" indent="-342900">
              <a:buSzPts val="1000"/>
              <a:buFont typeface="Wingdings" pitchFamily="2" charset="2"/>
              <a:buChar char="v"/>
              <a:tabLst>
                <a:tab pos="457200" algn="l"/>
              </a:tabLst>
            </a:pPr>
            <a:endParaRPr lang="ru-UA" sz="2400" dirty="0">
              <a:effectLst/>
              <a:latin typeface="Times New Roman" panose="02020603050405020304" pitchFamily="18" charset="0"/>
              <a:ea typeface="Times New Roman" panose="02020603050405020304" pitchFamily="18" charset="0"/>
            </a:endParaRPr>
          </a:p>
        </p:txBody>
      </p:sp>
      <p:sp>
        <p:nvSpPr>
          <p:cNvPr id="4" name="TextBox 3">
            <a:extLst>
              <a:ext uri="{FF2B5EF4-FFF2-40B4-BE49-F238E27FC236}">
                <a16:creationId xmlns:a16="http://schemas.microsoft.com/office/drawing/2014/main" id="{636D7E59-FB38-5EA2-2A76-E0757EC4CB49}"/>
              </a:ext>
            </a:extLst>
          </p:cNvPr>
          <p:cNvSpPr txBox="1"/>
          <p:nvPr/>
        </p:nvSpPr>
        <p:spPr>
          <a:xfrm>
            <a:off x="484649" y="377980"/>
            <a:ext cx="8113059" cy="523220"/>
          </a:xfrm>
          <a:prstGeom prst="rect">
            <a:avLst/>
          </a:prstGeom>
          <a:noFill/>
        </p:spPr>
        <p:txBody>
          <a:bodyPr wrap="square">
            <a:spAutoFit/>
          </a:bodyPr>
          <a:lstStyle/>
          <a:p>
            <a:r>
              <a:rPr lang="ru-UA" sz="2800" b="1" dirty="0">
                <a:effectLst/>
                <a:latin typeface="Times New Roman" panose="02020603050405020304" pitchFamily="18" charset="0"/>
                <a:ea typeface="Times New Roman" panose="02020603050405020304" pitchFamily="18" charset="0"/>
                <a:cs typeface="Times New Roman" panose="02020603050405020304" pitchFamily="18" charset="0"/>
              </a:rPr>
              <a:t>Основні принципи</a:t>
            </a:r>
            <a:r>
              <a:rPr lang="ru-UA" sz="2800" dirty="0">
                <a:effectLst/>
                <a:latin typeface="Times New Roman" panose="02020603050405020304" pitchFamily="18" charset="0"/>
                <a:cs typeface="Times New Roman" panose="02020603050405020304" pitchFamily="18" charset="0"/>
              </a:rPr>
              <a:t> </a:t>
            </a:r>
            <a:endParaRPr lang="ru-UA" sz="2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a:off x="474399" y="784464"/>
            <a:ext cx="7893423" cy="70346"/>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rot="10800000" flipV="1">
            <a:off x="474400" y="476251"/>
            <a:ext cx="6867960" cy="208456"/>
          </a:xfrm>
          <a:prstGeom prst="rect">
            <a:avLst/>
          </a:prstGeom>
          <a:noFill/>
          <a:ln>
            <a:noFill/>
          </a:ln>
        </p:spPr>
        <p:txBody>
          <a:bodyPr spcFirstLastPara="1" wrap="square" lIns="0" tIns="0" rIns="0" bIns="0" anchor="ctr" anchorCtr="0">
            <a:noAutofit/>
          </a:bodyPr>
          <a:lstStyle/>
          <a:p>
            <a:pPr marL="0" marR="0" lvl="0" indent="0" algn="l" rtl="0">
              <a:lnSpc>
                <a:spcPct val="122727"/>
              </a:lnSpc>
              <a:spcBef>
                <a:spcPts val="0"/>
              </a:spcBef>
              <a:spcAft>
                <a:spcPts val="0"/>
              </a:spcAft>
              <a:buClr>
                <a:srgbClr val="212121"/>
              </a:buClr>
              <a:buSzPts val="1700"/>
              <a:buFont typeface="Montserrat"/>
              <a:buNone/>
            </a:pPr>
            <a:endParaRPr sz="1700" b="0" i="0" u="none" strike="noStrike" cap="none" dirty="0">
              <a:solidFill>
                <a:schemeClr val="dk1"/>
              </a:solidFill>
              <a:latin typeface="Calibri"/>
              <a:ea typeface="Calibri"/>
              <a:cs typeface="Calibri"/>
              <a:sym typeface="Calibri"/>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6BF58AE4-E4A2-05B1-D03A-4D30EF297A01}"/>
              </a:ext>
            </a:extLst>
          </p:cNvPr>
          <p:cNvSpPr txBox="1"/>
          <p:nvPr/>
        </p:nvSpPr>
        <p:spPr>
          <a:xfrm>
            <a:off x="325925" y="232987"/>
            <a:ext cx="8591738" cy="400110"/>
          </a:xfrm>
          <a:prstGeom prst="rect">
            <a:avLst/>
          </a:prstGeom>
          <a:noFill/>
        </p:spPr>
        <p:txBody>
          <a:bodyPr wrap="square" rtlCol="0">
            <a:spAutoFit/>
          </a:bodyPr>
          <a:lstStyle/>
          <a:p>
            <a:r>
              <a:rPr lang="ru-UA" sz="2000" b="1" dirty="0">
                <a:effectLst/>
                <a:latin typeface="Times New Roman" panose="02020603050405020304" pitchFamily="18" charset="0"/>
                <a:ea typeface="Times New Roman" panose="02020603050405020304" pitchFamily="18" charset="0"/>
              </a:rPr>
              <a:t>Ключові документа та міжнародні договори, імплементовані Україною</a:t>
            </a:r>
            <a:endParaRPr lang="ru-UA" sz="2000" dirty="0">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45423EF9-DC49-9372-CF58-6FF526CDD6F0}"/>
              </a:ext>
            </a:extLst>
          </p:cNvPr>
          <p:cNvSpPr txBox="1"/>
          <p:nvPr/>
        </p:nvSpPr>
        <p:spPr>
          <a:xfrm>
            <a:off x="325925" y="978042"/>
            <a:ext cx="8339555" cy="4093428"/>
          </a:xfrm>
          <a:prstGeom prst="rect">
            <a:avLst/>
          </a:prstGeom>
          <a:noFill/>
        </p:spPr>
        <p:txBody>
          <a:bodyPr wrap="square" rtlCol="0">
            <a:spAutoFit/>
          </a:bodyPr>
          <a:lstStyle/>
          <a:p>
            <a:pPr marL="342900" indent="-342900">
              <a:buFont typeface="Wingdings" pitchFamily="2" charset="2"/>
              <a:buChar char="v"/>
            </a:pPr>
            <a:r>
              <a:rPr lang="ru-RU" sz="2000" dirty="0" err="1">
                <a:latin typeface="Times New Roman" panose="02020603050405020304" pitchFamily="18" charset="0"/>
                <a:cs typeface="Times New Roman" panose="02020603050405020304" pitchFamily="18" charset="0"/>
              </a:rPr>
              <a:t>Конвенція</a:t>
            </a:r>
            <a:r>
              <a:rPr lang="ru-RU" sz="2000" dirty="0">
                <a:latin typeface="Times New Roman" panose="02020603050405020304" pitchFamily="18" charset="0"/>
                <a:cs typeface="Times New Roman" panose="02020603050405020304" pitchFamily="18" charset="0"/>
              </a:rPr>
              <a:t> ООН про права </a:t>
            </a:r>
            <a:r>
              <a:rPr lang="ru-RU" sz="2000" dirty="0" err="1">
                <a:latin typeface="Times New Roman" panose="02020603050405020304" pitchFamily="18" charset="0"/>
                <a:cs typeface="Times New Roman" panose="02020603050405020304" pitchFamily="18" charset="0"/>
              </a:rPr>
              <a:t>дитини</a:t>
            </a:r>
            <a:r>
              <a:rPr lang="ru-RU" sz="2000" dirty="0">
                <a:latin typeface="Times New Roman" panose="02020603050405020304" pitchFamily="18" charset="0"/>
                <a:cs typeface="Times New Roman" panose="02020603050405020304" pitchFamily="18" charset="0"/>
              </a:rPr>
              <a:t> (ст. 3, 9)</a:t>
            </a:r>
          </a:p>
          <a:p>
            <a:pPr marL="342900" indent="-342900">
              <a:buFont typeface="Wingdings" pitchFamily="2" charset="2"/>
              <a:buChar char="v"/>
            </a:pPr>
            <a:r>
              <a:rPr lang="ru-RU" sz="2000" dirty="0" err="1">
                <a:latin typeface="Times New Roman" panose="02020603050405020304" pitchFamily="18" charset="0"/>
                <a:cs typeface="Times New Roman" panose="02020603050405020304" pitchFamily="18" charset="0"/>
              </a:rPr>
              <a:t>Сімейний</a:t>
            </a:r>
            <a:r>
              <a:rPr lang="ru-RU" sz="2000" dirty="0">
                <a:latin typeface="Times New Roman" panose="02020603050405020304" pitchFamily="18" charset="0"/>
                <a:cs typeface="Times New Roman" panose="02020603050405020304" pitchFamily="18" charset="0"/>
              </a:rPr>
              <a:t> кодекс </a:t>
            </a:r>
            <a:r>
              <a:rPr lang="ru-RU" sz="2000" dirty="0" err="1">
                <a:latin typeface="Times New Roman" panose="02020603050405020304" pitchFamily="18" charset="0"/>
                <a:cs typeface="Times New Roman" panose="02020603050405020304" pitchFamily="18" charset="0"/>
              </a:rPr>
              <a:t>України</a:t>
            </a:r>
            <a:r>
              <a:rPr lang="ru-RU" sz="2000" dirty="0">
                <a:latin typeface="Times New Roman" panose="02020603050405020304" pitchFamily="18" charset="0"/>
                <a:cs typeface="Times New Roman" panose="02020603050405020304" pitchFamily="18" charset="0"/>
              </a:rPr>
              <a:t> (ст. 150–165)</a:t>
            </a:r>
          </a:p>
          <a:p>
            <a:pPr marL="342900" indent="-342900">
              <a:buFont typeface="Wingdings" pitchFamily="2" charset="2"/>
              <a:buChar char="v"/>
            </a:pPr>
            <a:r>
              <a:rPr lang="ru-RU" sz="2000" dirty="0">
                <a:latin typeface="Times New Roman" panose="02020603050405020304" pitchFamily="18" charset="0"/>
                <a:cs typeface="Times New Roman" panose="02020603050405020304" pitchFamily="18" charset="0"/>
              </a:rPr>
              <a:t>Закон </a:t>
            </a:r>
            <a:r>
              <a:rPr lang="ru-RU" sz="2000" dirty="0" err="1">
                <a:latin typeface="Times New Roman" panose="02020603050405020304" pitchFamily="18" charset="0"/>
                <a:cs typeface="Times New Roman" panose="02020603050405020304" pitchFamily="18" charset="0"/>
              </a:rPr>
              <a:t>України</a:t>
            </a:r>
            <a:r>
              <a:rPr lang="ru-RU" sz="2000" dirty="0">
                <a:latin typeface="Times New Roman" panose="02020603050405020304" pitchFamily="18" charset="0"/>
                <a:cs typeface="Times New Roman" panose="02020603050405020304" pitchFamily="18" charset="0"/>
              </a:rPr>
              <a:t> «Про </a:t>
            </a:r>
            <a:r>
              <a:rPr lang="ru-RU" sz="2000" dirty="0" err="1">
                <a:latin typeface="Times New Roman" panose="02020603050405020304" pitchFamily="18" charset="0"/>
                <a:cs typeface="Times New Roman" panose="02020603050405020304" pitchFamily="18" charset="0"/>
              </a:rPr>
              <a:t>охорону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дитинства</a:t>
            </a:r>
            <a:r>
              <a:rPr lang="ru-RU" sz="2000" dirty="0">
                <a:latin typeface="Times New Roman" panose="02020603050405020304" pitchFamily="18" charset="0"/>
                <a:cs typeface="Times New Roman" panose="02020603050405020304" pitchFamily="18" charset="0"/>
              </a:rPr>
              <a:t>»</a:t>
            </a:r>
            <a:endParaRPr lang="ru-UA" sz="2000" b="1" dirty="0">
              <a:latin typeface="Times New Roman" panose="02020603050405020304" pitchFamily="18" charset="0"/>
              <a:cs typeface="Times New Roman" panose="02020603050405020304" pitchFamily="18" charset="0"/>
            </a:endParaRPr>
          </a:p>
          <a:p>
            <a:pPr marL="342900" indent="-342900">
              <a:buFont typeface="Wingdings" pitchFamily="2" charset="2"/>
              <a:buChar char="v"/>
            </a:pPr>
            <a:endParaRPr lang="ru-UA" sz="20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indent="-342900">
              <a:buFont typeface="Wingdings" pitchFamily="2" charset="2"/>
              <a:buChar char="v"/>
            </a:pPr>
            <a:r>
              <a:rPr lang="ru-UA" sz="2000" b="1" dirty="0">
                <a:effectLst/>
                <a:latin typeface="Times New Roman" panose="02020603050405020304" pitchFamily="18" charset="0"/>
                <a:ea typeface="Times New Roman" panose="02020603050405020304" pitchFamily="18" charset="0"/>
              </a:rPr>
              <a:t>Конвенція ООН про права дитини</a:t>
            </a:r>
            <a:r>
              <a:rPr lang="ru-UA" sz="2000" dirty="0">
                <a:effectLst/>
                <a:latin typeface="Times New Roman" panose="02020603050405020304" pitchFamily="18" charset="0"/>
                <a:ea typeface="Times New Roman" panose="02020603050405020304" pitchFamily="18" charset="0"/>
              </a:rPr>
              <a:t> (1989) — право на сім’ю, захист від необґрунтованого розлучення з батьками, свобода контактів </a:t>
            </a:r>
          </a:p>
          <a:p>
            <a:pPr marL="342900" indent="-342900">
              <a:buFont typeface="Wingdings" pitchFamily="2" charset="2"/>
              <a:buChar char="v"/>
            </a:pPr>
            <a:r>
              <a:rPr lang="ru-UA" sz="2000" b="1" dirty="0">
                <a:effectLst/>
                <a:latin typeface="Times New Roman" panose="02020603050405020304" pitchFamily="18" charset="0"/>
                <a:ea typeface="Times New Roman" panose="02020603050405020304" pitchFamily="18" charset="0"/>
              </a:rPr>
              <a:t>Європейська конвенція з прав людини</a:t>
            </a:r>
            <a:r>
              <a:rPr lang="ru-UA" sz="2000" dirty="0">
                <a:effectLst/>
                <a:latin typeface="Times New Roman" panose="02020603050405020304" pitchFamily="18" charset="0"/>
                <a:ea typeface="Times New Roman" panose="02020603050405020304" pitchFamily="18" charset="0"/>
              </a:rPr>
              <a:t> — право на повагу до сімейного життя</a:t>
            </a:r>
          </a:p>
          <a:p>
            <a:pPr marL="342900" indent="-342900">
              <a:buFont typeface="Wingdings" pitchFamily="2" charset="2"/>
              <a:buChar char="v"/>
            </a:pPr>
            <a:r>
              <a:rPr lang="ru-UA" sz="2000" b="1" dirty="0">
                <a:effectLst/>
                <a:latin typeface="Times New Roman" panose="02020603050405020304" pitchFamily="18" charset="0"/>
                <a:ea typeface="Times New Roman" panose="02020603050405020304" pitchFamily="18" charset="0"/>
              </a:rPr>
              <a:t>Конвенція Ради Європи про захист дітей від сексуальної експлуатації та зловживань</a:t>
            </a:r>
            <a:r>
              <a:rPr lang="ru-UA" sz="2000" dirty="0">
                <a:effectLst/>
                <a:latin typeface="Times New Roman" panose="02020603050405020304" pitchFamily="18" charset="0"/>
                <a:ea typeface="Times New Roman" panose="02020603050405020304" pitchFamily="18" charset="0"/>
              </a:rPr>
              <a:t> (Ланцароте) — додаткові гарантії захисту дітей </a:t>
            </a:r>
            <a:br>
              <a:rPr lang="ru-UA" sz="2000" dirty="0">
                <a:effectLst/>
                <a:latin typeface="Times New Roman" panose="02020603050405020304" pitchFamily="18" charset="0"/>
                <a:ea typeface="Times New Roman" panose="02020603050405020304" pitchFamily="18" charset="0"/>
              </a:rPr>
            </a:br>
            <a:r>
              <a:rPr lang="ru-UA" sz="2000" dirty="0">
                <a:effectLst/>
                <a:latin typeface="Times New Roman" panose="02020603050405020304" pitchFamily="18" charset="0"/>
                <a:ea typeface="Times New Roman" panose="02020603050405020304" pitchFamily="18" charset="0"/>
              </a:rPr>
              <a:t>(Примітка: деякі міжнародні договори впливають на захист дітей загалом і впроваджують європейські стандарти)</a:t>
            </a:r>
          </a:p>
        </p:txBody>
      </p:sp>
    </p:spTree>
    <p:extLst>
      <p:ext uri="{BB962C8B-B14F-4D97-AF65-F5344CB8AC3E}">
        <p14:creationId xmlns:p14="http://schemas.microsoft.com/office/powerpoint/2010/main" val="3463268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a:off x="460120" y="776288"/>
            <a:ext cx="8375535"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484650" y="393554"/>
            <a:ext cx="8042662" cy="254909"/>
          </a:xfrm>
          <a:prstGeom prst="rect">
            <a:avLst/>
          </a:prstGeom>
          <a:noFill/>
          <a:ln>
            <a:noFill/>
          </a:ln>
        </p:spPr>
        <p:txBody>
          <a:bodyPr spcFirstLastPara="1" wrap="square" lIns="0" tIns="0" rIns="0" bIns="0" anchor="ctr" anchorCtr="0">
            <a:noAutofit/>
          </a:bodyPr>
          <a:lstStyle/>
          <a:p>
            <a:r>
              <a:rPr lang="ru-UA" sz="2400" b="1" dirty="0">
                <a:effectLst/>
                <a:latin typeface="Times New Roman" panose="02020603050405020304" pitchFamily="18" charset="0"/>
                <a:ea typeface="Times New Roman" panose="02020603050405020304" pitchFamily="18" charset="0"/>
              </a:rPr>
              <a:t>Умови для повернення дитини</a:t>
            </a:r>
            <a:endParaRPr lang="ru-UA" sz="2400" dirty="0">
              <a:effectLst/>
              <a:latin typeface="Times New Roman" panose="02020603050405020304" pitchFamily="18" charset="0"/>
              <a:ea typeface="Times New Roman" panose="02020603050405020304" pitchFamily="18" charset="0"/>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28DFDC51-3311-A1CB-A6E6-DB6DA27B6F54}"/>
              </a:ext>
            </a:extLst>
          </p:cNvPr>
          <p:cNvSpPr txBox="1"/>
          <p:nvPr/>
        </p:nvSpPr>
        <p:spPr>
          <a:xfrm>
            <a:off x="460122" y="1311800"/>
            <a:ext cx="8205358" cy="3046988"/>
          </a:xfrm>
          <a:prstGeom prst="rect">
            <a:avLst/>
          </a:prstGeom>
          <a:noFill/>
        </p:spPr>
        <p:txBody>
          <a:bodyPr wrap="square" rtlCol="0">
            <a:spAutoFit/>
          </a:bodyPr>
          <a:lstStyle/>
          <a:p>
            <a:pPr marL="342900" lvl="0" indent="-342900">
              <a:buSzPts val="1000"/>
              <a:buFont typeface="Wingdings" pitchFamily="2" charset="2"/>
              <a:buChar char="v"/>
              <a:tabLst>
                <a:tab pos="457200" algn="l"/>
              </a:tabLst>
            </a:pPr>
            <a:r>
              <a:rPr lang="ru-UA" sz="2400" dirty="0">
                <a:latin typeface="Times New Roman" panose="02020603050405020304" pitchFamily="18" charset="0"/>
                <a:cs typeface="Times New Roman" panose="02020603050405020304" pitchFamily="18" charset="0"/>
              </a:rPr>
              <a:t>Усунення підстав, через які дитина була вилучена</a:t>
            </a:r>
          </a:p>
          <a:p>
            <a:pPr marL="342900" lvl="0" indent="-342900">
              <a:buSzPts val="1000"/>
              <a:buFont typeface="Wingdings" pitchFamily="2" charset="2"/>
              <a:buChar char="v"/>
              <a:tabLst>
                <a:tab pos="457200" algn="l"/>
              </a:tabLst>
            </a:pPr>
            <a:r>
              <a:rPr lang="ru-UA" sz="2400" dirty="0">
                <a:latin typeface="Times New Roman" panose="02020603050405020304" pitchFamily="18" charset="0"/>
                <a:cs typeface="Times New Roman" panose="02020603050405020304" pitchFamily="18" charset="0"/>
              </a:rPr>
              <a:t>Наявність безпечних житлових та соціальних умов у батьків</a:t>
            </a:r>
          </a:p>
          <a:p>
            <a:pPr marL="342900" lvl="0" indent="-342900">
              <a:buSzPts val="1000"/>
              <a:buFont typeface="Wingdings" pitchFamily="2" charset="2"/>
              <a:buChar char="v"/>
              <a:tabLst>
                <a:tab pos="457200" algn="l"/>
              </a:tabLst>
            </a:pPr>
            <a:r>
              <a:rPr lang="ru-UA" sz="2400" dirty="0">
                <a:latin typeface="Times New Roman" panose="02020603050405020304" pitchFamily="18" charset="0"/>
                <a:cs typeface="Times New Roman" panose="02020603050405020304" pitchFamily="18" charset="0"/>
              </a:rPr>
              <a:t>Позитивні висновки органу опіки та піклування</a:t>
            </a:r>
          </a:p>
          <a:p>
            <a:pPr marL="342900" lvl="0" indent="-342900">
              <a:buSzPts val="1000"/>
              <a:buFont typeface="Wingdings" pitchFamily="2" charset="2"/>
              <a:buChar char="v"/>
              <a:tabLst>
                <a:tab pos="457200" algn="l"/>
              </a:tabLst>
            </a:pPr>
            <a:r>
              <a:rPr lang="ru-UA" sz="2400" dirty="0">
                <a:latin typeface="Times New Roman" panose="02020603050405020304" pitchFamily="18" charset="0"/>
                <a:cs typeface="Times New Roman" panose="02020603050405020304" pitchFamily="18" charset="0"/>
              </a:rPr>
              <a:t>Врахування віку та думки дитини (якщо вона достатньо зріла) (ст. 171 СКУ)</a:t>
            </a:r>
          </a:p>
          <a:p>
            <a:pPr marL="342900" lvl="0" indent="-342900">
              <a:buSzPts val="1000"/>
              <a:buFont typeface="Wingdings" pitchFamily="2" charset="2"/>
              <a:buChar char="v"/>
              <a:tabLst>
                <a:tab pos="457200" algn="l"/>
              </a:tabLst>
            </a:pPr>
            <a:r>
              <a:rPr lang="ru-RU" sz="2400" dirty="0" err="1">
                <a:latin typeface="Times New Roman" panose="02020603050405020304" pitchFamily="18" charset="0"/>
                <a:cs typeface="Times New Roman" panose="02020603050405020304" pitchFamily="18" charset="0"/>
              </a:rPr>
              <a:t>Відсутність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обставин</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які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загрожують</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безпеці</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дитини</a:t>
            </a:r>
            <a:r>
              <a:rPr lang="ru-RU" sz="2400" dirty="0">
                <a:latin typeface="Times New Roman" panose="02020603050405020304" pitchFamily="18" charset="0"/>
                <a:cs typeface="Times New Roman" panose="02020603050405020304" pitchFamily="18" charset="0"/>
              </a:rPr>
              <a:t>( ст. 164–169 </a:t>
            </a:r>
            <a:r>
              <a:rPr lang="ru-RU" sz="2400" dirty="0" err="1">
                <a:latin typeface="Times New Roman" panose="02020603050405020304" pitchFamily="18" charset="0"/>
                <a:cs typeface="Times New Roman" panose="02020603050405020304" pitchFamily="18" charset="0"/>
              </a:rPr>
              <a:t>Сімейного</a:t>
            </a:r>
            <a:r>
              <a:rPr lang="ru-RU" sz="2400" dirty="0">
                <a:latin typeface="Times New Roman" panose="02020603050405020304" pitchFamily="18" charset="0"/>
                <a:cs typeface="Times New Roman" panose="02020603050405020304" pitchFamily="18" charset="0"/>
              </a:rPr>
              <a:t> кодексу </a:t>
            </a:r>
            <a:r>
              <a:rPr lang="ru-RU" sz="2400" dirty="0" err="1">
                <a:latin typeface="Times New Roman" panose="02020603050405020304" pitchFamily="18" charset="0"/>
                <a:cs typeface="Times New Roman" panose="02020603050405020304" pitchFamily="18" charset="0"/>
              </a:rPr>
              <a:t>України</a:t>
            </a:r>
            <a:endParaRPr lang="ru-UA"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2805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flipV="1">
            <a:off x="460120" y="730569"/>
            <a:ext cx="7801377"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460120" y="254723"/>
            <a:ext cx="5377154" cy="369127"/>
          </a:xfrm>
          <a:prstGeom prst="rect">
            <a:avLst/>
          </a:prstGeom>
          <a:noFill/>
          <a:ln>
            <a:noFill/>
          </a:ln>
        </p:spPr>
        <p:txBody>
          <a:bodyPr spcFirstLastPara="1" wrap="square" lIns="0" tIns="0" rIns="0" bIns="0" anchor="ctr" anchorCtr="0">
            <a:noAutofit/>
          </a:bodyPr>
          <a:lstStyle/>
          <a:p>
            <a:pPr marL="0" marR="0" lvl="0" indent="0" algn="just" rtl="0">
              <a:lnSpc>
                <a:spcPct val="122727"/>
              </a:lnSpc>
              <a:spcBef>
                <a:spcPts val="0"/>
              </a:spcBef>
              <a:spcAft>
                <a:spcPts val="0"/>
              </a:spcAft>
              <a:buClr>
                <a:srgbClr val="212121"/>
              </a:buClr>
              <a:buSzPts val="1700"/>
              <a:buFont typeface="Montserrat"/>
              <a:buNone/>
            </a:pPr>
            <a:endParaRPr lang="ru-UA" sz="2400" b="1" dirty="0">
              <a:latin typeface="Times New Roman" panose="02020603050405020304" pitchFamily="18" charset="0"/>
              <a:cs typeface="Times New Roman" panose="02020603050405020304" pitchFamily="18" charset="0"/>
              <a:sym typeface="Calibri"/>
            </a:endParaRPr>
          </a:p>
        </p:txBody>
      </p:sp>
      <p:sp>
        <p:nvSpPr>
          <p:cNvPr id="91" name="Google Shape;91;p17"/>
          <p:cNvSpPr/>
          <p:nvPr/>
        </p:nvSpPr>
        <p:spPr>
          <a:xfrm>
            <a:off x="476249" y="1080687"/>
            <a:ext cx="7997795" cy="2636445"/>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3" name="TextBox 2">
            <a:extLst>
              <a:ext uri="{FF2B5EF4-FFF2-40B4-BE49-F238E27FC236}">
                <a16:creationId xmlns:a16="http://schemas.microsoft.com/office/drawing/2014/main" id="{AFE92C0A-5AE8-DA2E-70B7-48CB4C98523A}"/>
              </a:ext>
            </a:extLst>
          </p:cNvPr>
          <p:cNvSpPr txBox="1"/>
          <p:nvPr/>
        </p:nvSpPr>
        <p:spPr>
          <a:xfrm>
            <a:off x="460121" y="1252134"/>
            <a:ext cx="8205359" cy="3046988"/>
          </a:xfrm>
          <a:prstGeom prst="rect">
            <a:avLst/>
          </a:prstGeom>
          <a:noFill/>
        </p:spPr>
        <p:txBody>
          <a:bodyPr wrap="square">
            <a:spAutoFit/>
          </a:bodyPr>
          <a:lstStyle/>
          <a:p>
            <a:pPr marL="285750" lvl="0" indent="-28575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Суд вирішує спори про </a:t>
            </a:r>
            <a:r>
              <a:rPr lang="ru-UA" sz="2400" b="1" dirty="0">
                <a:effectLst/>
                <a:latin typeface="Times New Roman" panose="02020603050405020304" pitchFamily="18" charset="0"/>
                <a:ea typeface="Times New Roman" panose="02020603050405020304" pitchFamily="18" charset="0"/>
              </a:rPr>
              <a:t>повернення дітей</a:t>
            </a:r>
            <a:endParaRPr lang="ru-UA" sz="2400" dirty="0">
              <a:effectLst/>
              <a:latin typeface="Times New Roman" panose="02020603050405020304" pitchFamily="18" charset="0"/>
              <a:ea typeface="Times New Roman" panose="02020603050405020304" pitchFamily="18" charset="0"/>
            </a:endParaRPr>
          </a:p>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У процесі розгляду перевіряються:</a:t>
            </a:r>
            <a:br>
              <a:rPr lang="ru-UA" sz="2400" dirty="0">
                <a:effectLst/>
                <a:latin typeface="Times New Roman" panose="02020603050405020304" pitchFamily="18" charset="0"/>
                <a:ea typeface="Times New Roman" panose="02020603050405020304" pitchFamily="18" charset="0"/>
              </a:rPr>
            </a:br>
            <a:r>
              <a:rPr lang="ru-UA" sz="2400" dirty="0">
                <a:effectLst/>
                <a:latin typeface="Times New Roman" panose="02020603050405020304" pitchFamily="18" charset="0"/>
                <a:ea typeface="Times New Roman" panose="02020603050405020304" pitchFamily="18" charset="0"/>
              </a:rPr>
              <a:t>• висновки органів опіки</a:t>
            </a:r>
            <a:br>
              <a:rPr lang="ru-UA" sz="2400" dirty="0">
                <a:effectLst/>
                <a:latin typeface="Times New Roman" panose="02020603050405020304" pitchFamily="18" charset="0"/>
                <a:ea typeface="Times New Roman" panose="02020603050405020304" pitchFamily="18" charset="0"/>
              </a:rPr>
            </a:br>
            <a:r>
              <a:rPr lang="ru-UA" sz="2400" dirty="0">
                <a:effectLst/>
                <a:latin typeface="Times New Roman" panose="02020603050405020304" pitchFamily="18" charset="0"/>
                <a:ea typeface="Times New Roman" panose="02020603050405020304" pitchFamily="18" charset="0"/>
              </a:rPr>
              <a:t>• соціальні довідки</a:t>
            </a:r>
            <a:br>
              <a:rPr lang="ru-UA" sz="2400" dirty="0">
                <a:effectLst/>
                <a:latin typeface="Times New Roman" panose="02020603050405020304" pitchFamily="18" charset="0"/>
                <a:ea typeface="Times New Roman" panose="02020603050405020304" pitchFamily="18" charset="0"/>
              </a:rPr>
            </a:br>
            <a:r>
              <a:rPr lang="ru-UA" sz="2400" dirty="0">
                <a:effectLst/>
                <a:latin typeface="Times New Roman" panose="02020603050405020304" pitchFamily="18" charset="0"/>
                <a:ea typeface="Times New Roman" panose="02020603050405020304" pitchFamily="18" charset="0"/>
              </a:rPr>
              <a:t>• психологічні експертизи</a:t>
            </a:r>
            <a:br>
              <a:rPr lang="ru-UA" sz="2400" dirty="0">
                <a:effectLst/>
                <a:latin typeface="Times New Roman" panose="02020603050405020304" pitchFamily="18" charset="0"/>
                <a:ea typeface="Times New Roman" panose="02020603050405020304" pitchFamily="18" charset="0"/>
              </a:rPr>
            </a:br>
            <a:r>
              <a:rPr lang="ru-UA" sz="2400" dirty="0">
                <a:effectLst/>
                <a:latin typeface="Times New Roman" panose="02020603050405020304" pitchFamily="18" charset="0"/>
                <a:ea typeface="Times New Roman" panose="02020603050405020304" pitchFamily="18" charset="0"/>
              </a:rPr>
              <a:t>• думка дитини</a:t>
            </a:r>
          </a:p>
          <a:p>
            <a:pPr marL="342900" lvl="0" indent="-342900">
              <a:buSzPts val="1000"/>
              <a:buFont typeface="Wingdings" pitchFamily="2" charset="2"/>
              <a:buChar char="v"/>
              <a:tabLst>
                <a:tab pos="457200" algn="l"/>
              </a:tabLst>
            </a:pPr>
            <a:r>
              <a:rPr lang="ru-UA" sz="2400" dirty="0">
                <a:effectLst/>
                <a:latin typeface="Times New Roman" panose="02020603050405020304" pitchFamily="18" charset="0"/>
                <a:ea typeface="Times New Roman" panose="02020603050405020304" pitchFamily="18" charset="0"/>
              </a:rPr>
              <a:t>Суд враховує національне та міжнародне право (Конвенція ООН про права дитини)</a:t>
            </a:r>
          </a:p>
        </p:txBody>
      </p:sp>
      <p:sp>
        <p:nvSpPr>
          <p:cNvPr id="4" name="TextBox 3">
            <a:extLst>
              <a:ext uri="{FF2B5EF4-FFF2-40B4-BE49-F238E27FC236}">
                <a16:creationId xmlns:a16="http://schemas.microsoft.com/office/drawing/2014/main" id="{D791E7A3-07A2-6254-6993-3861DC7219C0}"/>
              </a:ext>
            </a:extLst>
          </p:cNvPr>
          <p:cNvSpPr txBox="1"/>
          <p:nvPr/>
        </p:nvSpPr>
        <p:spPr>
          <a:xfrm>
            <a:off x="460120" y="254723"/>
            <a:ext cx="8248289" cy="505203"/>
          </a:xfrm>
          <a:prstGeom prst="rect">
            <a:avLst/>
          </a:prstGeom>
          <a:noFill/>
        </p:spPr>
        <p:txBody>
          <a:bodyPr wrap="square">
            <a:spAutoFit/>
          </a:bodyPr>
          <a:lstStyle/>
          <a:p>
            <a:pPr marL="0" marR="0" lvl="0" indent="0" algn="just" rtl="0">
              <a:lnSpc>
                <a:spcPct val="122727"/>
              </a:lnSpc>
              <a:spcBef>
                <a:spcPts val="0"/>
              </a:spcBef>
              <a:spcAft>
                <a:spcPts val="0"/>
              </a:spcAft>
              <a:buClr>
                <a:srgbClr val="212121"/>
              </a:buClr>
              <a:buSzPts val="1700"/>
              <a:buFont typeface="Montserrat"/>
              <a:buNone/>
            </a:pPr>
            <a:r>
              <a:rPr lang="ru-RU" sz="2400" b="1" dirty="0">
                <a:latin typeface="Times New Roman" panose="02020603050405020304" pitchFamily="18" charset="0"/>
                <a:cs typeface="Times New Roman" panose="02020603050405020304" pitchFamily="18" charset="0"/>
              </a:rPr>
              <a:t>Роль суду в </a:t>
            </a:r>
            <a:r>
              <a:rPr lang="ru-RU" sz="2400" b="1" dirty="0" err="1">
                <a:latin typeface="Times New Roman" panose="02020603050405020304" pitchFamily="18" charset="0"/>
                <a:cs typeface="Times New Roman" panose="02020603050405020304" pitchFamily="18" charset="0"/>
              </a:rPr>
              <a:t>Україні</a:t>
            </a:r>
            <a:r>
              <a:rPr lang="ru-RU" sz="2400" b="1" dirty="0">
                <a:latin typeface="Times New Roman" panose="02020603050405020304" pitchFamily="18" charset="0"/>
                <a:cs typeface="Times New Roman" panose="02020603050405020304" pitchFamily="18" charset="0"/>
              </a:rPr>
              <a:t> </a:t>
            </a:r>
            <a:endParaRPr lang="ru-RU" sz="2400" b="1" dirty="0">
              <a:latin typeface="Times New Roman" panose="02020603050405020304" pitchFamily="18" charset="0"/>
              <a:cs typeface="Times New Roman" panose="02020603050405020304" pitchFamily="18" charset="0"/>
              <a:sym typeface="Calibri"/>
            </a:endParaRPr>
          </a:p>
        </p:txBody>
      </p:sp>
    </p:spTree>
    <p:extLst>
      <p:ext uri="{BB962C8B-B14F-4D97-AF65-F5344CB8AC3E}">
        <p14:creationId xmlns:p14="http://schemas.microsoft.com/office/powerpoint/2010/main" val="3980893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flipV="1">
            <a:off x="460120" y="854809"/>
            <a:ext cx="8333006" cy="45719"/>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278823" y="206662"/>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484648" y="319809"/>
            <a:ext cx="8180831" cy="490132"/>
          </a:xfrm>
          <a:prstGeom prst="rect">
            <a:avLst/>
          </a:prstGeom>
          <a:noFill/>
          <a:ln>
            <a:noFill/>
          </a:ln>
        </p:spPr>
        <p:txBody>
          <a:bodyPr spcFirstLastPara="1" wrap="square" lIns="0" tIns="0" rIns="0" bIns="0" anchor="ctr" anchorCtr="0">
            <a:noAutofit/>
          </a:bodyPr>
          <a:lstStyle/>
          <a:p>
            <a:pPr marL="0" marR="0" lvl="0" indent="0" algn="l" rtl="0">
              <a:lnSpc>
                <a:spcPct val="122727"/>
              </a:lnSpc>
              <a:spcBef>
                <a:spcPts val="0"/>
              </a:spcBef>
              <a:spcAft>
                <a:spcPts val="0"/>
              </a:spcAft>
              <a:buClr>
                <a:srgbClr val="212121"/>
              </a:buClr>
              <a:buSzPts val="1700"/>
              <a:buFont typeface="Montserrat"/>
              <a:buNone/>
            </a:pPr>
            <a:r>
              <a:rPr lang="ru-UA" sz="2400" b="1" dirty="0">
                <a:effectLst/>
                <a:latin typeface="Times New Roman" panose="02020603050405020304" pitchFamily="18" charset="0"/>
                <a:ea typeface="Times New Roman" panose="02020603050405020304" pitchFamily="18" charset="0"/>
              </a:rPr>
              <a:t>Практика Верховного Суду  </a:t>
            </a:r>
            <a:endParaRPr sz="2400" b="0" i="0" u="none" strike="noStrike" cap="none" dirty="0">
              <a:solidFill>
                <a:schemeClr val="dk1"/>
              </a:solidFill>
              <a:latin typeface="Calibri"/>
              <a:ea typeface="Calibri"/>
              <a:cs typeface="Calibri"/>
              <a:sym typeface="Calibri"/>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BC50B04-195E-DD68-FF01-7244B365FCAE}"/>
              </a:ext>
            </a:extLst>
          </p:cNvPr>
          <p:cNvSpPr txBox="1"/>
          <p:nvPr/>
        </p:nvSpPr>
        <p:spPr>
          <a:xfrm>
            <a:off x="132159" y="923530"/>
            <a:ext cx="8660967" cy="3477875"/>
          </a:xfrm>
          <a:prstGeom prst="rect">
            <a:avLst/>
          </a:prstGeom>
          <a:noFill/>
        </p:spPr>
        <p:txBody>
          <a:bodyPr wrap="square" rtlCol="0">
            <a:spAutoFit/>
          </a:bodyPr>
          <a:lstStyle/>
          <a:p>
            <a:r>
              <a:rPr lang="ru-UA" sz="2000" b="1" dirty="0">
                <a:effectLst/>
                <a:latin typeface="Times New Roman" panose="02020603050405020304" pitchFamily="18" charset="0"/>
                <a:ea typeface="Times New Roman" panose="02020603050405020304" pitchFamily="18" charset="0"/>
              </a:rPr>
              <a:t>Постанова ВС від 09.11.2022, справа № 607/4879/19</a:t>
            </a:r>
            <a:endParaRPr lang="ru-UA" sz="2000" dirty="0">
              <a:effectLst/>
              <a:latin typeface="Times New Roman" panose="02020603050405020304" pitchFamily="18" charset="0"/>
              <a:ea typeface="Times New Roman" panose="02020603050405020304" pitchFamily="18" charset="0"/>
            </a:endParaRPr>
          </a:p>
          <a:p>
            <a:r>
              <a:rPr lang="ru-UA" sz="2000" dirty="0">
                <a:effectLst/>
                <a:latin typeface="Times New Roman" panose="02020603050405020304" pitchFamily="18" charset="0"/>
                <a:ea typeface="Times New Roman" panose="02020603050405020304" pitchFamily="18" charset="0"/>
              </a:rPr>
              <a:t>Суд відмовив у поверненні, оскільки </a:t>
            </a:r>
            <a:r>
              <a:rPr lang="ru-UA" sz="2000" b="1" dirty="0">
                <a:effectLst/>
                <a:latin typeface="Times New Roman" panose="02020603050405020304" pitchFamily="18" charset="0"/>
                <a:ea typeface="Times New Roman" panose="02020603050405020304" pitchFamily="18" charset="0"/>
              </a:rPr>
              <a:t>дитина висловила стійке небажання проживати з батьками.</a:t>
            </a:r>
            <a:r>
              <a:rPr lang="uk-UA" sz="2000" dirty="0">
                <a:effectLst/>
                <a:latin typeface="Times New Roman" panose="02020603050405020304" pitchFamily="18" charset="0"/>
                <a:ea typeface="Times New Roman" panose="02020603050405020304" pitchFamily="18" charset="0"/>
              </a:rPr>
              <a:t>С</a:t>
            </a:r>
            <a:r>
              <a:rPr lang="ru-UA" sz="2000" dirty="0">
                <a:effectLst/>
                <a:latin typeface="Times New Roman" panose="02020603050405020304" pitchFamily="18" charset="0"/>
                <a:ea typeface="Times New Roman" panose="02020603050405020304" pitchFamily="18" charset="0"/>
              </a:rPr>
              <a:t>уд враховує </a:t>
            </a:r>
            <a:r>
              <a:rPr lang="ru-UA" sz="2000" b="1" dirty="0">
                <a:effectLst/>
                <a:latin typeface="Times New Roman" panose="02020603050405020304" pitchFamily="18" charset="0"/>
                <a:ea typeface="Times New Roman" panose="02020603050405020304" pitchFamily="18" charset="0"/>
              </a:rPr>
              <a:t>позицію дитини</a:t>
            </a:r>
            <a:r>
              <a:rPr lang="ru-UA" sz="2000" dirty="0">
                <a:effectLst/>
                <a:latin typeface="Times New Roman" panose="02020603050405020304" pitchFamily="18" charset="0"/>
                <a:ea typeface="Times New Roman" panose="02020603050405020304" pitchFamily="18" charset="0"/>
              </a:rPr>
              <a:t>, якщо вона досягла достатнього віку (ст. 171 СКУ).</a:t>
            </a:r>
            <a:endParaRPr lang="ru-UA" sz="2000" dirty="0">
              <a:latin typeface="Times New Roman" panose="02020603050405020304" pitchFamily="18" charset="0"/>
              <a:cs typeface="Times New Roman" panose="02020603050405020304" pitchFamily="18" charset="0"/>
            </a:endParaRPr>
          </a:p>
          <a:p>
            <a:pPr algn="just"/>
            <a:r>
              <a:rPr lang="ru-UA" sz="2000" b="1" dirty="0">
                <a:latin typeface="Times New Roman" panose="02020603050405020304" pitchFamily="18" charset="0"/>
                <a:cs typeface="Times New Roman" panose="02020603050405020304" pitchFamily="18" charset="0"/>
              </a:rPr>
              <a:t>Постанова ВС від 01.08.2024 № 761/25311/20-ц</a:t>
            </a:r>
          </a:p>
          <a:p>
            <a:pPr algn="just"/>
            <a:r>
              <a:rPr lang="ru-UA" sz="2000" dirty="0">
                <a:latin typeface="Times New Roman" panose="02020603050405020304" pitchFamily="18" charset="0"/>
                <a:cs typeface="Times New Roman" panose="02020603050405020304" pitchFamily="18" charset="0"/>
              </a:rPr>
              <a:t>Суд звернув увагу, що апеляційний суд не встановив причин відсутності реального зв’язку між батьком і дитиною, що мало значення для повернення. </a:t>
            </a:r>
          </a:p>
          <a:p>
            <a:pPr algn="just"/>
            <a:r>
              <a:rPr lang="ru-UA" sz="2000" b="1" dirty="0">
                <a:effectLst/>
                <a:latin typeface="Times New Roman" panose="02020603050405020304" pitchFamily="18" charset="0"/>
                <a:ea typeface="Times New Roman" panose="02020603050405020304" pitchFamily="18" charset="0"/>
                <a:cs typeface="Times New Roman" panose="02020603050405020304" pitchFamily="18" charset="0"/>
              </a:rPr>
              <a:t>Постанова ВС від 25.06.2025 у справі № 757/54135/21-ц</a:t>
            </a:r>
            <a:endParaRPr lang="ru-UA"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r>
              <a:rPr lang="ru-UA" sz="2000" dirty="0">
                <a:effectLst/>
                <a:latin typeface="Times New Roman" panose="02020603050405020304" pitchFamily="18" charset="0"/>
                <a:ea typeface="Times New Roman" panose="02020603050405020304" pitchFamily="18" charset="0"/>
                <a:cs typeface="Times New Roman" panose="02020603050405020304" pitchFamily="18" charset="0"/>
              </a:rPr>
              <a:t>Верховний Суд підтвердив, що при вирішенні питання повернення суд має враховувати довготривалість проживання дитини у прийомній родині чи при бабусі/дідусі, а не лише формальні право на житло та батьківство. </a:t>
            </a:r>
          </a:p>
        </p:txBody>
      </p:sp>
    </p:spTree>
    <p:extLst>
      <p:ext uri="{BB962C8B-B14F-4D97-AF65-F5344CB8AC3E}">
        <p14:creationId xmlns:p14="http://schemas.microsoft.com/office/powerpoint/2010/main" val="3755477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flipV="1">
            <a:off x="153424" y="635376"/>
            <a:ext cx="8639702" cy="61418"/>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278823" y="206662"/>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335393" y="174500"/>
            <a:ext cx="8180831" cy="490132"/>
          </a:xfrm>
          <a:prstGeom prst="rect">
            <a:avLst/>
          </a:prstGeom>
          <a:noFill/>
          <a:ln>
            <a:noFill/>
          </a:ln>
        </p:spPr>
        <p:txBody>
          <a:bodyPr spcFirstLastPara="1" wrap="square" lIns="0" tIns="0" rIns="0" bIns="0" anchor="ctr" anchorCtr="0">
            <a:noAutofit/>
          </a:bodyPr>
          <a:lstStyle/>
          <a:p>
            <a:pPr marL="0" marR="0" lvl="0" indent="0" algn="l" rtl="0">
              <a:lnSpc>
                <a:spcPct val="122727"/>
              </a:lnSpc>
              <a:spcBef>
                <a:spcPts val="0"/>
              </a:spcBef>
              <a:spcAft>
                <a:spcPts val="0"/>
              </a:spcAft>
              <a:buClr>
                <a:srgbClr val="212121"/>
              </a:buClr>
              <a:buSzPts val="1700"/>
              <a:buFont typeface="Montserrat"/>
              <a:buNone/>
            </a:pPr>
            <a:r>
              <a:rPr lang="ru-UA" sz="2400" b="1" dirty="0">
                <a:effectLst/>
                <a:latin typeface="Times New Roman" panose="02020603050405020304" pitchFamily="18" charset="0"/>
                <a:ea typeface="Times New Roman" panose="02020603050405020304" pitchFamily="18" charset="0"/>
              </a:rPr>
              <a:t>Практика Верховного Суду  </a:t>
            </a:r>
            <a:endParaRPr sz="2400" b="0" i="0" u="none" strike="noStrike" cap="none" dirty="0">
              <a:solidFill>
                <a:schemeClr val="dk1"/>
              </a:solidFill>
              <a:latin typeface="Calibri"/>
              <a:ea typeface="Calibri"/>
              <a:cs typeface="Calibri"/>
              <a:sym typeface="Calibri"/>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BC50B04-195E-DD68-FF01-7244B365FCAE}"/>
              </a:ext>
            </a:extLst>
          </p:cNvPr>
          <p:cNvSpPr txBox="1"/>
          <p:nvPr/>
        </p:nvSpPr>
        <p:spPr>
          <a:xfrm>
            <a:off x="153425" y="786810"/>
            <a:ext cx="8837152" cy="4145592"/>
          </a:xfrm>
          <a:prstGeom prst="rect">
            <a:avLst/>
          </a:prstGeom>
          <a:noFill/>
        </p:spPr>
        <p:txBody>
          <a:bodyPr wrap="square" rtlCol="0">
            <a:spAutoFit/>
          </a:bodyPr>
          <a:lstStyle/>
          <a:p>
            <a:pPr algn="just"/>
            <a:r>
              <a:rPr lang="ru-UA" sz="1600" b="1" dirty="0">
                <a:effectLst/>
                <a:latin typeface="Times New Roman" panose="02020603050405020304" pitchFamily="18" charset="0"/>
                <a:ea typeface="Times New Roman" panose="02020603050405020304" pitchFamily="18" charset="0"/>
              </a:rPr>
              <a:t>Постановуа ВС від 16.04.2025 року у справі № 545/3933/21 </a:t>
            </a:r>
            <a:endParaRPr lang="ru-UA" sz="1600" dirty="0">
              <a:effectLst/>
              <a:latin typeface="Times New Roman" panose="02020603050405020304" pitchFamily="18" charset="0"/>
              <a:ea typeface="Times New Roman" panose="02020603050405020304" pitchFamily="18" charset="0"/>
            </a:endParaRPr>
          </a:p>
          <a:p>
            <a:pPr algn="just"/>
            <a:r>
              <a:rPr lang="ru-UA" sz="1600" dirty="0">
                <a:effectLst/>
                <a:latin typeface="Times New Roman" panose="02020603050405020304" pitchFamily="18" charset="0"/>
                <a:ea typeface="Times New Roman" panose="02020603050405020304" pitchFamily="18" charset="0"/>
              </a:rPr>
              <a:t>про повернення дитини за попереднім місцем проживання до Сполученого Королівства Великої Британії та Північної Ірландії шляхом відібрання дитини. Передумовою пред’явлення позову в цій справі стало невиконання матір’ю дитини рішення суду в іншій справі – № 552/1759/19 (за позовом про визнання незаконним вивезення і утримання відповідачем на території України малолітньої дитини, повернення малолітньої до місця постійного проживання до Сполученого Королівства Великої Британії та Північної Ірландії). Ця справа є показовою, оскільки ВС уже вкотре звернувся до системного тлумачення двох конвенцій (Гаазької конвенції 1980 року та Гаазької конвенції 1996 року) і сформулював правовий висновок про те, що за наявності судового рішення, яке набрало законної сили, але залишається невиконаним, щодо повернення  дитини до Великої Британії та відсутності згоди компетентного органу (суду) Великої Британії (органу іноземної держави, до якої підлягає поверненню дитина) щодо здійснення юрисдикції при вирішенні питання про відібрання дитини, яке по суті є визначенням місця проживання дитини у Великій Британії, питання про відібрання дитини також належить до юрисдикції судів Великої Британії і розгляду судами  України не підлягає. Провадження у справі було закрито відповідно до п. 1 ч. 1 ст. 255 ЦПК України.</a:t>
            </a:r>
          </a:p>
        </p:txBody>
      </p:sp>
    </p:spTree>
    <p:extLst>
      <p:ext uri="{BB962C8B-B14F-4D97-AF65-F5344CB8AC3E}">
        <p14:creationId xmlns:p14="http://schemas.microsoft.com/office/powerpoint/2010/main" val="2594850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5"/>
        <p:cNvGrpSpPr/>
        <p:nvPr/>
      </p:nvGrpSpPr>
      <p:grpSpPr>
        <a:xfrm>
          <a:off x="0" y="0"/>
          <a:ext cx="0" cy="0"/>
          <a:chOff x="0" y="0"/>
          <a:chExt cx="0" cy="0"/>
        </a:xfrm>
      </p:grpSpPr>
      <p:pic>
        <p:nvPicPr>
          <p:cNvPr id="86" name="Google Shape;86;p17" descr="preencoded.png"/>
          <p:cNvPicPr preferRelativeResize="0"/>
          <p:nvPr/>
        </p:nvPicPr>
        <p:blipFill rotWithShape="1">
          <a:blip r:embed="rId3">
            <a:alphaModFix/>
          </a:blip>
          <a:srcRect/>
          <a:stretch/>
        </p:blipFill>
        <p:spPr>
          <a:xfrm>
            <a:off x="6946288" y="4460588"/>
            <a:ext cx="1719192" cy="206662"/>
          </a:xfrm>
          <a:prstGeom prst="rect">
            <a:avLst/>
          </a:prstGeom>
          <a:noFill/>
          <a:ln>
            <a:noFill/>
          </a:ln>
        </p:spPr>
      </p:pic>
      <p:pic>
        <p:nvPicPr>
          <p:cNvPr id="87" name="Google Shape;87;p17" descr="preencoded.png"/>
          <p:cNvPicPr preferRelativeResize="0"/>
          <p:nvPr/>
        </p:nvPicPr>
        <p:blipFill rotWithShape="1">
          <a:blip r:embed="rId4">
            <a:alphaModFix/>
          </a:blip>
          <a:srcRect/>
          <a:stretch/>
        </p:blipFill>
        <p:spPr>
          <a:xfrm>
            <a:off x="289711" y="784464"/>
            <a:ext cx="8369640" cy="177995"/>
          </a:xfrm>
          <a:prstGeom prst="rect">
            <a:avLst/>
          </a:prstGeom>
          <a:noFill/>
          <a:ln>
            <a:noFill/>
          </a:ln>
        </p:spPr>
      </p:pic>
      <p:pic>
        <p:nvPicPr>
          <p:cNvPr id="88" name="Google Shape;88;p17" descr="preencoded.png"/>
          <p:cNvPicPr preferRelativeResize="0"/>
          <p:nvPr/>
        </p:nvPicPr>
        <p:blipFill rotWithShape="1">
          <a:blip r:embed="rId5">
            <a:alphaModFix/>
          </a:blip>
          <a:srcRect/>
          <a:stretch/>
        </p:blipFill>
        <p:spPr>
          <a:xfrm>
            <a:off x="6432247" y="0"/>
            <a:ext cx="2711753" cy="3818683"/>
          </a:xfrm>
          <a:prstGeom prst="rect">
            <a:avLst/>
          </a:prstGeom>
          <a:noFill/>
          <a:ln>
            <a:noFill/>
          </a:ln>
        </p:spPr>
      </p:pic>
      <p:pic>
        <p:nvPicPr>
          <p:cNvPr id="89" name="Google Shape;89;p17" descr="preencoded.png"/>
          <p:cNvPicPr preferRelativeResize="0"/>
          <p:nvPr/>
        </p:nvPicPr>
        <p:blipFill rotWithShape="1">
          <a:blip r:embed="rId6">
            <a:alphaModFix/>
          </a:blip>
          <a:srcRect/>
          <a:stretch/>
        </p:blipFill>
        <p:spPr>
          <a:xfrm>
            <a:off x="484649" y="4560345"/>
            <a:ext cx="6239352" cy="7144"/>
          </a:xfrm>
          <a:prstGeom prst="rect">
            <a:avLst/>
          </a:prstGeom>
          <a:noFill/>
          <a:ln>
            <a:noFill/>
          </a:ln>
        </p:spPr>
      </p:pic>
      <p:sp>
        <p:nvSpPr>
          <p:cNvPr id="90" name="Google Shape;90;p17"/>
          <p:cNvSpPr/>
          <p:nvPr/>
        </p:nvSpPr>
        <p:spPr>
          <a:xfrm>
            <a:off x="289711" y="312648"/>
            <a:ext cx="8684167" cy="337163"/>
          </a:xfrm>
          <a:prstGeom prst="rect">
            <a:avLst/>
          </a:prstGeom>
          <a:noFill/>
          <a:ln>
            <a:noFill/>
          </a:ln>
        </p:spPr>
        <p:txBody>
          <a:bodyPr spcFirstLastPara="1" wrap="square" lIns="0" tIns="0" rIns="0" bIns="0" anchor="ctr" anchorCtr="0">
            <a:noAutofit/>
          </a:bodyPr>
          <a:lstStyle/>
          <a:p>
            <a:r>
              <a:rPr lang="ru-UA" sz="2400" b="1" dirty="0">
                <a:effectLst/>
                <a:latin typeface="Times New Roman" panose="02020603050405020304" pitchFamily="18" charset="0"/>
                <a:ea typeface="Times New Roman" panose="02020603050405020304" pitchFamily="18" charset="0"/>
              </a:rPr>
              <a:t>Проблеми виконання судових рішень</a:t>
            </a:r>
            <a:endParaRPr lang="ru-UA" sz="2400" dirty="0">
              <a:effectLst/>
              <a:latin typeface="Times New Roman" panose="02020603050405020304" pitchFamily="18" charset="0"/>
              <a:ea typeface="Times New Roman" panose="02020603050405020304" pitchFamily="18" charset="0"/>
            </a:endParaRPr>
          </a:p>
        </p:txBody>
      </p:sp>
      <p:sp>
        <p:nvSpPr>
          <p:cNvPr id="91" name="Google Shape;91;p17"/>
          <p:cNvSpPr/>
          <p:nvPr/>
        </p:nvSpPr>
        <p:spPr>
          <a:xfrm>
            <a:off x="476250" y="1426369"/>
            <a:ext cx="3584056" cy="2290763"/>
          </a:xfrm>
          <a:prstGeom prst="rect">
            <a:avLst/>
          </a:prstGeom>
          <a:noFill/>
          <a:ln>
            <a:noFill/>
          </a:ln>
        </p:spPr>
        <p:txBody>
          <a:bodyPr spcFirstLastPara="1" wrap="square" lIns="0" tIns="0" rIns="0" bIns="0" anchor="t" anchorCtr="0">
            <a:noAutofit/>
          </a:bodyPr>
          <a:lstStyle/>
          <a:p>
            <a:pPr marL="0" marR="0" lvl="0" indent="0" algn="l" rtl="0">
              <a:lnSpc>
                <a:spcPct val="121875"/>
              </a:lnSpc>
              <a:spcBef>
                <a:spcPts val="0"/>
              </a:spcBef>
              <a:spcAft>
                <a:spcPts val="0"/>
              </a:spcAft>
              <a:buClr>
                <a:srgbClr val="212121"/>
              </a:buClr>
              <a:buSzPts val="1200"/>
              <a:buFont typeface="Montserrat"/>
              <a:buNone/>
            </a:pPr>
            <a:endParaRPr sz="1200" b="0" i="0" u="none" strike="noStrike" cap="none" dirty="0">
              <a:solidFill>
                <a:schemeClr val="dk1"/>
              </a:solidFill>
              <a:latin typeface="Calibri"/>
              <a:ea typeface="Calibri"/>
              <a:cs typeface="Calibri"/>
              <a:sym typeface="Calibri"/>
            </a:endParaRPr>
          </a:p>
        </p:txBody>
      </p:sp>
      <p:sp>
        <p:nvSpPr>
          <p:cNvPr id="2" name="TextBox 1">
            <a:extLst>
              <a:ext uri="{FF2B5EF4-FFF2-40B4-BE49-F238E27FC236}">
                <a16:creationId xmlns:a16="http://schemas.microsoft.com/office/drawing/2014/main" id="{1BC50B04-195E-DD68-FF01-7244B365FCAE}"/>
              </a:ext>
            </a:extLst>
          </p:cNvPr>
          <p:cNvSpPr txBox="1"/>
          <p:nvPr/>
        </p:nvSpPr>
        <p:spPr>
          <a:xfrm>
            <a:off x="289711" y="887240"/>
            <a:ext cx="8582685" cy="369332"/>
          </a:xfrm>
          <a:prstGeom prst="rect">
            <a:avLst/>
          </a:prstGeom>
          <a:noFill/>
        </p:spPr>
        <p:txBody>
          <a:bodyPr wrap="square" rtlCol="0">
            <a:spAutoFit/>
          </a:bodyPr>
          <a:lstStyle/>
          <a:p>
            <a:pPr algn="just"/>
            <a:r>
              <a:rPr lang="uk-UA" sz="1800" dirty="0">
                <a:effectLst/>
                <a:latin typeface="Times New Roman" panose="02020603050405020304" pitchFamily="18" charset="0"/>
                <a:ea typeface="Times New Roman" panose="02020603050405020304" pitchFamily="18" charset="0"/>
              </a:rPr>
              <a:t> </a:t>
            </a:r>
            <a:endParaRPr lang="ru-UA" sz="1800" dirty="0">
              <a:effectLst/>
              <a:latin typeface="Times New Roman" panose="02020603050405020304" pitchFamily="18" charset="0"/>
              <a:ea typeface="Times New Roman" panose="02020603050405020304" pitchFamily="18" charset="0"/>
            </a:endParaRPr>
          </a:p>
        </p:txBody>
      </p:sp>
      <p:sp>
        <p:nvSpPr>
          <p:cNvPr id="3" name="TextBox 2">
            <a:extLst>
              <a:ext uri="{FF2B5EF4-FFF2-40B4-BE49-F238E27FC236}">
                <a16:creationId xmlns:a16="http://schemas.microsoft.com/office/drawing/2014/main" id="{872C6B26-CE55-A532-21F3-9E50E84C513A}"/>
              </a:ext>
            </a:extLst>
          </p:cNvPr>
          <p:cNvSpPr txBox="1"/>
          <p:nvPr/>
        </p:nvSpPr>
        <p:spPr>
          <a:xfrm>
            <a:off x="289712" y="1298859"/>
            <a:ext cx="8378038" cy="3139321"/>
          </a:xfrm>
          <a:prstGeom prst="rect">
            <a:avLst/>
          </a:prstGeom>
          <a:noFill/>
        </p:spPr>
        <p:txBody>
          <a:bodyPr wrap="square" rtlCol="0">
            <a:spAutoFit/>
          </a:bodyPr>
          <a:lstStyle/>
          <a:p>
            <a:pPr marL="342900" lvl="0" indent="-342900">
              <a:buSzPts val="1000"/>
              <a:buFont typeface="Wingdings" pitchFamily="2" charset="2"/>
              <a:buChar char="v"/>
              <a:tabLst>
                <a:tab pos="457200" algn="l"/>
              </a:tabLst>
            </a:pPr>
            <a:r>
              <a:rPr lang="ru-UA" sz="2000" dirty="0">
                <a:latin typeface="Times New Roman" panose="02020603050405020304" pitchFamily="18" charset="0"/>
                <a:cs typeface="Times New Roman" panose="02020603050405020304" pitchFamily="18" charset="0"/>
              </a:rPr>
              <a:t>Відсутність спеціального закону про механізми реалізації рішень судів про повернення дітей</a:t>
            </a:r>
          </a:p>
          <a:p>
            <a:pPr lvl="0">
              <a:buSzPts val="1000"/>
              <a:tabLst>
                <a:tab pos="457200" algn="l"/>
              </a:tabLst>
            </a:pPr>
            <a:endParaRPr lang="ru-UA" sz="2000" dirty="0">
              <a:latin typeface="Times New Roman" panose="02020603050405020304" pitchFamily="18" charset="0"/>
              <a:cs typeface="Times New Roman" panose="02020603050405020304" pitchFamily="18" charset="0"/>
            </a:endParaRPr>
          </a:p>
          <a:p>
            <a:pPr marL="342900" lvl="0" indent="-342900">
              <a:buSzPts val="1000"/>
              <a:buFont typeface="Wingdings" pitchFamily="2" charset="2"/>
              <a:buChar char="v"/>
              <a:tabLst>
                <a:tab pos="457200" algn="l"/>
              </a:tabLst>
            </a:pPr>
            <a:r>
              <a:rPr lang="ru-UA" sz="2000" dirty="0">
                <a:latin typeface="Times New Roman" panose="02020603050405020304" pitchFamily="18" charset="0"/>
                <a:cs typeface="Times New Roman" panose="02020603050405020304" pitchFamily="18" charset="0"/>
              </a:rPr>
              <a:t>Скрутність у взаємодії між судами, службами у справах дітей і виконавчими органами</a:t>
            </a:r>
          </a:p>
          <a:p>
            <a:pPr lvl="0">
              <a:buSzPts val="1000"/>
              <a:tabLst>
                <a:tab pos="457200" algn="l"/>
              </a:tabLst>
            </a:pPr>
            <a:endParaRPr lang="ru-UA" sz="2000" dirty="0">
              <a:latin typeface="Times New Roman" panose="02020603050405020304" pitchFamily="18" charset="0"/>
              <a:cs typeface="Times New Roman" panose="02020603050405020304" pitchFamily="18" charset="0"/>
            </a:endParaRPr>
          </a:p>
          <a:p>
            <a:pPr marL="342900" lvl="0" indent="-342900">
              <a:buSzPts val="1000"/>
              <a:buFont typeface="Wingdings" pitchFamily="2" charset="2"/>
              <a:buChar char="v"/>
              <a:tabLst>
                <a:tab pos="457200" algn="l"/>
              </a:tabLst>
            </a:pPr>
            <a:r>
              <a:rPr lang="ru-UA" sz="2000" dirty="0">
                <a:latin typeface="Times New Roman" panose="02020603050405020304" pitchFamily="18" charset="0"/>
                <a:cs typeface="Times New Roman" panose="02020603050405020304" pitchFamily="18" charset="0"/>
              </a:rPr>
              <a:t>Часті затримки або невиконання рішень щодо супроводу сімей після повернення</a:t>
            </a:r>
          </a:p>
          <a:p>
            <a:pPr lvl="0">
              <a:buSzPts val="1000"/>
              <a:tabLst>
                <a:tab pos="457200" algn="l"/>
              </a:tabLst>
            </a:pPr>
            <a:r>
              <a:rPr lang="ru-UA" sz="2000" dirty="0">
                <a:latin typeface="Times New Roman" panose="02020603050405020304" pitchFamily="18" charset="0"/>
                <a:cs typeface="Times New Roman" panose="02020603050405020304" pitchFamily="18" charset="0"/>
              </a:rPr>
              <a:t>Це створює ризики для безпеки дитини та ефективності правового захисту</a:t>
            </a:r>
          </a:p>
          <a:p>
            <a:pPr indent="457200" algn="just"/>
            <a:endParaRPr lang="ru-UA"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0353030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TotalTime>
  <Words>954</Words>
  <Application>Microsoft Office PowerPoint</Application>
  <PresentationFormat>Экран (16:9)</PresentationFormat>
  <Paragraphs>84</Paragraphs>
  <Slides>12</Slides>
  <Notes>12</Notes>
  <HiddenSlides>0</HiddenSlides>
  <MMClips>0</MMClips>
  <ScaleCrop>false</ScaleCrop>
  <HeadingPairs>
    <vt:vector size="6" baseType="variant">
      <vt:variant>
        <vt:lpstr>Использованные шрифты</vt:lpstr>
      </vt:variant>
      <vt:variant>
        <vt:i4>8</vt:i4>
      </vt:variant>
      <vt:variant>
        <vt:lpstr>Тема</vt:lpstr>
      </vt:variant>
      <vt:variant>
        <vt:i4>2</vt:i4>
      </vt:variant>
      <vt:variant>
        <vt:lpstr>Заголовки слайдов</vt:lpstr>
      </vt:variant>
      <vt:variant>
        <vt:i4>12</vt:i4>
      </vt:variant>
    </vt:vector>
  </HeadingPairs>
  <TitlesOfParts>
    <vt:vector size="22" baseType="lpstr">
      <vt:lpstr>Montserrat SemiBold</vt:lpstr>
      <vt:lpstr>Montserrat</vt:lpstr>
      <vt:lpstr>Montserrat Medium</vt:lpstr>
      <vt:lpstr>Wingdings</vt:lpstr>
      <vt:lpstr>Calibri</vt:lpstr>
      <vt:lpstr>Arial</vt:lpstr>
      <vt:lpstr>Symbol</vt:lpstr>
      <vt:lpstr>Times New Roman</vt:lpstr>
      <vt:lpstr>Simple Light</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Lenovo</dc:creator>
  <cp:lastModifiedBy>Lenovo</cp:lastModifiedBy>
  <cp:revision>5</cp:revision>
  <dcterms:modified xsi:type="dcterms:W3CDTF">2025-12-17T14:32:58Z</dcterms:modified>
</cp:coreProperties>
</file>