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5" r:id="rId6"/>
    <p:sldId id="266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20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C458E-6147-4534-8597-C94B47EE299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D9D51-622A-42F1-A944-5AE4EB0B6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77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9D51-622A-42F1-A944-5AE4EB0B61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469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C34B7DE-45AA-4C05-9C14-C7FB742432A3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r>
              <a:rPr lang="en-US"/>
              <a:t>Olga Kuchmiienko #Legalsweden #Laawlover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79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071B2-8497-479F-B27B-E08D799CD50F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Olga Kuchmiienko #Legalsweden #Laawlover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96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7549-F2F6-4C9C-8574-280FD476C570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Olga Kuchmiienko #Legalsweden #Laawlover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5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6CBB-7ECB-4D9E-BA8E-DE6DE46366C5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Olga Kuchmiienko #Legalsweden #Laawlover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02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FA82-0F77-45D0-9CF8-74D033454A76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Olga Kuchmiienko #Legalsweden #Laawlover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14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B94B-B616-4E01-BE29-B23FD99BB7E5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Olga Kuchmiienko #Legalsweden #Laawlover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69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42275-A4A5-458F-AAC6-92CED567017C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Olga Kuchmiienko #Legalsweden #Laawlover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81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9339-5ABA-424F-A007-26548A7030F0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Olga Kuchmiienko #Legalsweden #Laawlover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49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A37B-822F-48B8-9AB7-F6B3AD6971F2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Olga Kuchmiienko #Legalsweden #Laawlover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58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6913-2805-4BC6-A2A1-1C909263CED6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Olga Kuchmiienko #Legalsweden #Laawlover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27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E0F5E87-50CF-4175-B0A6-4E6B8FAC8A26}" type="datetime1">
              <a:rPr lang="en-US" smtClean="0"/>
              <a:t>12/1/2025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r>
              <a:rPr lang="en-US"/>
              <a:t>Olga Kuchmiienko #Legalsweden #Laawlover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6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B3008BD3-0B94-4D7E-BE43-77C8818BAB3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Olga Kuchmiienko #Legalsweden #Laawlover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6B721370-4A3E-4E9D-BCC1-6C22D8BCE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1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olga-kuchmiienko/" TargetMode="External"/><Relationship Id="rId2" Type="http://schemas.openxmlformats.org/officeDocument/2006/relationships/hyperlink" Target="mailto:Olga.kuchmiienko@gmail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FNErTrQFe7ZuHUy0Fwaovq3lEkUsr_zV/edit?usp=sharing&amp;ouid=100224938248987940028&amp;rtpof=true&amp;sd=true" TargetMode="External"/><Relationship Id="rId2" Type="http://schemas.openxmlformats.org/officeDocument/2006/relationships/hyperlink" Target="https://docs.google.com/spreadsheets/d/19B-FXBr2BWhUex8gK6iqrcNYvG5r7jls/edit?usp=sharing&amp;ouid=100224938248987940028&amp;rtpof=true&amp;sd=tru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google.com/document/d/1v25XSd90Gl5ivw7G4qKycK2G0qdAde8M/edit?fbclid=IwY2xjawNK--dleHRuA2FlbQIxMABicmlkETE2Rm1PUloxUFN1S3ZDNHNhAR5IkLHUos59X7vXBmjv-qLwMlZevFgvIvRlsH6BDAo8k0b3VAWg-zxfM8qqJw_aem_O7fMEPFwGUU62CH-q1QBwA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99767" y="334297"/>
            <a:ext cx="6076385" cy="250367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cs typeface="Times New Roman" panose="02020603050405020304" pitchFamily="18" charset="0"/>
              </a:rPr>
              <a:t>Програма розвитку Комітету</a:t>
            </a:r>
            <a:br>
              <a:rPr lang="uk-UA" sz="3600" b="1" dirty="0">
                <a:cs typeface="Times New Roman" panose="02020603050405020304" pitchFamily="18" charset="0"/>
              </a:rPr>
            </a:br>
            <a:r>
              <a:rPr lang="uk-UA" sz="3600" b="1" dirty="0">
                <a:cs typeface="Times New Roman" panose="02020603050405020304" pitchFamily="18" charset="0"/>
              </a:rPr>
              <a:t>кандидата на посаду члена Ради Комітету з міжнародного права Асоціації правників України на 202</a:t>
            </a:r>
            <a:r>
              <a:rPr lang="ru-RU" sz="3600" b="1" dirty="0">
                <a:cs typeface="Times New Roman" panose="02020603050405020304" pitchFamily="18" charset="0"/>
              </a:rPr>
              <a:t>6</a:t>
            </a:r>
            <a:r>
              <a:rPr lang="uk-UA" sz="3600" b="1" dirty="0">
                <a:cs typeface="Times New Roman" panose="02020603050405020304" pitchFamily="18" charset="0"/>
              </a:rPr>
              <a:t>-202</a:t>
            </a:r>
            <a:r>
              <a:rPr lang="ru-RU" sz="3600" b="1" dirty="0">
                <a:cs typeface="Times New Roman" panose="02020603050405020304" pitchFamily="18" charset="0"/>
              </a:rPr>
              <a:t>7</a:t>
            </a:r>
            <a:r>
              <a:rPr lang="uk-UA" sz="3600" b="1" dirty="0">
                <a:cs typeface="Times New Roman" panose="02020603050405020304" pitchFamily="18" charset="0"/>
              </a:rPr>
              <a:t> роки</a:t>
            </a:r>
            <a:br>
              <a:rPr lang="en-US" sz="3600" b="1" dirty="0">
                <a:cs typeface="Times New Roman" panose="02020603050405020304" pitchFamily="18" charset="0"/>
              </a:rPr>
            </a:br>
            <a:r>
              <a:rPr lang="uk-UA" sz="3600" b="1" dirty="0">
                <a:cs typeface="Times New Roman" panose="02020603050405020304" pitchFamily="18" charset="0"/>
              </a:rPr>
              <a:t>Ольги </a:t>
            </a:r>
            <a:r>
              <a:rPr lang="uk-UA" sz="3600" b="1" dirty="0" err="1">
                <a:cs typeface="Times New Roman" panose="02020603050405020304" pitchFamily="18" charset="0"/>
              </a:rPr>
              <a:t>Кучмієнко</a:t>
            </a:r>
            <a:endParaRPr lang="en-US" sz="3600" dirty="0"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588" y="2951518"/>
            <a:ext cx="6149624" cy="3336266"/>
          </a:xfrm>
        </p:spPr>
        <p:txBody>
          <a:bodyPr>
            <a:noAutofit/>
          </a:bodyPr>
          <a:lstStyle/>
          <a:p>
            <a:r>
              <a:rPr lang="uk-UA" sz="2000" b="1" dirty="0"/>
              <a:t>Ольга </a:t>
            </a:r>
            <a:r>
              <a:rPr lang="uk-UA" sz="2000" b="1" dirty="0" err="1"/>
              <a:t>Кучмієнко</a:t>
            </a:r>
            <a:endParaRPr lang="uk-UA" sz="2000" b="1" dirty="0"/>
          </a:p>
          <a:p>
            <a:r>
              <a:rPr lang="uk-UA" sz="2000" b="1" dirty="0"/>
              <a:t>Діюча Голова </a:t>
            </a:r>
            <a:r>
              <a:rPr lang="uk-UA" sz="2000" b="1" dirty="0">
                <a:cs typeface="Times New Roman" panose="02020603050405020304" pitchFamily="18" charset="0"/>
              </a:rPr>
              <a:t>Комітету з міжнародного права Асоціації правників України (2022-2023)</a:t>
            </a:r>
          </a:p>
          <a:p>
            <a:r>
              <a:rPr lang="uk-UA" sz="2000" b="1" dirty="0">
                <a:cs typeface="Times New Roman" panose="02020603050405020304" pitchFamily="18" charset="0"/>
              </a:rPr>
              <a:t>Член Ради Комітету (з 2018 року)</a:t>
            </a:r>
            <a:endParaRPr lang="en-US" sz="2000" b="1" dirty="0"/>
          </a:p>
          <a:p>
            <a:r>
              <a:rPr lang="en-US" sz="2000" b="1" dirty="0"/>
              <a:t>Ph.D., </a:t>
            </a:r>
            <a:r>
              <a:rPr lang="uk-UA" sz="2000" b="1" dirty="0"/>
              <a:t>адвокат,</a:t>
            </a:r>
          </a:p>
          <a:p>
            <a:r>
              <a:rPr lang="en-US" sz="2000" b="1" dirty="0"/>
              <a:t>Legal Counsel at Alstom Rail Sweden AB</a:t>
            </a:r>
          </a:p>
          <a:p>
            <a:r>
              <a:rPr lang="en-US" sz="2400" b="1" dirty="0">
                <a:hlinkClick r:id="rId2"/>
              </a:rPr>
              <a:t>Olga.kuchmiienko@gmail.com</a:t>
            </a:r>
            <a:endParaRPr lang="en-US" sz="2400" b="1" dirty="0"/>
          </a:p>
          <a:p>
            <a:r>
              <a:rPr lang="en-US" sz="2400" b="1" dirty="0">
                <a:hlinkClick r:id="rId3"/>
              </a:rPr>
              <a:t>https://www.linkedin.com/in/olga-kuchmiienko/</a:t>
            </a:r>
            <a:endParaRPr lang="en-US" sz="2400" b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13851" y="6469626"/>
            <a:ext cx="6993194" cy="345199"/>
          </a:xfrm>
        </p:spPr>
        <p:txBody>
          <a:bodyPr/>
          <a:lstStyle/>
          <a:p>
            <a:r>
              <a:rPr lang="en-US" sz="1800" dirty="0"/>
              <a:t>Speaking </a:t>
            </a:r>
            <a:r>
              <a:rPr lang="en-US" sz="1800"/>
              <a:t>in MY Private </a:t>
            </a:r>
            <a:r>
              <a:rPr lang="en-US" sz="1800" dirty="0"/>
              <a:t>capacity. Do not represent the Employer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343" y="0"/>
            <a:ext cx="4650658" cy="6814825"/>
          </a:xfrm>
          <a:prstGeom prst="rect">
            <a:avLst/>
          </a:prstGeom>
        </p:spPr>
      </p:pic>
      <p:pic>
        <p:nvPicPr>
          <p:cNvPr id="6" name="Рисунок 5" descr="Изображение выглядит как одежда, человек, Человеческое лицо, улыбка&#10;&#10;Автоматически созданное описание">
            <a:extLst>
              <a:ext uri="{FF2B5EF4-FFF2-40B4-BE49-F238E27FC236}">
                <a16:creationId xmlns:a16="http://schemas.microsoft.com/office/drawing/2014/main" id="{50707DE2-07E7-BC23-B14B-B23F526657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343" y="0"/>
            <a:ext cx="4650658" cy="697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43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Про мене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6656" y="1710813"/>
            <a:ext cx="10753725" cy="4935793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Мене звати Ольга </a:t>
            </a:r>
            <a:r>
              <a:rPr lang="uk-UA" dirty="0" err="1"/>
              <a:t>Кучмієнко</a:t>
            </a:r>
            <a:r>
              <a:rPr lang="uk-UA" dirty="0"/>
              <a:t>. Я є активним членом Ради Комітету з міжнародного права з 2018 року та Головою Комітету протягом 2022-2025 року, адвокатом, кандидатом юридичних наук, маю ступінь магістра з міжнародного інвестиційного арбітражу </a:t>
            </a:r>
            <a:r>
              <a:rPr lang="uk-UA" dirty="0" err="1"/>
              <a:t>Уппсальського</a:t>
            </a:r>
            <a:r>
              <a:rPr lang="uk-UA" dirty="0"/>
              <a:t> університету (Швеція). </a:t>
            </a:r>
          </a:p>
          <a:p>
            <a:pPr algn="just"/>
            <a:r>
              <a:rPr lang="uk-UA" dirty="0"/>
              <a:t>Практикую в галузі міжнародного права та вирішення спорів з 2011 року. З</a:t>
            </a:r>
            <a:r>
              <a:rPr lang="en-US" dirty="0"/>
              <a:t> 2019</a:t>
            </a:r>
            <a:r>
              <a:rPr lang="uk-UA" dirty="0"/>
              <a:t> року працюю в транснаціональній інфраструктурній компанії </a:t>
            </a:r>
            <a:r>
              <a:rPr lang="sv-SE" b="1" dirty="0"/>
              <a:t>Alstom</a:t>
            </a:r>
            <a:r>
              <a:rPr lang="uk-UA" dirty="0"/>
              <a:t> в</a:t>
            </a:r>
            <a:r>
              <a:rPr lang="uk-UA" b="1" dirty="0"/>
              <a:t> </a:t>
            </a:r>
            <a:r>
              <a:rPr lang="uk-UA" dirty="0"/>
              <a:t>м. Стокгольм, Швеція, є </a:t>
            </a:r>
            <a:r>
              <a:rPr lang="uk-UA" b="1" dirty="0"/>
              <a:t>гостьовим лектором Магістерської програми «Міжнародний інвестиційний арбітраж» в </a:t>
            </a:r>
            <a:r>
              <a:rPr lang="uk-UA" b="1" dirty="0" err="1"/>
              <a:t>Уппсальському</a:t>
            </a:r>
            <a:r>
              <a:rPr lang="uk-UA" b="1" dirty="0"/>
              <a:t> університеті (Швеція).</a:t>
            </a:r>
            <a:endParaRPr lang="sv-SE" b="1" dirty="0"/>
          </a:p>
          <a:p>
            <a:pPr algn="just"/>
            <a:r>
              <a:rPr lang="uk-UA" b="1" dirty="0"/>
              <a:t>Співорганізатор Менторської програми АПУ</a:t>
            </a:r>
            <a:endParaRPr lang="en-US" b="1" dirty="0"/>
          </a:p>
          <a:p>
            <a:pPr marL="0" indent="0" algn="just">
              <a:buNone/>
            </a:pPr>
            <a:endParaRPr lang="en-US" sz="20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79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#</a:t>
            </a:r>
            <a:r>
              <a:rPr lang="en-US" b="1" dirty="0" err="1"/>
              <a:t>Lawlover</a:t>
            </a:r>
            <a:r>
              <a:rPr lang="uk-UA" b="1" dirty="0"/>
              <a:t> #</a:t>
            </a:r>
            <a:r>
              <a:rPr lang="en-US" b="1" dirty="0" err="1"/>
              <a:t>Legalsweden</a:t>
            </a:r>
            <a:r>
              <a:rPr lang="en-US" b="1" dirty="0"/>
              <a:t> </a:t>
            </a:r>
            <a:r>
              <a:rPr lang="uk-UA" b="1" dirty="0"/>
              <a:t>та російська агресія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6656" y="1713297"/>
            <a:ext cx="10753725" cy="4803005"/>
          </a:xfrm>
        </p:spPr>
        <p:txBody>
          <a:bodyPr>
            <a:normAutofit fontScale="92500" lnSpcReduction="10000"/>
          </a:bodyPr>
          <a:lstStyle/>
          <a:p>
            <a:endParaRPr lang="uk-UA" dirty="0"/>
          </a:p>
          <a:p>
            <a:pPr algn="just"/>
            <a:r>
              <a:rPr lang="uk-UA" dirty="0"/>
              <a:t>З початком повномасштабної російської агресії в Україні я почала використовувати всі </a:t>
            </a:r>
            <a:r>
              <a:rPr lang="uk-UA" u="sng" dirty="0"/>
              <a:t>публічні механізми для привернення уваги </a:t>
            </a:r>
            <a:r>
              <a:rPr lang="uk-UA" dirty="0"/>
              <a:t>міжнародної спільноти </a:t>
            </a:r>
            <a:r>
              <a:rPr lang="uk-UA" u="sng" dirty="0"/>
              <a:t>до російських злочинів в Україні</a:t>
            </a:r>
            <a:r>
              <a:rPr lang="uk-UA" dirty="0"/>
              <a:t>: </a:t>
            </a:r>
            <a:r>
              <a:rPr lang="uk-UA" i="1" dirty="0"/>
              <a:t>створення інформаційного майданчика </a:t>
            </a:r>
            <a:r>
              <a:rPr lang="uk-UA" dirty="0"/>
              <a:t>щодо того, які норми міжнародного права </a:t>
            </a:r>
            <a:r>
              <a:rPr lang="uk-UA" dirty="0" err="1"/>
              <a:t>росія</a:t>
            </a:r>
            <a:r>
              <a:rPr lang="uk-UA" dirty="0"/>
              <a:t> порушила своїми діями, та започаткування експертних дискусій з залученням </a:t>
            </a:r>
            <a:r>
              <a:rPr lang="uk-UA" i="1" dirty="0"/>
              <a:t>іноземних експертів-юристів</a:t>
            </a:r>
            <a:r>
              <a:rPr lang="uk-UA" dirty="0"/>
              <a:t>. </a:t>
            </a:r>
          </a:p>
          <a:p>
            <a:pPr algn="just"/>
            <a:r>
              <a:rPr lang="uk-UA" dirty="0"/>
              <a:t>Такими механізмами були крім публікацій за тегами #</a:t>
            </a:r>
            <a:r>
              <a:rPr lang="en-US" dirty="0" err="1"/>
              <a:t>Lawlover</a:t>
            </a:r>
            <a:r>
              <a:rPr lang="uk-UA" dirty="0"/>
              <a:t> #</a:t>
            </a:r>
            <a:r>
              <a:rPr lang="en-US" dirty="0" err="1"/>
              <a:t>Legalsweden</a:t>
            </a:r>
            <a:r>
              <a:rPr lang="uk-UA" dirty="0"/>
              <a:t> в соцмережах (започатковані в 2018 році), </a:t>
            </a:r>
            <a:r>
              <a:rPr lang="uk-UA" u="sng" dirty="0"/>
              <a:t>публікації в іноземних експертних та новинних виданнях, інтерв'ю для ЗМІ, лекції для </a:t>
            </a:r>
            <a:r>
              <a:rPr lang="uk-UA" u="sng" dirty="0" err="1"/>
              <a:t>інхаусів</a:t>
            </a:r>
            <a:r>
              <a:rPr lang="uk-UA" u="sng" dirty="0"/>
              <a:t> іноземних компаній, виступи на конференціях за кордоном.</a:t>
            </a:r>
          </a:p>
          <a:p>
            <a:pPr algn="just"/>
            <a:r>
              <a:rPr lang="uk-UA" dirty="0"/>
              <a:t>Я є міжнародним юристом-ентузіастом. З 2018 року я живу та працюю в Швеції, водночас  більша частина мого серця належить Україні українській юриспруденції.</a:t>
            </a:r>
          </a:p>
          <a:p>
            <a:pPr algn="just"/>
            <a:r>
              <a:rPr lang="uk-UA" b="1" dirty="0"/>
              <a:t>Така географія та завдання допомагає відкривати міжнародні перспективи для нашого комітету з міжнародного права,  а також розвивати роль Комітету як майданчика для обговорення тем, які важливі для України за кордоном та іноземних інвесторів в Україні! 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800" b="1" dirty="0">
              <a:solidFill>
                <a:schemeClr val="accent1">
                  <a:lumMod val="75000"/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177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224" y="1078787"/>
            <a:ext cx="10772775" cy="1078944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Внесок в розвиток Комітету (1): </a:t>
            </a:r>
            <a:br>
              <a:rPr lang="uk-UA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Організаційний</a:t>
            </a:r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: команда, </a:t>
            </a:r>
            <a:r>
              <a:rPr lang="ru-RU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міжнародний</a:t>
            </a:r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нетворк</a:t>
            </a:r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експертний</a:t>
            </a:r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майданчик</a:t>
            </a:r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, рупор</a:t>
            </a:r>
            <a:br>
              <a:rPr lang="ru-RU" sz="1800" b="1" dirty="0"/>
            </a:br>
            <a:endParaRPr lang="en-US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6748" y="1828800"/>
            <a:ext cx="10753725" cy="4263775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pPr marL="0" indent="0" algn="just">
              <a:buNone/>
            </a:pPr>
            <a:r>
              <a:rPr lang="ru-RU" dirty="0"/>
              <a:t>З 2018 я є членом Ради </a:t>
            </a:r>
            <a:r>
              <a:rPr lang="ru-RU" dirty="0" err="1"/>
              <a:t>Комітету</a:t>
            </a:r>
            <a:r>
              <a:rPr lang="ru-RU" dirty="0"/>
              <a:t>, а </a:t>
            </a:r>
            <a:r>
              <a:rPr lang="ru-RU" dirty="0" err="1"/>
              <a:t>протягом</a:t>
            </a:r>
            <a:r>
              <a:rPr lang="ru-RU" dirty="0"/>
              <a:t> 2022-2025 </a:t>
            </a:r>
            <a:r>
              <a:rPr lang="ru-RU" dirty="0" err="1"/>
              <a:t>була</a:t>
            </a:r>
            <a:r>
              <a:rPr lang="ru-RU" dirty="0"/>
              <a:t> членом Ради </a:t>
            </a:r>
            <a:r>
              <a:rPr lang="ru-RU" dirty="0" err="1"/>
              <a:t>Комітету</a:t>
            </a:r>
            <a:r>
              <a:rPr lang="ru-RU" dirty="0"/>
              <a:t>.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каденцій</a:t>
            </a:r>
            <a:r>
              <a:rPr lang="ru-RU" dirty="0"/>
              <a:t> </a:t>
            </a:r>
            <a:r>
              <a:rPr lang="ru-RU" dirty="0" err="1"/>
              <a:t>мені</a:t>
            </a:r>
            <a:r>
              <a:rPr lang="ru-RU" dirty="0"/>
              <a:t> </a:t>
            </a:r>
            <a:r>
              <a:rPr lang="ru-RU" dirty="0" err="1"/>
              <a:t>пощастило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в </a:t>
            </a:r>
            <a:r>
              <a:rPr lang="ru-RU" dirty="0" err="1"/>
              <a:t>команді</a:t>
            </a:r>
            <a:r>
              <a:rPr lang="ru-RU" dirty="0"/>
              <a:t>, яка </a:t>
            </a:r>
            <a:r>
              <a:rPr lang="ru-RU" dirty="0" err="1"/>
              <a:t>підтримувала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! </a:t>
            </a:r>
          </a:p>
          <a:p>
            <a:pPr marL="0" indent="0" algn="just">
              <a:buNone/>
            </a:pP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досягненням</a:t>
            </a:r>
            <a:r>
              <a:rPr lang="ru-RU" dirty="0"/>
              <a:t> </a:t>
            </a:r>
            <a:r>
              <a:rPr lang="ru-RU" dirty="0" err="1"/>
              <a:t>вважаю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Рада та </a:t>
            </a:r>
            <a:r>
              <a:rPr lang="ru-RU" dirty="0" err="1"/>
              <a:t>інші</a:t>
            </a:r>
            <a:r>
              <a:rPr lang="ru-RU" dirty="0"/>
              <a:t> члени </a:t>
            </a:r>
            <a:r>
              <a:rPr lang="ru-RU" dirty="0" err="1"/>
              <a:t>Комітету</a:t>
            </a:r>
            <a:r>
              <a:rPr lang="ru-RU" dirty="0"/>
              <a:t> стали </a:t>
            </a:r>
            <a:r>
              <a:rPr lang="ru-RU" dirty="0" err="1"/>
              <a:t>справжньою</a:t>
            </a:r>
            <a:r>
              <a:rPr lang="ru-RU" dirty="0"/>
              <a:t> </a:t>
            </a:r>
            <a:r>
              <a:rPr lang="ru-RU" dirty="0" err="1"/>
              <a:t>експертною</a:t>
            </a:r>
            <a:r>
              <a:rPr lang="ru-RU" dirty="0"/>
              <a:t> </a:t>
            </a:r>
            <a:r>
              <a:rPr lang="ru-RU" b="1" dirty="0"/>
              <a:t>командою, </a:t>
            </a:r>
            <a:r>
              <a:rPr lang="ru-RU" dirty="0"/>
              <a:t>де </a:t>
            </a:r>
            <a:r>
              <a:rPr lang="ru-RU" dirty="0" err="1"/>
              <a:t>кожен</a:t>
            </a:r>
            <a:r>
              <a:rPr lang="ru-RU" dirty="0"/>
              <a:t> член </a:t>
            </a:r>
            <a:r>
              <a:rPr lang="ru-RU" dirty="0" err="1"/>
              <a:t>Комітету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висунув</a:t>
            </a:r>
            <a:r>
              <a:rPr lang="ru-RU" dirty="0"/>
              <a:t> </a:t>
            </a:r>
            <a:r>
              <a:rPr lang="ru-RU" dirty="0" err="1"/>
              <a:t>ідею</a:t>
            </a:r>
            <a:r>
              <a:rPr lang="ru-RU" dirty="0"/>
              <a:t> про </a:t>
            </a:r>
            <a:r>
              <a:rPr lang="ru-RU" dirty="0" err="1"/>
              <a:t>проведення</a:t>
            </a:r>
            <a:r>
              <a:rPr lang="ru-RU" dirty="0"/>
              <a:t> заходу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публікації</a:t>
            </a:r>
            <a:r>
              <a:rPr lang="ru-RU" dirty="0"/>
              <a:t> </a:t>
            </a:r>
            <a:r>
              <a:rPr lang="ru-RU" dirty="0" err="1"/>
              <a:t>отримав</a:t>
            </a:r>
            <a:r>
              <a:rPr lang="ru-RU" dirty="0"/>
              <a:t> </a:t>
            </a:r>
            <a:r>
              <a:rPr lang="ru-RU" dirty="0" err="1"/>
              <a:t>належну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в </a:t>
            </a:r>
            <a:r>
              <a:rPr lang="ru-RU" dirty="0" err="1"/>
              <a:t>реалізації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Також ми створили </a:t>
            </a:r>
            <a:r>
              <a:rPr lang="ru-RU" b="1" dirty="0" err="1"/>
              <a:t>нетворк</a:t>
            </a:r>
            <a:r>
              <a:rPr lang="ru-RU" b="1" dirty="0"/>
              <a:t> </a:t>
            </a:r>
            <a:r>
              <a:rPr lang="ru-RU" b="1" dirty="0" err="1"/>
              <a:t>дружніх</a:t>
            </a:r>
            <a:r>
              <a:rPr lang="ru-RU" b="1" dirty="0"/>
              <a:t> </a:t>
            </a:r>
            <a:r>
              <a:rPr lang="ru-RU" b="1" dirty="0" err="1"/>
              <a:t>іноземних</a:t>
            </a:r>
            <a:r>
              <a:rPr lang="ru-RU" b="1" dirty="0"/>
              <a:t> </a:t>
            </a:r>
            <a:r>
              <a:rPr lang="ru-RU" b="1" dirty="0" err="1"/>
              <a:t>експертів</a:t>
            </a:r>
            <a:r>
              <a:rPr lang="ru-RU" b="1" dirty="0"/>
              <a:t> та </a:t>
            </a:r>
            <a:r>
              <a:rPr lang="ru-RU" b="1" dirty="0" err="1"/>
              <a:t>волонтерів</a:t>
            </a:r>
            <a:r>
              <a:rPr lang="ru-RU" b="1" dirty="0"/>
              <a:t> </a:t>
            </a:r>
            <a:r>
              <a:rPr lang="ru-RU" dirty="0"/>
              <a:t>для оперативного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актуальних</a:t>
            </a:r>
            <a:r>
              <a:rPr lang="ru-RU" dirty="0"/>
              <a:t> тем.</a:t>
            </a:r>
          </a:p>
          <a:p>
            <a:pPr marL="0" indent="0" algn="just">
              <a:buNone/>
            </a:pPr>
            <a:r>
              <a:rPr lang="uk-UA" dirty="0"/>
              <a:t>Ми зробили Комітет</a:t>
            </a:r>
            <a:r>
              <a:rPr lang="uk-UA" b="1" dirty="0"/>
              <a:t> експертним майданчиком </a:t>
            </a:r>
            <a:r>
              <a:rPr lang="uk-UA" dirty="0"/>
              <a:t>підготовки висновків щодо  найактуальніших тем міжнародного права, насамперед російської агресії в Україні. Наприклад, ми </a:t>
            </a:r>
            <a:r>
              <a:rPr lang="uk-UA" b="1" dirty="0"/>
              <a:t>опублікували перший матеріал </a:t>
            </a:r>
            <a:r>
              <a:rPr lang="uk-UA" dirty="0"/>
              <a:t>про те, як «Росія встигла порушити майже всі норми міжнародного права за одну ніч» </a:t>
            </a:r>
            <a:r>
              <a:rPr lang="uk-UA" b="1" dirty="0"/>
              <a:t>вже на наступний день </a:t>
            </a:r>
            <a:r>
              <a:rPr lang="uk-UA" dirty="0"/>
              <a:t>після </a:t>
            </a:r>
            <a:r>
              <a:rPr lang="uk-UA" b="1" dirty="0"/>
              <a:t>одіозного виступу </a:t>
            </a:r>
            <a:r>
              <a:rPr lang="uk-UA" b="1" dirty="0" err="1"/>
              <a:t>путіна</a:t>
            </a:r>
            <a:r>
              <a:rPr lang="uk-UA" b="1" dirty="0"/>
              <a:t> в лютому 2022.</a:t>
            </a:r>
          </a:p>
          <a:p>
            <a:pPr marL="0" indent="0" algn="just">
              <a:buNone/>
            </a:pPr>
            <a:r>
              <a:rPr lang="uk-UA" dirty="0"/>
              <a:t>Ми стали </a:t>
            </a:r>
            <a:r>
              <a:rPr lang="uk-UA" b="1" dirty="0"/>
              <a:t>рупором міжнародного права </a:t>
            </a:r>
            <a:r>
              <a:rPr lang="uk-UA" dirty="0"/>
              <a:t>на основі всіх можливих медіа приводів. Наприклад, через один день після вигуку «</a:t>
            </a:r>
            <a:r>
              <a:rPr lang="sv-SE" dirty="0"/>
              <a:t>Save </a:t>
            </a:r>
            <a:r>
              <a:rPr lang="sv-SE" dirty="0" err="1"/>
              <a:t>Azov</a:t>
            </a:r>
            <a:r>
              <a:rPr lang="sv-SE" dirty="0"/>
              <a:t> Stal</a:t>
            </a:r>
            <a:r>
              <a:rPr lang="uk-UA" dirty="0"/>
              <a:t>»</a:t>
            </a:r>
            <a:r>
              <a:rPr lang="sv-SE" dirty="0"/>
              <a:t> </a:t>
            </a:r>
            <a:r>
              <a:rPr lang="uk-UA" dirty="0"/>
              <a:t> на Євробаченні в 2022 ми опублікували експертний матеріал про юридичні аспекти питання.</a:t>
            </a:r>
          </a:p>
          <a:p>
            <a:pPr marL="0" indent="0" algn="just">
              <a:buNone/>
            </a:pPr>
            <a:r>
              <a:rPr lang="uk-UA" dirty="0"/>
              <a:t>В 2025 ми виступали на </a:t>
            </a:r>
            <a:r>
              <a:rPr lang="sv-SE" b="1" dirty="0"/>
              <a:t>London International </a:t>
            </a:r>
            <a:r>
              <a:rPr lang="sv-SE" b="1" dirty="0" err="1"/>
              <a:t>Dispute</a:t>
            </a:r>
            <a:r>
              <a:rPr lang="sv-SE" b="1" dirty="0"/>
              <a:t> Resolution </a:t>
            </a:r>
            <a:r>
              <a:rPr lang="sv-SE" b="1" dirty="0" err="1"/>
              <a:t>Week</a:t>
            </a:r>
            <a:r>
              <a:rPr lang="sv-SE" b="1" dirty="0"/>
              <a:t> </a:t>
            </a:r>
            <a:r>
              <a:rPr lang="uk-UA" b="1" dirty="0"/>
              <a:t>в Лондоні, організовували спільні заходи з українськими та міжнародними юридичними фірмами в кількох офісах одночасно  (вересень 2025)</a:t>
            </a:r>
          </a:p>
          <a:p>
            <a:pPr marL="457200" lvl="0" indent="-457200">
              <a:buFont typeface="Arial" pitchFamily="34" charset="0"/>
              <a:buAutoNum type="arabicPeriod"/>
            </a:pPr>
            <a:endParaRPr lang="en-US" dirty="0"/>
          </a:p>
          <a:p>
            <a:pPr marL="457200" indent="-457200">
              <a:buAutoNum type="arabicPeriod"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302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224" y="893851"/>
            <a:ext cx="10772775" cy="1263879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atin typeface="Calibri" panose="020F0502020204030204" pitchFamily="34" charset="0"/>
                <a:cs typeface="Calibri" panose="020F0502020204030204" pitchFamily="34" charset="0"/>
              </a:rPr>
              <a:t>Внесок в розвиток Комітету (2): Експертний: визнання експертизи Комітету за кордоном</a:t>
            </a:r>
            <a:br>
              <a:rPr lang="uk-UA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6748" y="1828800"/>
            <a:ext cx="10753725" cy="4263775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pPr marL="0" indent="0" algn="just">
              <a:buNone/>
            </a:pPr>
            <a:r>
              <a:rPr lang="uk-UA" dirty="0"/>
              <a:t>Кожне засідання ми планували як унікальний яскравий юридичних захід з експертними висновками: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/>
              <a:t>90 відсотків засідань Комітету протягом 2022-2025 відбулись за участі іноземних спікерів (крім установчих засідань) та транслювались онлайн. Після кожного заходу ми формували </a:t>
            </a:r>
            <a:r>
              <a:rPr lang="uk-UA" b="1" dirty="0"/>
              <a:t>висновки та практичні поради щодо теми</a:t>
            </a:r>
            <a:r>
              <a:rPr lang="uk-UA" dirty="0"/>
              <a:t>, а також </a:t>
            </a:r>
            <a:r>
              <a:rPr lang="uk-UA" b="1" dirty="0"/>
              <a:t>публікували</a:t>
            </a:r>
            <a:r>
              <a:rPr lang="uk-UA" dirty="0"/>
              <a:t> їх в блозі АПУ та онлайн і друкованих бізнес-виданнях в Україні та за кордоном.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Результати засідання Комітету АПУ були </a:t>
            </a:r>
            <a:r>
              <a:rPr lang="uk-UA" b="1" dirty="0"/>
              <a:t>позитивно оцінені на міжнародній арені</a:t>
            </a:r>
            <a:r>
              <a:rPr lang="uk-UA" dirty="0"/>
              <a:t>! Зокрема, </a:t>
            </a:r>
          </a:p>
          <a:p>
            <a:pPr marL="0" lvl="0" indent="0">
              <a:buNone/>
            </a:pPr>
            <a:r>
              <a:rPr lang="uk-UA" dirty="0"/>
              <a:t>(1) про наше засідання вперше заговорили в «</a:t>
            </a:r>
            <a:r>
              <a:rPr lang="en-US" u="sng" dirty="0"/>
              <a:t>The Arbitration Station</a:t>
            </a:r>
            <a:r>
              <a:rPr lang="uk-UA" dirty="0"/>
              <a:t>» (епізод від 24 вересня 2019) – найвідомішому подкасті на теми арбітражу та міжнародного права, що проводиться за підтримки </a:t>
            </a:r>
            <a:r>
              <a:rPr lang="en-US" dirty="0" err="1"/>
              <a:t>IAReporter</a:t>
            </a:r>
            <a:r>
              <a:rPr lang="en-US" dirty="0"/>
              <a:t>; </a:t>
            </a:r>
            <a:endParaRPr lang="uk-UA" dirty="0"/>
          </a:p>
          <a:p>
            <a:pPr marL="0" lvl="0" indent="0">
              <a:buNone/>
            </a:pPr>
            <a:r>
              <a:rPr lang="en-US" dirty="0"/>
              <a:t>(2) </a:t>
            </a:r>
            <a:r>
              <a:rPr lang="uk-UA" dirty="0"/>
              <a:t>до нас почали звертатись </a:t>
            </a:r>
            <a:r>
              <a:rPr lang="uk-UA" u="sng" dirty="0"/>
              <a:t>іноземні юридичні спільноти</a:t>
            </a:r>
            <a:r>
              <a:rPr lang="uk-UA" dirty="0"/>
              <a:t> для організації спільних заходів та виступу на теми нашої експертизи на конференціях за кордоном (жовтень 2021, листопад 2022, 3 заходи в червні, вересні, жовтні 2025)</a:t>
            </a:r>
            <a:r>
              <a:rPr lang="en-US" dirty="0"/>
              <a:t>; </a:t>
            </a:r>
            <a:endParaRPr lang="uk-UA" dirty="0"/>
          </a:p>
          <a:p>
            <a:pPr marL="0" lvl="0" indent="0">
              <a:buNone/>
            </a:pPr>
            <a:r>
              <a:rPr lang="en-US" dirty="0"/>
              <a:t>(3) </a:t>
            </a:r>
            <a:r>
              <a:rPr lang="uk-UA" dirty="0"/>
              <a:t>про наші заходи почали </a:t>
            </a:r>
            <a:r>
              <a:rPr lang="uk-UA" u="sng" dirty="0"/>
              <a:t>писати іноземні експертні видання </a:t>
            </a:r>
            <a:r>
              <a:rPr lang="uk-UA" dirty="0"/>
              <a:t>(</a:t>
            </a:r>
            <a:r>
              <a:rPr lang="sv-SE" dirty="0" err="1"/>
              <a:t>American</a:t>
            </a:r>
            <a:r>
              <a:rPr lang="sv-SE" dirty="0"/>
              <a:t> Review for International </a:t>
            </a:r>
            <a:r>
              <a:rPr lang="sv-SE" dirty="0" err="1"/>
              <a:t>Arbitration</a:t>
            </a:r>
            <a:r>
              <a:rPr lang="sv-SE" dirty="0"/>
              <a:t> </a:t>
            </a:r>
            <a:r>
              <a:rPr lang="en-US" dirty="0"/>
              <a:t>– </a:t>
            </a:r>
            <a:r>
              <a:rPr lang="uk-UA" dirty="0"/>
              <a:t>з січня 2023)</a:t>
            </a:r>
          </a:p>
          <a:p>
            <a:pPr marL="457200" lvl="0" indent="-457200">
              <a:buAutoNum type="arabicPeriod" startAt="3"/>
            </a:pPr>
            <a:r>
              <a:rPr lang="uk-UA" dirty="0"/>
              <a:t>Ми організували Менторську програму АПУ для молодих правників.</a:t>
            </a:r>
          </a:p>
          <a:p>
            <a:pPr marL="457200" lvl="0" indent="-457200">
              <a:buAutoNum type="arabicPeriod" startAt="3"/>
            </a:pPr>
            <a:r>
              <a:rPr lang="uk-UA" dirty="0"/>
              <a:t>Окремо ми організували щомісячну «Віртуальну каву» з Комітетом з міжнародного права – експертна дискусія на задану тему в камерній атмосфері, де ми розбирали останні тенденції та кейси від учасників (2025)</a:t>
            </a:r>
          </a:p>
          <a:p>
            <a:pPr marL="457200" lvl="0" indent="-457200">
              <a:buFont typeface="Arial" pitchFamily="34" charset="0"/>
              <a:buAutoNum type="arabicPeriod"/>
            </a:pPr>
            <a:endParaRPr lang="en-US" dirty="0"/>
          </a:p>
          <a:p>
            <a:pPr marL="457200" indent="-457200">
              <a:buAutoNum type="arabicPeriod"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056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4D81BE-9CEF-BE1E-1D9A-D59EEE173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>
                <a:latin typeface="Calibri" panose="020F0502020204030204" pitchFamily="34" charset="0"/>
                <a:cs typeface="Calibri" panose="020F0502020204030204" pitchFamily="34" charset="0"/>
              </a:rPr>
              <a:t>Внесок в розвиток Комітету (</a:t>
            </a:r>
            <a:r>
              <a:rPr lang="sv-SE" sz="54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uk-UA" sz="5400" b="1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  <a:r>
              <a:rPr lang="sv-SE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b="1" dirty="0">
                <a:latin typeface="Calibri" panose="020F0502020204030204" pitchFamily="34" charset="0"/>
                <a:cs typeface="Calibri" panose="020F0502020204030204" pitchFamily="34" charset="0"/>
              </a:rPr>
              <a:t>Звіти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408034-C8EF-BE68-BF23-6F3D276F1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Ми почали публікувати регулярні Звіти про роботу Комітету. </a:t>
            </a:r>
            <a:r>
              <a:rPr lang="sv-SE" dirty="0"/>
              <a:t> </a:t>
            </a:r>
            <a:endParaRPr lang="uk-UA" dirty="0"/>
          </a:p>
          <a:p>
            <a:r>
              <a:rPr lang="uk-UA" dirty="0"/>
              <a:t>Звіт за 2025 рік буде опубліковано в грудні 2025</a:t>
            </a:r>
            <a:endParaRPr lang="sv-SE" dirty="0"/>
          </a:p>
          <a:p>
            <a:r>
              <a:rPr lang="en-US" dirty="0"/>
              <a:t>2024 - </a:t>
            </a:r>
            <a:r>
              <a:rPr lang="en-US" dirty="0">
                <a:hlinkClick r:id="rId2"/>
              </a:rPr>
              <a:t>https://docs.google.com/spreadsheets/d/19B-FXBr2BWhUex8gK6iqrcNYvG5r7jls/edit?usp=sharing&amp;ouid=100224938248987940028&amp;rtpof=true&amp;sd=true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2023 - </a:t>
            </a:r>
            <a:r>
              <a:rPr lang="en-US" dirty="0">
                <a:hlinkClick r:id="rId3"/>
              </a:rPr>
              <a:t>https://docs.google.com/spreadsheets/d/1FNErTrQFe7ZuHUy0Fwaovq3lEkUsr_zV/edit?usp=sharing&amp;ouid=100224938248987940028&amp;rtpof=true&amp;sd=true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2022 - </a:t>
            </a:r>
            <a:r>
              <a:rPr lang="en-US" dirty="0">
                <a:hlinkClick r:id="rId4"/>
              </a:rPr>
              <a:t>https://docs.google.com/document/d/1v25XSd90Gl5ivw7G4qKycK2G0qdAde8M/edit?fbclid=IwY2xjawNK--dleHRuA2FlbQIxMABicmlkETE2Rm1PUloxUFN1S3ZDNHNhAR5IkLHUos59X7vXBmjv-qLwMlZevFgvIvRlsH6BDAo8k0b3VAWg-zxfM8qqJw_aem_O7fMEPFwGUU62CH-q1QBwA</a:t>
            </a:r>
            <a:r>
              <a:rPr lang="en-US" dirty="0"/>
              <a:t> </a:t>
            </a:r>
            <a:endParaRPr lang="ru-UA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E4962FA-4A36-B7CF-68B2-C7EBFF419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Olga Kuchmiienko #Legalsweden #Laawlover</a:t>
            </a:r>
          </a:p>
        </p:txBody>
      </p:sp>
    </p:spTree>
    <p:extLst>
      <p:ext uri="{BB962C8B-B14F-4D97-AF65-F5344CB8AC3E}">
        <p14:creationId xmlns:p14="http://schemas.microsoft.com/office/powerpoint/2010/main" val="2057179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Програма розвитку Комітету (слайд 1</a:t>
            </a:r>
            <a:r>
              <a:rPr lang="en-US" b="1" dirty="0"/>
              <a:t>/</a:t>
            </a:r>
            <a:r>
              <a:rPr lang="uk-UA" b="1" dirty="0"/>
              <a:t>2</a:t>
            </a:r>
            <a:r>
              <a:rPr lang="en-US" b="1" dirty="0"/>
              <a:t>): </a:t>
            </a:r>
            <a:r>
              <a:rPr lang="uk-UA" b="1" dirty="0"/>
              <a:t>тези*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I.	</a:t>
            </a:r>
            <a:r>
              <a:rPr lang="ru-RU" b="1" dirty="0" err="1"/>
              <a:t>Розвиток</a:t>
            </a:r>
            <a:r>
              <a:rPr lang="ru-RU" b="1" dirty="0"/>
              <a:t> та </a:t>
            </a:r>
            <a:r>
              <a:rPr lang="ru-RU" b="1" dirty="0" err="1"/>
              <a:t>вдосконалення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/>
              <a:t> </a:t>
            </a:r>
            <a:r>
              <a:rPr lang="ru-RU" b="1" dirty="0" err="1"/>
              <a:t>Комітету</a:t>
            </a:r>
            <a:endParaRPr lang="ru-RU" b="1" dirty="0"/>
          </a:p>
          <a:p>
            <a:endParaRPr lang="ru-RU" dirty="0"/>
          </a:p>
          <a:p>
            <a:pPr lvl="0"/>
            <a:r>
              <a:rPr lang="ru-RU" dirty="0"/>
              <a:t>1.	</a:t>
            </a:r>
            <a:r>
              <a:rPr lang="uk-UA" u="sng" dirty="0"/>
              <a:t>Продовжувати розвивати три головні напрямки роботи Комітету</a:t>
            </a:r>
            <a:r>
              <a:rPr lang="uk-UA" dirty="0"/>
              <a:t>: </a:t>
            </a:r>
          </a:p>
          <a:p>
            <a:pPr lvl="0"/>
            <a:r>
              <a:rPr lang="uk-UA" dirty="0"/>
              <a:t>(1) виявлення та підготовка рекомендацій з найактуальніших викликів міжнародного права для України, насамперед пов’язаних з захистом інтересів громадян України, українського бізнесу за кордоном, а також іноземних інвестицій в України після початку повномасштабної війни; </a:t>
            </a:r>
          </a:p>
          <a:p>
            <a:pPr lvl="0"/>
            <a:r>
              <a:rPr lang="uk-UA" dirty="0"/>
              <a:t>(2) спільна діяльність з іноземними професійними організаціями та іншими комітетами АПУ у сферах їхньої компетенції з метою комплексного вирішення галузевих питань з міжнародним елементом, </a:t>
            </a:r>
          </a:p>
          <a:p>
            <a:pPr lvl="0"/>
            <a:r>
              <a:rPr lang="uk-UA" dirty="0"/>
              <a:t>(3) продовження роботи Менторської програми АПУ та публікації останніх новин на тему </a:t>
            </a:r>
            <a:r>
              <a:rPr lang="uk-UA" dirty="0" err="1"/>
              <a:t>менторства</a:t>
            </a:r>
            <a:r>
              <a:rPr lang="uk-UA" dirty="0"/>
              <a:t>.</a:t>
            </a:r>
            <a:endParaRPr lang="ru-UA" dirty="0"/>
          </a:p>
          <a:p>
            <a:pPr algn="just"/>
            <a:r>
              <a:rPr lang="uk-UA" i="1" dirty="0"/>
              <a:t>* З повною версією можна ознайомитись в </a:t>
            </a:r>
            <a:r>
              <a:rPr lang="ru-RU" i="1" dirty="0" err="1"/>
              <a:t>Програмі</a:t>
            </a:r>
            <a:r>
              <a:rPr lang="ru-RU" i="1" dirty="0"/>
              <a:t> </a:t>
            </a:r>
            <a:r>
              <a:rPr lang="ru-RU" i="1" dirty="0" err="1"/>
              <a:t>розвитку</a:t>
            </a:r>
            <a:r>
              <a:rPr lang="ru-RU" i="1" dirty="0"/>
              <a:t> </a:t>
            </a:r>
            <a:r>
              <a:rPr lang="ru-RU" i="1" dirty="0" err="1"/>
              <a:t>Комітету</a:t>
            </a:r>
            <a:r>
              <a:rPr lang="ru-RU" i="1" dirty="0"/>
              <a:t> з </a:t>
            </a:r>
            <a:r>
              <a:rPr lang="uk-UA" i="1" dirty="0"/>
              <a:t>міжнародного права </a:t>
            </a:r>
            <a:r>
              <a:rPr lang="ru-RU" i="1" dirty="0" err="1"/>
              <a:t>Асоціації</a:t>
            </a:r>
            <a:r>
              <a:rPr lang="ru-RU" i="1" dirty="0"/>
              <a:t> </a:t>
            </a:r>
            <a:r>
              <a:rPr lang="ru-RU" i="1" dirty="0" err="1"/>
              <a:t>правників</a:t>
            </a:r>
            <a:r>
              <a:rPr lang="ru-RU" i="1" dirty="0"/>
              <a:t> </a:t>
            </a:r>
            <a:r>
              <a:rPr lang="ru-RU" i="1" dirty="0" err="1"/>
              <a:t>України</a:t>
            </a:r>
            <a:r>
              <a:rPr lang="ru-RU" i="1" dirty="0"/>
              <a:t> на 2026‐2027 роки Ольги </a:t>
            </a:r>
            <a:r>
              <a:rPr lang="ru-RU" i="1" dirty="0" err="1"/>
              <a:t>Кучмієнко</a:t>
            </a:r>
            <a:r>
              <a:rPr lang="ru-RU" i="1" dirty="0"/>
              <a:t> (доступна на </a:t>
            </a:r>
            <a:r>
              <a:rPr lang="ru-RU" i="1" dirty="0" err="1"/>
              <a:t>сайті</a:t>
            </a:r>
            <a:r>
              <a:rPr lang="ru-RU" i="1" dirty="0"/>
              <a:t> АПУ)</a:t>
            </a:r>
            <a:endParaRPr lang="en-US" i="1" dirty="0"/>
          </a:p>
          <a:p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Olga Kuchmiienko #Legalsweden #Laawlover</a:t>
            </a:r>
          </a:p>
        </p:txBody>
      </p:sp>
    </p:spTree>
    <p:extLst>
      <p:ext uri="{BB962C8B-B14F-4D97-AF65-F5344CB8AC3E}">
        <p14:creationId xmlns:p14="http://schemas.microsoft.com/office/powerpoint/2010/main" val="4172059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rgbClr val="50B4C8"/>
                </a:solidFill>
              </a:rPr>
              <a:t>Програма розвитку Комітету (</a:t>
            </a:r>
            <a:r>
              <a:rPr lang="uk-UA" b="1">
                <a:solidFill>
                  <a:srgbClr val="50B4C8"/>
                </a:solidFill>
              </a:rPr>
              <a:t>слайд </a:t>
            </a:r>
            <a:r>
              <a:rPr lang="en-US" b="1">
                <a:solidFill>
                  <a:srgbClr val="50B4C8"/>
                </a:solidFill>
              </a:rPr>
              <a:t>2/</a:t>
            </a:r>
            <a:r>
              <a:rPr lang="uk-UA" b="1" dirty="0">
                <a:solidFill>
                  <a:srgbClr val="50B4C8"/>
                </a:solidFill>
              </a:rPr>
              <a:t>2</a:t>
            </a:r>
            <a:r>
              <a:rPr lang="en-US" b="1" dirty="0">
                <a:solidFill>
                  <a:srgbClr val="50B4C8"/>
                </a:solidFill>
              </a:rPr>
              <a:t>): </a:t>
            </a:r>
            <a:r>
              <a:rPr lang="uk-UA" b="1" dirty="0">
                <a:solidFill>
                  <a:srgbClr val="50B4C8"/>
                </a:solidFill>
              </a:rPr>
              <a:t>тези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428449"/>
          </a:xfrm>
        </p:spPr>
        <p:txBody>
          <a:bodyPr>
            <a:noAutofit/>
          </a:bodyPr>
          <a:lstStyle/>
          <a:p>
            <a:pPr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200" dirty="0">
                <a:ea typeface="Calibri" panose="020F0502020204030204" pitchFamily="34" charset="0"/>
                <a:cs typeface="Times New Roman" panose="02020603050405020304" pitchFamily="18" charset="0"/>
              </a:rPr>
              <a:t>Ми плануємо працювати над такими питаннями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r>
              <a:rPr lang="uk-UA" sz="1400" dirty="0">
                <a:cs typeface="Times New Roman" panose="02020603050405020304" pitchFamily="18" charset="0"/>
              </a:rPr>
              <a:t>Притягнення </a:t>
            </a:r>
            <a:r>
              <a:rPr lang="uk-UA" sz="1400" dirty="0" err="1">
                <a:cs typeface="Times New Roman" panose="02020603050405020304" pitchFamily="18" charset="0"/>
              </a:rPr>
              <a:t>росії</a:t>
            </a:r>
            <a:r>
              <a:rPr lang="uk-UA" sz="1400" dirty="0">
                <a:cs typeface="Times New Roman" panose="02020603050405020304" pitchFamily="18" charset="0"/>
              </a:rPr>
              <a:t> до відповідальності за воєнні злочини та злочини проти людяності в Україні: доказова база, пошук нових шляхів застосування наявних категорій та практики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r>
              <a:rPr lang="uk-UA" sz="1400" dirty="0">
                <a:cs typeface="Times New Roman" panose="02020603050405020304" pitchFamily="18" charset="0"/>
              </a:rPr>
              <a:t>Збитки в арбітражі: як підрахувати, довести та пояснити арбітрам?</a:t>
            </a:r>
            <a:endParaRPr lang="ru-UA" sz="1400" dirty="0"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r>
              <a:rPr lang="uk-UA" sz="1400" dirty="0">
                <a:cs typeface="Times New Roman" panose="02020603050405020304" pitchFamily="18" charset="0"/>
              </a:rPr>
              <a:t>Форс-мажорні обставини внаслідок російської агресії в Україні: як підготувати доказову базу для арбітражу?</a:t>
            </a:r>
            <a:endParaRPr lang="ru-UA" sz="1400" dirty="0"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r>
              <a:rPr lang="uk-UA" sz="1400" dirty="0">
                <a:cs typeface="Times New Roman" panose="02020603050405020304" pitchFamily="18" charset="0"/>
              </a:rPr>
              <a:t>Віртуальна кава, Міжнародне право для юрисконсультів транснаціональних корпорацій: розмови про актуальне (продовження серії </a:t>
            </a:r>
            <a:r>
              <a:rPr lang="uk-UA" sz="1400" dirty="0" err="1">
                <a:cs typeface="Times New Roman" panose="02020603050405020304" pitchFamily="18" charset="0"/>
              </a:rPr>
              <a:t>вебінарів</a:t>
            </a:r>
            <a:r>
              <a:rPr lang="uk-UA" sz="1400" dirty="0">
                <a:cs typeface="Times New Roman" panose="02020603050405020304" pitchFamily="18" charset="0"/>
              </a:rPr>
              <a:t>, започаткованої в 2022).</a:t>
            </a:r>
            <a:endParaRPr lang="ru-UA" sz="1400" dirty="0"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r>
              <a:rPr lang="uk-UA" sz="1400" dirty="0">
                <a:cs typeface="Times New Roman" panose="02020603050405020304" pitchFamily="18" charset="0"/>
              </a:rPr>
              <a:t>Міжнародне право працює, або як міжнародне право лишається ефективним механізмом покарання агресора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r>
              <a:rPr lang="uk-UA" sz="1400" dirty="0">
                <a:cs typeface="Times New Roman" panose="02020603050405020304" pitchFamily="18" charset="0"/>
              </a:rPr>
              <a:t>«Ефективний контроль» та як він вплинув на розвиток категорій міжнародного права</a:t>
            </a:r>
            <a:endParaRPr lang="ru-UA" sz="1400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r>
              <a:rPr lang="uk-UA" sz="1400" dirty="0">
                <a:cs typeface="Times New Roman" panose="02020603050405020304" pitchFamily="18" charset="0"/>
              </a:rPr>
              <a:t>Війна та екологія: як міжнародне право може допомогти з відшкодуванням екологічної шкоди </a:t>
            </a:r>
            <a:r>
              <a:rPr lang="uk-UA" sz="1400" dirty="0" err="1">
                <a:cs typeface="Times New Roman" panose="02020603050405020304" pitchFamily="18" charset="0"/>
              </a:rPr>
              <a:t>росією</a:t>
            </a:r>
            <a:r>
              <a:rPr lang="uk-UA" sz="1400" dirty="0">
                <a:cs typeface="Times New Roman" panose="02020603050405020304" pitchFamily="18" charset="0"/>
              </a:rPr>
              <a:t>?</a:t>
            </a:r>
            <a:endParaRPr lang="ru-UA" sz="1400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r>
              <a:rPr lang="uk-UA" sz="1400" dirty="0">
                <a:cs typeface="Times New Roman" panose="02020603050405020304" pitchFamily="18" charset="0"/>
              </a:rPr>
              <a:t>Майбутнє міжнародного вирішення спорів: еволюція інвестиційного арбітражу та виклики міжнародного права.</a:t>
            </a:r>
            <a:endParaRPr lang="ru-UA" sz="1400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r>
              <a:rPr lang="uk-UA" sz="1400" dirty="0">
                <a:cs typeface="Times New Roman" panose="02020603050405020304" pitchFamily="18" charset="0"/>
              </a:rPr>
              <a:t>Систематизація міжнародних </a:t>
            </a:r>
            <a:r>
              <a:rPr lang="uk-UA" sz="1400" dirty="0" err="1">
                <a:cs typeface="Times New Roman" panose="02020603050405020304" pitchFamily="18" charset="0"/>
              </a:rPr>
              <a:t>зобов</a:t>
            </a:r>
            <a:r>
              <a:rPr lang="ru-RU" sz="1400" dirty="0">
                <a:cs typeface="Times New Roman" panose="02020603050405020304" pitchFamily="18" charset="0"/>
              </a:rPr>
              <a:t>`</a:t>
            </a:r>
            <a:r>
              <a:rPr lang="uk-UA" sz="1400" dirty="0" err="1">
                <a:cs typeface="Times New Roman" panose="02020603050405020304" pitchFamily="18" charset="0"/>
              </a:rPr>
              <a:t>язань</a:t>
            </a:r>
            <a:r>
              <a:rPr lang="uk-UA" sz="1400" dirty="0">
                <a:cs typeface="Times New Roman" panose="02020603050405020304" pitchFamily="18" charset="0"/>
              </a:rPr>
              <a:t> України: стан гармонізації українського законодавства з законодавством ЄС.</a:t>
            </a:r>
            <a:endParaRPr lang="ru-UA" sz="1400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endParaRPr lang="uk-UA" sz="1400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endParaRPr lang="uk-UA" sz="1400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endParaRPr lang="uk-UA" sz="1400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"/>
            </a:pPr>
            <a:endParaRPr lang="uk-UA" sz="1400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dirty="0">
                <a:cs typeface="Times New Roman" panose="02020603050405020304" pitchFamily="18" charset="0"/>
              </a:rPr>
              <a:t>Більше ідей? Запрошуємо стати членом комітету та брати участь в діяльності комітету!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Olga </a:t>
            </a:r>
            <a:r>
              <a:rPr lang="en-US" dirty="0" err="1"/>
              <a:t>Kuchmiienko</a:t>
            </a:r>
            <a:r>
              <a:rPr lang="en-US" dirty="0"/>
              <a:t> #</a:t>
            </a:r>
            <a:r>
              <a:rPr lang="en-US" dirty="0" err="1"/>
              <a:t>Legalsweden</a:t>
            </a:r>
            <a:r>
              <a:rPr lang="en-US" dirty="0"/>
              <a:t> #</a:t>
            </a:r>
            <a:r>
              <a:rPr lang="en-US" dirty="0" err="1"/>
              <a:t>Lawlover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72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6916" y="1061884"/>
            <a:ext cx="10691659" cy="2777164"/>
          </a:xfrm>
        </p:spPr>
        <p:txBody>
          <a:bodyPr>
            <a:noAutofit/>
          </a:bodyPr>
          <a:lstStyle/>
          <a:p>
            <a:pPr algn="ctr"/>
            <a:r>
              <a:rPr lang="uk-UA" sz="8000" b="1" dirty="0"/>
              <a:t>Дякую за увагу та буду вдячна за ваш голос!</a:t>
            </a:r>
            <a:endParaRPr lang="en-US" sz="8000" b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Olga </a:t>
            </a:r>
            <a:r>
              <a:rPr lang="en-US" dirty="0" err="1"/>
              <a:t>Kuchmiienko</a:t>
            </a:r>
            <a:r>
              <a:rPr lang="en-US" dirty="0"/>
              <a:t> #</a:t>
            </a:r>
            <a:r>
              <a:rPr lang="en-US" dirty="0" err="1"/>
              <a:t>Legalsweden</a:t>
            </a:r>
            <a:r>
              <a:rPr lang="en-US" dirty="0"/>
              <a:t> #</a:t>
            </a:r>
            <a:r>
              <a:rPr lang="en-US" dirty="0" err="1"/>
              <a:t>Lawlover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87950"/>
      </p:ext>
    </p:extLst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2299</TotalTime>
  <Words>1268</Words>
  <Application>Microsoft Office PowerPoint</Application>
  <PresentationFormat>Широкоэкранный</PresentationFormat>
  <Paragraphs>77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Метрополия</vt:lpstr>
      <vt:lpstr>Програма розвитку Комітету кандидата на посаду члена Ради Комітету з міжнародного права Асоціації правників України на 2026-2027 роки Ольги Кучмієнко</vt:lpstr>
      <vt:lpstr>Про мене</vt:lpstr>
      <vt:lpstr>#Lawlover #Legalsweden та російська агресія</vt:lpstr>
      <vt:lpstr>Внесок в розвиток Комітету (1):  Організаційний: команда, міжнародний нетворк, експертний майданчик, рупор </vt:lpstr>
      <vt:lpstr>Внесок в розвиток Комітету (2): Експертний: визнання експертизи Комітету за кордоном </vt:lpstr>
      <vt:lpstr>Внесок в розвиток Комітету (3): Звіти</vt:lpstr>
      <vt:lpstr>Програма розвитку Комітету (слайд 1/2): тези*</vt:lpstr>
      <vt:lpstr>Програма розвитку Комітету (слайд 2/2): тези</vt:lpstr>
      <vt:lpstr>Дякую за увагу та буду вдячна за ваш голос!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“To pierce or not to pierce”, or does the presence of indirect foreign control mean that investor is foreign?</dc:title>
  <dc:creator>Windows User</dc:creator>
  <cp:lastModifiedBy>Olga</cp:lastModifiedBy>
  <cp:revision>99</cp:revision>
  <dcterms:created xsi:type="dcterms:W3CDTF">2019-04-11T06:24:54Z</dcterms:created>
  <dcterms:modified xsi:type="dcterms:W3CDTF">2025-12-01T17:38:13Z</dcterms:modified>
</cp:coreProperties>
</file>