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302" r:id="rId6"/>
    <p:sldId id="298" r:id="rId7"/>
    <p:sldId id="297" r:id="rId8"/>
    <p:sldId id="303" r:id="rId9"/>
    <p:sldId id="304" r:id="rId10"/>
    <p:sldId id="301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FFFFFF"/>
    <a:srgbClr val="610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7111-5EAB-4255-A2AC-2E0E1E28431C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86DC-9CD9-417E-9014-64AB33D16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10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86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86DC-9CD9-417E-9014-64AB33D1694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56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86DC-9CD9-417E-9014-64AB33D1694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34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86DC-9CD9-417E-9014-64AB33D1694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77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2cab7668a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2cab7668a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2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6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652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82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49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79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0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1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45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9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18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F243-72B4-4BF2-A26E-E147344CC95A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B680-3C40-495A-A99C-3BCBF8E44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1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hyperlink" Target="https://reyestr.court.gov.ua/Review/108260226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yestr.court.gov.ua/Review/112729708" TargetMode="External"/><Relationship Id="rId5" Type="http://schemas.openxmlformats.org/officeDocument/2006/relationships/hyperlink" Target="https://reyestr.court.gov.ua/Review/113690472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E72BDFED-A0E3-D428-9B61-2A65C76A8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1" b="26622"/>
          <a:stretch/>
        </p:blipFill>
        <p:spPr>
          <a:xfrm>
            <a:off x="-1" y="4214792"/>
            <a:ext cx="12192000" cy="2643208"/>
          </a:xfrm>
          <a:prstGeom prst="rect">
            <a:avLst/>
          </a:prstGeom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01" y="312434"/>
            <a:ext cx="1836567" cy="28756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ru" sz="1333" kern="0">
                <a:solidFill>
                  <a:srgbClr val="595959"/>
                </a:solidFill>
                <a:latin typeface="HelveticaNeueCyr" panose="02000503040000020004" pitchFamily="50" charset="-52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1</a:t>
            </a:fld>
            <a:endParaRPr sz="1333" kern="0">
              <a:solidFill>
                <a:srgbClr val="595959"/>
              </a:solidFill>
              <a:latin typeface="HelveticaNeueCyr" panose="02000503040000020004" pitchFamily="50" charset="-52"/>
              <a:cs typeface="Arial"/>
              <a:sym typeface="Arial"/>
            </a:endParaRPr>
          </a:p>
        </p:txBody>
      </p:sp>
      <p:sp>
        <p:nvSpPr>
          <p:cNvPr id="12" name="Google Shape;58;p13"/>
          <p:cNvSpPr txBox="1">
            <a:spLocks/>
          </p:cNvSpPr>
          <p:nvPr/>
        </p:nvSpPr>
        <p:spPr>
          <a:xfrm>
            <a:off x="9165266" y="132844"/>
            <a:ext cx="2862946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990"/>
            </a:pPr>
            <a:r>
              <a:rPr lang="en-US" sz="1920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23 </a:t>
            </a:r>
            <a:r>
              <a:rPr lang="uk-UA" sz="1920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листопада</a:t>
            </a:r>
            <a:r>
              <a:rPr lang="en-US" sz="1920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21283-1D45-64B6-E954-E16CF5F8E83A}"/>
              </a:ext>
            </a:extLst>
          </p:cNvPr>
          <p:cNvSpPr/>
          <p:nvPr/>
        </p:nvSpPr>
        <p:spPr>
          <a:xfrm>
            <a:off x="-1" y="4219533"/>
            <a:ext cx="12192000" cy="2638467"/>
          </a:xfrm>
          <a:prstGeom prst="rect">
            <a:avLst/>
          </a:prstGeom>
          <a:solidFill>
            <a:srgbClr val="66207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7424" y="2626632"/>
            <a:ext cx="6325399" cy="423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4;p13"/>
          <p:cNvSpPr txBox="1">
            <a:spLocks noGrp="1"/>
          </p:cNvSpPr>
          <p:nvPr>
            <p:ph type="ctrTitle"/>
          </p:nvPr>
        </p:nvSpPr>
        <p:spPr>
          <a:xfrm>
            <a:off x="362778" y="1491800"/>
            <a:ext cx="10330621" cy="193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З</a:t>
            </a:r>
            <a:r>
              <a:rPr lang="ru-RU" sz="4800" b="1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вільнення працівників, які перебувають за кордоном</a:t>
            </a:r>
            <a:endParaRPr lang="en-US" sz="4800" b="1" dirty="0">
              <a:solidFill>
                <a:srgbClr val="610E6F"/>
              </a:solidFill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6FA0FEC3-4080-8E1F-6E75-E1BEAEAD84AE}"/>
              </a:ext>
            </a:extLst>
          </p:cNvPr>
          <p:cNvSpPr txBox="1">
            <a:spLocks/>
          </p:cNvSpPr>
          <p:nvPr/>
        </p:nvSpPr>
        <p:spPr>
          <a:xfrm>
            <a:off x="362779" y="3305087"/>
            <a:ext cx="10222800" cy="6155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2400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Богдана Пархомчук, керуюча юристка </a:t>
            </a:r>
            <a:r>
              <a:rPr lang="en-US" sz="2400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AVELLUM</a:t>
            </a:r>
          </a:p>
        </p:txBody>
      </p:sp>
      <p:pic>
        <p:nvPicPr>
          <p:cNvPr id="8" name="Google Shape;56;p13">
            <a:extLst>
              <a:ext uri="{FF2B5EF4-FFF2-40B4-BE49-F238E27FC236}">
                <a16:creationId xmlns:a16="http://schemas.microsoft.com/office/drawing/2014/main" id="{1101EE1E-61AC-9E0E-5F97-39E6BC26118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7424" y="2626632"/>
            <a:ext cx="6325399" cy="423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7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eople sitting at a table in an office&#10;&#10;Description automatically generated">
            <a:extLst>
              <a:ext uri="{FF2B5EF4-FFF2-40B4-BE49-F238E27FC236}">
                <a16:creationId xmlns:a16="http://schemas.microsoft.com/office/drawing/2014/main" id="{3F910AF7-15A3-35BB-324A-09D44AF4A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8" r="42155"/>
          <a:stretch/>
        </p:blipFill>
        <p:spPr>
          <a:xfrm>
            <a:off x="10282957" y="0"/>
            <a:ext cx="1909043" cy="6858000"/>
          </a:xfrm>
          <a:prstGeom prst="rect">
            <a:avLst/>
          </a:prstGeom>
        </p:spPr>
      </p:pic>
      <p:pic>
        <p:nvPicPr>
          <p:cNvPr id="9" name="Google Shape;144;p16">
            <a:extLst>
              <a:ext uri="{FF2B5EF4-FFF2-40B4-BE49-F238E27FC236}">
                <a16:creationId xmlns:a16="http://schemas.microsoft.com/office/drawing/2014/main" id="{540A3ADD-3906-5E1C-B48F-40CD65DDB687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80000"/>
            <a:ext cx="457300" cy="4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3;p16">
            <a:extLst>
              <a:ext uri="{FF2B5EF4-FFF2-40B4-BE49-F238E27FC236}">
                <a16:creationId xmlns:a16="http://schemas.microsoft.com/office/drawing/2014/main" id="{6B6B713D-59A4-2F89-EA5E-978E4EC40B3D}"/>
              </a:ext>
            </a:extLst>
          </p:cNvPr>
          <p:cNvSpPr txBox="1">
            <a:spLocks/>
          </p:cNvSpPr>
          <p:nvPr/>
        </p:nvSpPr>
        <p:spPr>
          <a:xfrm>
            <a:off x="1080000" y="144000"/>
            <a:ext cx="4495300" cy="615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990"/>
            </a:pPr>
            <a:r>
              <a:rPr lang="uk-UA" sz="2187" cap="all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Необхідні дії для звільнення</a:t>
            </a:r>
            <a:endParaRPr lang="en-GB" sz="2187" cap="all" dirty="0"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C927E-162C-D6C5-5C0F-F2FDBBD920A0}"/>
              </a:ext>
            </a:extLst>
          </p:cNvPr>
          <p:cNvSpPr txBox="1"/>
          <p:nvPr/>
        </p:nvSpPr>
        <p:spPr>
          <a:xfrm>
            <a:off x="1656000" y="1120568"/>
            <a:ext cx="835659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обгрунтування підстави звільнення:  </a:t>
            </a:r>
            <a:endParaRPr lang="uk-UA" sz="21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  <a:p>
            <a:pPr marL="457200" algn="just">
              <a:spcAft>
                <a:spcPts val="1800"/>
              </a:spcAft>
            </a:pP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за ініціативою працівника чи згодою сторін (ч.1 ст. 36, ст. 38-39 КЗпП)</a:t>
            </a:r>
            <a:r>
              <a:rPr lang="en-US" sz="2100" dirty="0">
                <a:latin typeface="HelveticaNeueCyr" panose="02000503040000020004" pitchFamily="2" charset="-52"/>
                <a:ea typeface="Times New Roman" panose="02020603050405020304" pitchFamily="18" charset="0"/>
              </a:rPr>
              <a:t> </a:t>
            </a: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або</a:t>
            </a:r>
            <a:endParaRPr lang="uk-UA" sz="21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  <a:p>
            <a:pPr marL="457200" algn="just">
              <a:spcAft>
                <a:spcPts val="1800"/>
              </a:spcAft>
            </a:pP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за ініціативою роботодавця</a:t>
            </a:r>
            <a:r>
              <a:rPr lang="ru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(ст. </a:t>
            </a: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40 або 41 КЗпП</a:t>
            </a:r>
            <a:r>
              <a:rPr lang="ru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)</a:t>
            </a: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;</a:t>
            </a:r>
            <a:endParaRPr lang="uk-UA" sz="21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оформлення наказу про звільнення. Ознайомлення із наказом (ст. 47 КЗпП);</a:t>
            </a:r>
            <a:endParaRPr lang="uk-UA" sz="21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повідомлення про нараховані та виплачені працівнику суми при звільненні та здійснення належних виплат (ст. 116 КЗпП);</a:t>
            </a:r>
            <a:endParaRPr lang="uk-UA" sz="21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uk-UA" sz="21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внесення запису в трудову книжку та повернення трудової книжки працівнику (ст. 47 КЗпП).</a:t>
            </a:r>
            <a:endParaRPr lang="uk-UA" sz="21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392588-23CF-AC5A-8E7F-5C0A63AA8ABD}"/>
              </a:ext>
            </a:extLst>
          </p:cNvPr>
          <p:cNvSpPr/>
          <p:nvPr/>
        </p:nvSpPr>
        <p:spPr>
          <a:xfrm>
            <a:off x="1080000" y="1155369"/>
            <a:ext cx="432000" cy="432000"/>
          </a:xfrm>
          <a:prstGeom prst="ellipse">
            <a:avLst/>
          </a:prstGeom>
          <a:noFill/>
          <a:ln>
            <a:solidFill>
              <a:srgbClr val="662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662072"/>
                </a:solidFill>
                <a:latin typeface="HelveticaNeueCyr" panose="02000503040000020004" pitchFamily="50" charset="-52"/>
              </a:rPr>
              <a:t>1</a:t>
            </a:r>
            <a:endParaRPr lang="uk-UA" sz="2600" dirty="0">
              <a:solidFill>
                <a:srgbClr val="662072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79F443-A493-70BD-36F4-D91C6C6CB404}"/>
              </a:ext>
            </a:extLst>
          </p:cNvPr>
          <p:cNvSpPr/>
          <p:nvPr/>
        </p:nvSpPr>
        <p:spPr>
          <a:xfrm>
            <a:off x="1088821" y="4039699"/>
            <a:ext cx="432000" cy="432000"/>
          </a:xfrm>
          <a:prstGeom prst="ellipse">
            <a:avLst/>
          </a:prstGeom>
          <a:noFill/>
          <a:ln>
            <a:solidFill>
              <a:srgbClr val="662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662072"/>
                </a:solidFill>
                <a:latin typeface="HelveticaNeueCyr" panose="02000503040000020004" pitchFamily="50" charset="-52"/>
              </a:rPr>
              <a:t>3</a:t>
            </a:r>
            <a:endParaRPr lang="uk-UA" sz="2600" dirty="0">
              <a:solidFill>
                <a:srgbClr val="662072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586ADD-4526-C4A4-8F61-D25B24221262}"/>
              </a:ext>
            </a:extLst>
          </p:cNvPr>
          <p:cNvSpPr/>
          <p:nvPr/>
        </p:nvSpPr>
        <p:spPr>
          <a:xfrm>
            <a:off x="1080000" y="3213000"/>
            <a:ext cx="432000" cy="432000"/>
          </a:xfrm>
          <a:prstGeom prst="ellipse">
            <a:avLst/>
          </a:prstGeom>
          <a:noFill/>
          <a:ln>
            <a:solidFill>
              <a:srgbClr val="662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662072"/>
                </a:solidFill>
                <a:latin typeface="HelveticaNeueCyr" panose="02000503040000020004" pitchFamily="50" charset="-52"/>
              </a:rPr>
              <a:t>2</a:t>
            </a:r>
            <a:endParaRPr lang="uk-UA" sz="2600" dirty="0">
              <a:solidFill>
                <a:srgbClr val="662072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AD8D00-2183-45D3-C498-6D3D43247A0B}"/>
              </a:ext>
            </a:extLst>
          </p:cNvPr>
          <p:cNvSpPr/>
          <p:nvPr/>
        </p:nvSpPr>
        <p:spPr>
          <a:xfrm>
            <a:off x="1080000" y="4947523"/>
            <a:ext cx="432000" cy="432000"/>
          </a:xfrm>
          <a:prstGeom prst="ellipse">
            <a:avLst/>
          </a:prstGeom>
          <a:noFill/>
          <a:ln>
            <a:solidFill>
              <a:srgbClr val="662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662072"/>
                </a:solidFill>
                <a:latin typeface="HelveticaNeueCyr" panose="02000503040000020004" pitchFamily="50" charset="-52"/>
              </a:rPr>
              <a:t>4</a:t>
            </a:r>
            <a:endParaRPr lang="uk-UA" sz="2600" dirty="0">
              <a:solidFill>
                <a:srgbClr val="662072"/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8" name="Google Shape;740;p34">
            <a:extLst>
              <a:ext uri="{FF2B5EF4-FFF2-40B4-BE49-F238E27FC236}">
                <a16:creationId xmlns:a16="http://schemas.microsoft.com/office/drawing/2014/main" id="{7D7C78BF-FB72-D707-50C7-D1924D78BD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729751" y="1835754"/>
            <a:ext cx="241933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40;p34">
            <a:extLst>
              <a:ext uri="{FF2B5EF4-FFF2-40B4-BE49-F238E27FC236}">
                <a16:creationId xmlns:a16="http://schemas.microsoft.com/office/drawing/2014/main" id="{2CA71CE7-0289-AECC-93EF-A34A6EC6E2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729751" y="2626014"/>
            <a:ext cx="241933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EF78D0-63A8-C077-26E1-905CE9124D5C}"/>
              </a:ext>
            </a:extLst>
          </p:cNvPr>
          <p:cNvSpPr/>
          <p:nvPr/>
        </p:nvSpPr>
        <p:spPr>
          <a:xfrm>
            <a:off x="10282957" y="0"/>
            <a:ext cx="1909043" cy="6858000"/>
          </a:xfrm>
          <a:prstGeom prst="rect">
            <a:avLst/>
          </a:prstGeom>
          <a:solidFill>
            <a:srgbClr val="66207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039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44;p16">
            <a:extLst>
              <a:ext uri="{FF2B5EF4-FFF2-40B4-BE49-F238E27FC236}">
                <a16:creationId xmlns:a16="http://schemas.microsoft.com/office/drawing/2014/main" id="{540A3ADD-3906-5E1C-B48F-40CD65DDB687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80000"/>
            <a:ext cx="457300" cy="4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3;p16">
            <a:extLst>
              <a:ext uri="{FF2B5EF4-FFF2-40B4-BE49-F238E27FC236}">
                <a16:creationId xmlns:a16="http://schemas.microsoft.com/office/drawing/2014/main" id="{6B6B713D-59A4-2F89-EA5E-978E4EC40B3D}"/>
              </a:ext>
            </a:extLst>
          </p:cNvPr>
          <p:cNvSpPr txBox="1">
            <a:spLocks/>
          </p:cNvSpPr>
          <p:nvPr/>
        </p:nvSpPr>
        <p:spPr>
          <a:xfrm>
            <a:off x="1080000" y="144000"/>
            <a:ext cx="7367314" cy="615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990"/>
            </a:pPr>
            <a:r>
              <a:rPr lang="ru-RU" sz="2187" cap="all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Способи офіційної комунікації із працівником</a:t>
            </a:r>
            <a:endParaRPr lang="en-GB" sz="2187" cap="all" dirty="0"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B89DE-AC04-98F8-D1CB-8C3E43F0B5B7}"/>
              </a:ext>
            </a:extLst>
          </p:cNvPr>
          <p:cNvSpPr txBox="1"/>
          <p:nvPr/>
        </p:nvSpPr>
        <p:spPr>
          <a:xfrm>
            <a:off x="2196000" y="1119600"/>
            <a:ext cx="891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2400"/>
              </a:spcAft>
              <a:tabLst>
                <a:tab pos="457200" algn="l"/>
              </a:tabLst>
            </a:pPr>
            <a:r>
              <a:rPr lang="ru-RU" sz="2000" dirty="0" err="1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загальне</a:t>
            </a:r>
            <a:r>
              <a:rPr lang="ru-RU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правило</a:t>
            </a:r>
            <a:r>
              <a:rPr lang="ru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-</a:t>
            </a:r>
            <a:r>
              <a:rPr lang="ru-RU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фізичний </a:t>
            </a:r>
            <a:r>
              <a:rPr lang="ru-RU" sz="2000" dirty="0" err="1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обмін</a:t>
            </a:r>
            <a:r>
              <a:rPr lang="ru-RU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документами </a:t>
            </a:r>
            <a:endParaRPr lang="ru-UA" sz="2000" dirty="0">
              <a:effectLst/>
              <a:latin typeface="HelveticaNeueCyr" panose="02000503040000020004" pitchFamily="2" charset="-52"/>
              <a:ea typeface="Times New Roman" panose="02020603050405020304" pitchFamily="18" charset="0"/>
            </a:endParaRPr>
          </a:p>
          <a:p>
            <a:pPr lvl="0"/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ознайомлення працівників з </a:t>
            </a:r>
            <a:r>
              <a:rPr lang="uk-UA" sz="2000" dirty="0">
                <a:latin typeface="HelveticaNeueCyr" panose="02000503040000020004" pitchFamily="2" charset="-52"/>
              </a:rPr>
              <a:t>документами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роботодавця з 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накладенням КЕП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або за допомогою погодженого сторонами альтернативного способу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(ст. 29 КЗпП)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2400"/>
              </a:spcAft>
              <a:tabLst>
                <a:tab pos="457200" algn="l"/>
              </a:tabLst>
            </a:pPr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у період дії воєнного стану </a:t>
            </a:r>
            <a:r>
              <a:rPr lang="ru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- </a:t>
            </a:r>
            <a:r>
              <a:rPr lang="uk-UA" sz="2000" b="1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альтернативні способи створення, пересилання і зберігання наказів</a:t>
            </a:r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роботодавця, повідомлень та інших документів з питань трудових відносин та про </a:t>
            </a:r>
            <a:r>
              <a:rPr lang="uk-UA" sz="2000" b="1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будь-який інший доступний спосіб електронної комунікації, який обрано за згодою між роботодавцем та працівником (ст. 7 Закону Про організацію трудових відносин під час воєнного стану)</a:t>
            </a:r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. </a:t>
            </a:r>
            <a:endParaRPr lang="uk-UA" sz="20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67FB5A-817C-81FC-5228-D43EA0A55E2F}"/>
              </a:ext>
            </a:extLst>
          </p:cNvPr>
          <p:cNvSpPr txBox="1"/>
          <p:nvPr/>
        </p:nvSpPr>
        <p:spPr>
          <a:xfrm>
            <a:off x="1489252" y="5113967"/>
            <a:ext cx="9826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У разі ненадходження до автора підтвердження про факт одержання електронного документа вважається, що електронний документ не одержано адресатом (ст. 11 ЗУ “</a:t>
            </a:r>
            <a:r>
              <a:rPr lang="uk-UA" sz="2000" i="1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Про електронні документи та електронний документообіг</a:t>
            </a:r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” та </a:t>
            </a:r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</a:t>
            </a:r>
            <a:r>
              <a:rPr lang="uk-UA" sz="20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а КЦС у справі № 299/2706/20 від 21.12.2022).</a:t>
            </a:r>
            <a:endParaRPr lang="uk-UA" sz="2000" dirty="0"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5B78E11-C5CE-3C55-34EC-EF7A7A762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4" y="2299013"/>
            <a:ext cx="1091700" cy="244136"/>
          </a:xfrm>
          <a:prstGeom prst="rect">
            <a:avLst/>
          </a:prstGeom>
        </p:spPr>
      </p:pic>
      <p:pic>
        <p:nvPicPr>
          <p:cNvPr id="25" name="Picture 24" descr="A yellow circle with black letters&#10;&#10;Description automatically generated">
            <a:extLst>
              <a:ext uri="{FF2B5EF4-FFF2-40B4-BE49-F238E27FC236}">
                <a16:creationId xmlns:a16="http://schemas.microsoft.com/office/drawing/2014/main" id="{6D580D8C-31D7-4F39-AF6B-740BC8A2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7" y="1926461"/>
            <a:ext cx="863101" cy="334105"/>
          </a:xfrm>
          <a:prstGeom prst="rect">
            <a:avLst/>
          </a:prstGeom>
        </p:spPr>
      </p:pic>
      <p:pic>
        <p:nvPicPr>
          <p:cNvPr id="27" name="Picture 26" descr="A blue circle with a white triangle in the middle&#10;&#10;Description automatically generated">
            <a:extLst>
              <a:ext uri="{FF2B5EF4-FFF2-40B4-BE49-F238E27FC236}">
                <a16:creationId xmlns:a16="http://schemas.microsoft.com/office/drawing/2014/main" id="{1D4A5C31-1933-9B9A-D664-6ECDFB6FE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4" y="3164412"/>
            <a:ext cx="409252" cy="409252"/>
          </a:xfrm>
          <a:prstGeom prst="rect">
            <a:avLst/>
          </a:prstGeom>
        </p:spPr>
      </p:pic>
      <p:pic>
        <p:nvPicPr>
          <p:cNvPr id="29" name="Picture 28" descr="A group of blue circles&#10;&#10;Description automatically generated">
            <a:extLst>
              <a:ext uri="{FF2B5EF4-FFF2-40B4-BE49-F238E27FC236}">
                <a16:creationId xmlns:a16="http://schemas.microsoft.com/office/drawing/2014/main" id="{4BD847D3-4914-FFF1-457D-48EC6A040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" y="3612111"/>
            <a:ext cx="863100" cy="194198"/>
          </a:xfrm>
          <a:prstGeom prst="rect">
            <a:avLst/>
          </a:prstGeom>
        </p:spPr>
      </p:pic>
      <p:pic>
        <p:nvPicPr>
          <p:cNvPr id="31" name="Picture 30" descr="A green and white logo&#10;&#10;Description automatically generated">
            <a:extLst>
              <a:ext uri="{FF2B5EF4-FFF2-40B4-BE49-F238E27FC236}">
                <a16:creationId xmlns:a16="http://schemas.microsoft.com/office/drawing/2014/main" id="{72DCFEBC-DD01-9531-D599-2A473AFEBB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84" y="3175125"/>
            <a:ext cx="409252" cy="411810"/>
          </a:xfrm>
          <a:prstGeom prst="rect">
            <a:avLst/>
          </a:prstGeom>
        </p:spPr>
      </p:pic>
      <p:pic>
        <p:nvPicPr>
          <p:cNvPr id="33" name="Picture 32" descr="A person holding a document and a paper&#10;&#10;Description automatically generated">
            <a:extLst>
              <a:ext uri="{FF2B5EF4-FFF2-40B4-BE49-F238E27FC236}">
                <a16:creationId xmlns:a16="http://schemas.microsoft.com/office/drawing/2014/main" id="{0490BF2A-ADA2-0E63-895C-9AE9E42A5E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r="521" b="16120"/>
          <a:stretch/>
        </p:blipFill>
        <p:spPr>
          <a:xfrm>
            <a:off x="1207591" y="924926"/>
            <a:ext cx="858573" cy="732007"/>
          </a:xfrm>
          <a:prstGeom prst="rect">
            <a:avLst/>
          </a:prstGeom>
        </p:spPr>
      </p:pic>
      <p:pic>
        <p:nvPicPr>
          <p:cNvPr id="3" name="Picture 2" descr="A purple exclamation mark&#10;&#10;Description automatically generated">
            <a:extLst>
              <a:ext uri="{FF2B5EF4-FFF2-40B4-BE49-F238E27FC236}">
                <a16:creationId xmlns:a16="http://schemas.microsoft.com/office/drawing/2014/main" id="{C82F98E9-F7EF-27D2-3865-1B970A022D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0" r="36130"/>
          <a:stretch/>
        </p:blipFill>
        <p:spPr>
          <a:xfrm>
            <a:off x="1080000" y="5101316"/>
            <a:ext cx="352248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1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holding a blue book&#10;&#10;Description automatically generated">
            <a:extLst>
              <a:ext uri="{FF2B5EF4-FFF2-40B4-BE49-F238E27FC236}">
                <a16:creationId xmlns:a16="http://schemas.microsoft.com/office/drawing/2014/main" id="{2917F187-358B-D864-5AF1-85B00872A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"/>
          <a:stretch/>
        </p:blipFill>
        <p:spPr>
          <a:xfrm>
            <a:off x="8338899" y="0"/>
            <a:ext cx="5949876" cy="6858000"/>
          </a:xfrm>
          <a:prstGeom prst="rect">
            <a:avLst/>
          </a:prstGeom>
        </p:spPr>
      </p:pic>
      <p:pic>
        <p:nvPicPr>
          <p:cNvPr id="9" name="Google Shape;144;p16">
            <a:extLst>
              <a:ext uri="{FF2B5EF4-FFF2-40B4-BE49-F238E27FC236}">
                <a16:creationId xmlns:a16="http://schemas.microsoft.com/office/drawing/2014/main" id="{540A3ADD-3906-5E1C-B48F-40CD65DDB687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80000"/>
            <a:ext cx="457300" cy="4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3;p16">
            <a:extLst>
              <a:ext uri="{FF2B5EF4-FFF2-40B4-BE49-F238E27FC236}">
                <a16:creationId xmlns:a16="http://schemas.microsoft.com/office/drawing/2014/main" id="{6B6B713D-59A4-2F89-EA5E-978E4EC40B3D}"/>
              </a:ext>
            </a:extLst>
          </p:cNvPr>
          <p:cNvSpPr txBox="1">
            <a:spLocks/>
          </p:cNvSpPr>
          <p:nvPr/>
        </p:nvSpPr>
        <p:spPr>
          <a:xfrm>
            <a:off x="1080000" y="144000"/>
            <a:ext cx="7367314" cy="615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990"/>
            </a:pPr>
            <a:r>
              <a:rPr lang="ru-RU" sz="2187" cap="all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Повернення трудової книжки</a:t>
            </a:r>
            <a:endParaRPr lang="en-GB" sz="2187" cap="all" dirty="0"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B89DE-AC04-98F8-D1CB-8C3E43F0B5B7}"/>
              </a:ext>
            </a:extLst>
          </p:cNvPr>
          <p:cNvSpPr txBox="1"/>
          <p:nvPr/>
        </p:nvSpPr>
        <p:spPr>
          <a:xfrm>
            <a:off x="1814630" y="3438171"/>
            <a:ext cx="6632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ru-RU" sz="22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Отримання представником працівника за довіреністю</a:t>
            </a:r>
            <a:endParaRPr lang="en-US" sz="2200" dirty="0">
              <a:effectLst/>
              <a:latin typeface="HelveticaNeueCyr" panose="02000503040000020004" pitchFamily="2" charset="-52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E8575-7E81-FC54-3269-F5F877C5A6E7}"/>
              </a:ext>
            </a:extLst>
          </p:cNvPr>
          <p:cNvSpPr txBox="1"/>
          <p:nvPr/>
        </p:nvSpPr>
        <p:spPr>
          <a:xfrm>
            <a:off x="1814630" y="1119600"/>
            <a:ext cx="69864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ru-RU" sz="22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Пересилання поштою на адресу, зазначену працівником (п. 4.2. Інструкції про порядок ведення трудових книжок працівників)</a:t>
            </a:r>
            <a:endParaRPr lang="en-US" sz="2200" dirty="0">
              <a:effectLst/>
              <a:latin typeface="HelveticaNeueCyr" panose="02000503040000020004" pitchFamily="2" charset="-52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12844-2CB7-407A-CBE7-4DC7D71A1BCD}"/>
              </a:ext>
            </a:extLst>
          </p:cNvPr>
          <p:cNvSpPr txBox="1"/>
          <p:nvPr/>
        </p:nvSpPr>
        <p:spPr>
          <a:xfrm>
            <a:off x="1812336" y="2481832"/>
            <a:ext cx="522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ru-RU" sz="2200" b="1" dirty="0">
                <a:solidFill>
                  <a:srgbClr val="610E6E"/>
                </a:solidFill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Умова:</a:t>
            </a:r>
            <a:r>
              <a:rPr lang="ru-RU" sz="22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заяв</a:t>
            </a:r>
            <a:r>
              <a:rPr lang="ru-RU" sz="2200" dirty="0" err="1">
                <a:latin typeface="HelveticaNeueCyr" panose="02000503040000020004" pitchFamily="2" charset="-52"/>
                <a:ea typeface="Times New Roman" panose="02020603050405020304" pitchFamily="18" charset="0"/>
              </a:rPr>
              <a:t>а</a:t>
            </a:r>
            <a:r>
              <a:rPr lang="ru-RU" sz="22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 працівника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2CEA6-270D-5B00-5FCA-B83CF11ADEE6}"/>
              </a:ext>
            </a:extLst>
          </p:cNvPr>
          <p:cNvSpPr txBox="1"/>
          <p:nvPr/>
        </p:nvSpPr>
        <p:spPr>
          <a:xfrm>
            <a:off x="1812336" y="4461848"/>
            <a:ext cx="66326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ru-RU" sz="2200" b="1" dirty="0">
                <a:solidFill>
                  <a:srgbClr val="610E6E"/>
                </a:solidFill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Умова: </a:t>
            </a:r>
            <a:r>
              <a:rPr lang="ru-RU" sz="2200" dirty="0">
                <a:effectLst/>
                <a:latin typeface="HelveticaNeueCyr" panose="02000503040000020004" pitchFamily="2" charset="-52"/>
                <a:ea typeface="Times New Roman" panose="02020603050405020304" pitchFamily="18" charset="0"/>
              </a:rPr>
              <a:t>нотаріальна довіреність на представника + заява працівника з проханням віддати трудову представнику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D211D-7BB3-B217-06AC-267DB9FF1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898" y="0"/>
            <a:ext cx="5937505" cy="7035800"/>
          </a:xfrm>
          <a:prstGeom prst="trapezoid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F4E04C-8B3F-F933-84CA-A78C4EF57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050">
            <a:off x="1080000" y="1229728"/>
            <a:ext cx="507981" cy="507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FB058-A4EA-1CB4-72CA-D6085CDE8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050">
            <a:off x="1080000" y="3572899"/>
            <a:ext cx="507981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table and chairs in a room with windows&#10;&#10;Description automatically generated">
            <a:extLst>
              <a:ext uri="{FF2B5EF4-FFF2-40B4-BE49-F238E27FC236}">
                <a16:creationId xmlns:a16="http://schemas.microsoft.com/office/drawing/2014/main" id="{ACC7056D-E60B-07C1-A42B-C39376AC7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72" b="5105"/>
          <a:stretch/>
        </p:blipFill>
        <p:spPr>
          <a:xfrm>
            <a:off x="0" y="4684624"/>
            <a:ext cx="12192000" cy="2185214"/>
          </a:xfrm>
          <a:prstGeom prst="rect">
            <a:avLst/>
          </a:prstGeom>
        </p:spPr>
      </p:pic>
      <p:pic>
        <p:nvPicPr>
          <p:cNvPr id="9" name="Google Shape;144;p16">
            <a:extLst>
              <a:ext uri="{FF2B5EF4-FFF2-40B4-BE49-F238E27FC236}">
                <a16:creationId xmlns:a16="http://schemas.microsoft.com/office/drawing/2014/main" id="{540A3ADD-3906-5E1C-B48F-40CD65DDB687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80000"/>
            <a:ext cx="457300" cy="4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3;p16">
            <a:extLst>
              <a:ext uri="{FF2B5EF4-FFF2-40B4-BE49-F238E27FC236}">
                <a16:creationId xmlns:a16="http://schemas.microsoft.com/office/drawing/2014/main" id="{6B6B713D-59A4-2F89-EA5E-978E4EC40B3D}"/>
              </a:ext>
            </a:extLst>
          </p:cNvPr>
          <p:cNvSpPr txBox="1">
            <a:spLocks/>
          </p:cNvSpPr>
          <p:nvPr/>
        </p:nvSpPr>
        <p:spPr>
          <a:xfrm>
            <a:off x="1080000" y="144000"/>
            <a:ext cx="7367314" cy="615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990"/>
            </a:pPr>
            <a:r>
              <a:rPr lang="ru-RU" sz="2187" cap="all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Можливість </a:t>
            </a:r>
            <a:r>
              <a:rPr lang="ru-RU" sz="2187" cap="all" dirty="0" err="1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звільнення</a:t>
            </a:r>
            <a:r>
              <a:rPr lang="ru-RU" sz="2187" cap="all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 ДИСТАНЦІЙНОГО ПРАЦІВНИКА за прогул</a:t>
            </a:r>
            <a:endParaRPr lang="en-GB" sz="2187" cap="all" dirty="0"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B89DE-AC04-98F8-D1CB-8C3E43F0B5B7}"/>
              </a:ext>
            </a:extLst>
          </p:cNvPr>
          <p:cNvSpPr txBox="1"/>
          <p:nvPr/>
        </p:nvSpPr>
        <p:spPr>
          <a:xfrm>
            <a:off x="1814400" y="1119600"/>
            <a:ext cx="94864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2400"/>
              </a:spcAft>
              <a:tabLst>
                <a:tab pos="457200" algn="l"/>
              </a:tabLst>
            </a:pPr>
            <a:r>
              <a:rPr lang="uk-UA" sz="2400" dirty="0">
                <a:effectLst/>
                <a:latin typeface="HelveticaNeueCyr" panose="02000503040000020004" pitchFamily="2" charset="-52"/>
                <a:ea typeface="Calibri" panose="020F0502020204030204" pitchFamily="34" charset="0"/>
              </a:rPr>
              <a:t>Н</a:t>
            </a:r>
            <a:r>
              <a:rPr lang="ru-RU" sz="2400" dirty="0">
                <a:effectLst/>
                <a:latin typeface="HelveticaNeueCyr" panose="02000503040000020004" pitchFamily="2" charset="-52"/>
                <a:ea typeface="Calibri" panose="020F0502020204030204" pitchFamily="34" charset="0"/>
              </a:rPr>
              <a:t>аявність письмового трудового договору про дистанційну роботу</a:t>
            </a:r>
          </a:p>
          <a:p>
            <a:pPr lvl="0" algn="just">
              <a:spcAft>
                <a:spcPts val="2400"/>
              </a:spcAft>
              <a:tabLst>
                <a:tab pos="457200" algn="l"/>
              </a:tabLst>
            </a:pPr>
            <a:r>
              <a:rPr lang="ru-RU" sz="2400" dirty="0">
                <a:latin typeface="HelveticaNeueCyr" panose="02000503040000020004" pitchFamily="2" charset="-52"/>
                <a:ea typeface="Calibri" panose="020F0502020204030204" pitchFamily="34" charset="0"/>
              </a:rPr>
              <a:t>Ф</a:t>
            </a:r>
            <a:r>
              <a:rPr lang="ru-RU" sz="2400" dirty="0">
                <a:effectLst/>
                <a:latin typeface="HelveticaNeueCyr" panose="02000503040000020004" pitchFamily="2" charset="-52"/>
                <a:ea typeface="Calibri" panose="020F0502020204030204" pitchFamily="34" charset="0"/>
              </a:rPr>
              <a:t>іксований робочий час і погоджений спосіб моніторингу</a:t>
            </a:r>
          </a:p>
          <a:p>
            <a:pPr lvl="0" algn="just">
              <a:spcAft>
                <a:spcPts val="2400"/>
              </a:spcAft>
              <a:tabLst>
                <a:tab pos="457200" algn="l"/>
              </a:tabLst>
            </a:pPr>
            <a:r>
              <a:rPr lang="ru-RU" sz="2400" dirty="0">
                <a:latin typeface="HelveticaNeueCyr" panose="02000503040000020004" pitchFamily="2" charset="-52"/>
                <a:ea typeface="Calibri" panose="020F0502020204030204" pitchFamily="34" charset="0"/>
              </a:rPr>
              <a:t>В</a:t>
            </a:r>
            <a:r>
              <a:rPr lang="ru-RU" sz="2400" dirty="0">
                <a:effectLst/>
                <a:latin typeface="HelveticaNeueCyr" panose="02000503040000020004" pitchFamily="2" charset="-52"/>
                <a:ea typeface="Calibri" panose="020F0502020204030204" pitchFamily="34" charset="0"/>
              </a:rPr>
              <a:t>ідсутність поважних підстав (отримання пояснень)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107E7-0338-8709-C103-97F4BCBA3E19}"/>
              </a:ext>
            </a:extLst>
          </p:cNvPr>
          <p:cNvSpPr txBox="1"/>
          <p:nvPr/>
        </p:nvSpPr>
        <p:spPr>
          <a:xfrm>
            <a:off x="1080000" y="3552219"/>
            <a:ext cx="9126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r>
              <a:rPr lang="uk-UA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Постанова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КЦС у справі № 639/2672/22 від 21.09.2023</a:t>
            </a:r>
            <a:endParaRPr lang="ru-RU" sz="2000" dirty="0">
              <a:latin typeface="HelveticaNeueCyr" panose="02000503040000020004" pitchFamily="2" charset="-52"/>
              <a:ea typeface="Calibri" panose="020F0502020204030204" pitchFamily="34" charset="0"/>
            </a:endParaRPr>
          </a:p>
          <a:p>
            <a:pPr algn="just">
              <a:spcAft>
                <a:spcPts val="1800"/>
              </a:spcAft>
              <a:tabLst>
                <a:tab pos="457200" algn="l"/>
              </a:tabLst>
            </a:pPr>
            <a:r>
              <a:rPr lang="uk-UA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Постанова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Київського апеляційного суду у справі № 761/13951/22 від 27.07.2023 (</a:t>
            </a:r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справа на етапі касаційного оскарження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1800"/>
              </a:spcAft>
              <a:tabLst>
                <a:tab pos="457200" algn="l"/>
              </a:tabLst>
            </a:pPr>
            <a:endParaRPr lang="ru-RU" sz="1800" dirty="0">
              <a:solidFill>
                <a:srgbClr val="FF0000"/>
              </a:solidFill>
              <a:effectLst/>
              <a:latin typeface="HelveticaNeueCyr" panose="02000503040000020004" pitchFamily="2" charset="-52"/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A9764-0E4E-C623-CDE3-50ED74C6C0BC}"/>
              </a:ext>
            </a:extLst>
          </p:cNvPr>
          <p:cNvSpPr/>
          <p:nvPr/>
        </p:nvSpPr>
        <p:spPr>
          <a:xfrm>
            <a:off x="0" y="4684625"/>
            <a:ext cx="12192000" cy="2185214"/>
          </a:xfrm>
          <a:prstGeom prst="rect">
            <a:avLst/>
          </a:prstGeom>
          <a:solidFill>
            <a:srgbClr val="66207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24A1F7-8557-197C-9609-2255E06F4C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050">
            <a:off x="1080000" y="1229728"/>
            <a:ext cx="507981" cy="5079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EF768B-1545-58F5-D70C-2AE04106E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050">
            <a:off x="1080000" y="2150499"/>
            <a:ext cx="507981" cy="507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317EAA-64FC-D01A-873E-11B5201C50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050">
            <a:off x="1080000" y="2837206"/>
            <a:ext cx="507981" cy="507981"/>
          </a:xfrm>
          <a:prstGeom prst="rect">
            <a:avLst/>
          </a:prstGeom>
        </p:spPr>
      </p:pic>
      <p:pic>
        <p:nvPicPr>
          <p:cNvPr id="2" name="Picture 2" descr="A purple exclamation mark&#10;&#10;Description automatically generated">
            <a:extLst>
              <a:ext uri="{FF2B5EF4-FFF2-40B4-BE49-F238E27FC236}">
                <a16:creationId xmlns:a16="http://schemas.microsoft.com/office/drawing/2014/main" id="{F9089C19-2DBD-99DE-326C-0FB6F58BE8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0" r="36130"/>
          <a:stretch/>
        </p:blipFill>
        <p:spPr>
          <a:xfrm>
            <a:off x="622802" y="3414782"/>
            <a:ext cx="352248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5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462476"/>
            <a:ext cx="12192004" cy="139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01" y="312434"/>
            <a:ext cx="1836567" cy="28756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555;p29"/>
          <p:cNvSpPr txBox="1">
            <a:spLocks noGrp="1"/>
          </p:cNvSpPr>
          <p:nvPr>
            <p:ph type="ctrTitle"/>
          </p:nvPr>
        </p:nvSpPr>
        <p:spPr>
          <a:xfrm>
            <a:off x="9818533" y="6219394"/>
            <a:ext cx="2171293" cy="4017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" sz="1800" b="1" dirty="0">
                <a:solidFill>
                  <a:srgbClr val="560D61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www.avellum.com</a:t>
            </a:r>
            <a:endParaRPr sz="1800" b="1" dirty="0">
              <a:solidFill>
                <a:srgbClr val="560D61"/>
              </a:solidFill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556;p29"/>
          <p:cNvSpPr txBox="1">
            <a:spLocks/>
          </p:cNvSpPr>
          <p:nvPr/>
        </p:nvSpPr>
        <p:spPr>
          <a:xfrm>
            <a:off x="8349927" y="3022167"/>
            <a:ext cx="3347200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sz="1533" b="1" dirty="0">
                <a:solidFill>
                  <a:srgbClr val="560D61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bparkhomchuk@avellum.com</a:t>
            </a:r>
          </a:p>
        </p:txBody>
      </p:sp>
      <p:sp>
        <p:nvSpPr>
          <p:cNvPr id="28" name="Google Shape;557;p29"/>
          <p:cNvSpPr txBox="1">
            <a:spLocks/>
          </p:cNvSpPr>
          <p:nvPr/>
        </p:nvSpPr>
        <p:spPr>
          <a:xfrm>
            <a:off x="8349927" y="2625234"/>
            <a:ext cx="3027101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sz="1667" dirty="0"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Керуюча юристка</a:t>
            </a:r>
            <a:endParaRPr lang="en-US" sz="1667" dirty="0"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558;p29"/>
          <p:cNvSpPr txBox="1">
            <a:spLocks/>
          </p:cNvSpPr>
          <p:nvPr/>
        </p:nvSpPr>
        <p:spPr>
          <a:xfrm>
            <a:off x="8349927" y="2228300"/>
            <a:ext cx="3347200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sz="1933" b="1" dirty="0">
                <a:solidFill>
                  <a:srgbClr val="560D61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Богдана Пархомчук</a:t>
            </a:r>
            <a:endParaRPr lang="en-GB" sz="1933" b="1" dirty="0">
              <a:solidFill>
                <a:srgbClr val="560D61"/>
              </a:solidFill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Google Shape;5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8301" y="5780772"/>
            <a:ext cx="731600" cy="72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6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899" y="5780772"/>
            <a:ext cx="731600" cy="72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6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900" y="5780772"/>
            <a:ext cx="731600" cy="72721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563;p29"/>
          <p:cNvSpPr txBox="1">
            <a:spLocks/>
          </p:cNvSpPr>
          <p:nvPr/>
        </p:nvSpPr>
        <p:spPr>
          <a:xfrm>
            <a:off x="1439649" y="5667580"/>
            <a:ext cx="3418800" cy="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667" dirty="0">
                <a:solidFill>
                  <a:srgbClr val="521060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01010, Київ, Україна</a:t>
            </a:r>
          </a:p>
          <a:p>
            <a:pPr algn="l"/>
            <a:r>
              <a:rPr lang="ru-RU" sz="1667" dirty="0">
                <a:solidFill>
                  <a:srgbClr val="521060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вул. Князів Острозьких 32/2,</a:t>
            </a:r>
          </a:p>
          <a:p>
            <a:pPr algn="l"/>
            <a:r>
              <a:rPr lang="ru-RU" sz="1667" dirty="0">
                <a:solidFill>
                  <a:srgbClr val="521060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БЦ Сенатор, 12 поверх</a:t>
            </a:r>
          </a:p>
        </p:txBody>
      </p:sp>
      <p:sp>
        <p:nvSpPr>
          <p:cNvPr id="37" name="Google Shape;566;p29"/>
          <p:cNvSpPr txBox="1">
            <a:spLocks/>
          </p:cNvSpPr>
          <p:nvPr/>
        </p:nvSpPr>
        <p:spPr>
          <a:xfrm>
            <a:off x="6692952" y="1212605"/>
            <a:ext cx="4431694" cy="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990"/>
            </a:pPr>
            <a:r>
              <a:rPr lang="uk-UA" sz="4800" b="1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Контакти</a:t>
            </a:r>
            <a:r>
              <a:rPr lang="en-US" sz="4800" b="1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:</a:t>
            </a:r>
            <a:endParaRPr lang="en-GB" sz="4800" b="1" dirty="0">
              <a:solidFill>
                <a:srgbClr val="610E6F"/>
              </a:solidFill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566;p29">
            <a:extLst>
              <a:ext uri="{FF2B5EF4-FFF2-40B4-BE49-F238E27FC236}">
                <a16:creationId xmlns:a16="http://schemas.microsoft.com/office/drawing/2014/main" id="{5F26C62B-1F72-32C5-7867-B8E9E1E1D2EA}"/>
              </a:ext>
            </a:extLst>
          </p:cNvPr>
          <p:cNvSpPr txBox="1">
            <a:spLocks/>
          </p:cNvSpPr>
          <p:nvPr/>
        </p:nvSpPr>
        <p:spPr>
          <a:xfrm>
            <a:off x="1265168" y="2727937"/>
            <a:ext cx="3459400" cy="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990"/>
            </a:pPr>
            <a:r>
              <a:rPr lang="en-US" sz="11500" b="1" dirty="0">
                <a:solidFill>
                  <a:srgbClr val="610E6F"/>
                </a:solidFill>
                <a:latin typeface="HelveticaNeueCyr" panose="02000503040000020004" pitchFamily="50" charset="-52"/>
                <a:ea typeface="Helvetica Neue"/>
                <a:cs typeface="Helvetica Neue"/>
                <a:sym typeface="Helvetica Neue"/>
              </a:rPr>
              <a:t>Q&amp;A</a:t>
            </a:r>
            <a:endParaRPr lang="en-GB" sz="11500" b="1" dirty="0">
              <a:solidFill>
                <a:srgbClr val="610E6F"/>
              </a:solidFill>
              <a:latin typeface="HelveticaNeueCyr" panose="02000503040000020004" pitchFamily="50" charset="-52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34A9A-87EA-05CC-4703-49220C5A7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734" y="2291800"/>
            <a:ext cx="1247400" cy="1188000"/>
          </a:xfrm>
          <a:prstGeom prst="ellipse">
            <a:avLst/>
          </a:prstGeom>
          <a:solidFill>
            <a:srgbClr val="E7E7E8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BE2C9-F18E-F72C-8523-920919E929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99" y="5608434"/>
            <a:ext cx="1083600" cy="108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363FD-2B75-3D10-7DB8-EEE478AB70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3" y="5608434"/>
            <a:ext cx="1084115" cy="1084115"/>
          </a:xfrm>
          <a:prstGeom prst="rect">
            <a:avLst/>
          </a:prstGeom>
        </p:spPr>
      </p:pic>
      <p:pic>
        <p:nvPicPr>
          <p:cNvPr id="10" name="Picture 9" descr="A purple globe with a cursor&#10;&#10;Description automatically generated">
            <a:extLst>
              <a:ext uri="{FF2B5EF4-FFF2-40B4-BE49-F238E27FC236}">
                <a16:creationId xmlns:a16="http://schemas.microsoft.com/office/drawing/2014/main" id="{91C0861B-B218-C524-8AEE-D30C77B8B0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00" y="5666901"/>
            <a:ext cx="578060" cy="5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2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bed166-dd16-4bdd-839d-bb6397809a6d">QE4XUT2P7U2W-1644908977-111035</_dlc_DocId>
    <_dlc_DocIdUrl xmlns="4fbed166-dd16-4bdd-839d-bb6397809a6d">
      <Url>https://avellumllc.sharepoint.com/sites/Portal/Main/bd/_layouts/15/DocIdRedir.aspx?ID=QE4XUT2P7U2W-1644908977-111035</Url>
      <Description>QE4XUT2P7U2W-1644908977-111035</Description>
    </_dlc_DocIdUrl>
    <TaxCatchAll xmlns="4fbed166-dd16-4bdd-839d-bb6397809a6d" xsi:nil="true"/>
    <lcf76f155ced4ddcb4097134ff3c332f xmlns="a27ffaed-1fe1-4077-b170-bc1a1016ecb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7AA88A7E2E14EBED03FEE84B6E8B5" ma:contentTypeVersion="315" ma:contentTypeDescription="Create a new document." ma:contentTypeScope="" ma:versionID="61ae916eaf451b3e95bf6c2ec0fa939c">
  <xsd:schema xmlns:xsd="http://www.w3.org/2001/XMLSchema" xmlns:xs="http://www.w3.org/2001/XMLSchema" xmlns:p="http://schemas.microsoft.com/office/2006/metadata/properties" xmlns:ns2="4fbed166-dd16-4bdd-839d-bb6397809a6d" xmlns:ns3="a27ffaed-1fe1-4077-b170-bc1a1016ecbf" xmlns:ns4="75e17e8d-ed92-458a-b2b9-e0f90c495149" targetNamespace="http://schemas.microsoft.com/office/2006/metadata/properties" ma:root="true" ma:fieldsID="f9a5fd186b9acea873b4b68576cae5ef" ns2:_="" ns3:_="" ns4:_="">
    <xsd:import namespace="4fbed166-dd16-4bdd-839d-bb6397809a6d"/>
    <xsd:import namespace="a27ffaed-1fe1-4077-b170-bc1a1016ecbf"/>
    <xsd:import namespace="75e17e8d-ed92-458a-b2b9-e0f90c4951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d166-dd16-4bdd-839d-bb6397809a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f96a2012-ff99-48a5-a35b-b0898b3892f7}" ma:internalName="TaxCatchAll" ma:showField="CatchAllData" ma:web="4fbed166-dd16-4bdd-839d-bb639780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ffaed-1fe1-4077-b170-bc1a1016e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6ff3cc0-7a4d-47be-977e-972d9331a4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17e8d-ed92-458a-b2b9-e0f90c4951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B559A99-86F2-4A9B-B836-4C78E6CDBC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02B60-B493-4D4C-B125-01EA5619BFA5}">
  <ds:schemaRefs>
    <ds:schemaRef ds:uri="http://purl.org/dc/dcmitype/"/>
    <ds:schemaRef ds:uri="4fbed166-dd16-4bdd-839d-bb6397809a6d"/>
    <ds:schemaRef ds:uri="75e17e8d-ed92-458a-b2b9-e0f90c495149"/>
    <ds:schemaRef ds:uri="http://purl.org/dc/terms/"/>
    <ds:schemaRef ds:uri="a27ffaed-1fe1-4077-b170-bc1a1016ecbf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8028E1-0DB7-4345-935A-48BA3ECB9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ed166-dd16-4bdd-839d-bb6397809a6d"/>
    <ds:schemaRef ds:uri="a27ffaed-1fe1-4077-b170-bc1a1016ecbf"/>
    <ds:schemaRef ds:uri="75e17e8d-ed92-458a-b2b9-e0f90c4951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543FB0-5102-48BF-9ADA-6954546623A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377</Words>
  <Application>Microsoft Office PowerPoint</Application>
  <PresentationFormat>Широкоэкранный</PresentationFormat>
  <Paragraphs>44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HelveticaNeueCyr</vt:lpstr>
      <vt:lpstr>Office Theme</vt:lpstr>
      <vt:lpstr>Звільнення працівників, які перебувають за кордоном</vt:lpstr>
      <vt:lpstr>Презентация PowerPoint</vt:lpstr>
      <vt:lpstr>Презентация PowerPoint</vt:lpstr>
      <vt:lpstr>Презентация PowerPoint</vt:lpstr>
      <vt:lpstr>Презентация PowerPoint</vt:lpstr>
      <vt:lpstr>www.avellum.com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Iryna Babich</dc:creator>
  <cp:lastModifiedBy>AVELLUM</cp:lastModifiedBy>
  <cp:revision>23</cp:revision>
  <dcterms:created xsi:type="dcterms:W3CDTF">2023-05-24T14:03:13Z</dcterms:created>
  <dcterms:modified xsi:type="dcterms:W3CDTF">2023-11-21T12:06:14Z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0x01010075B7AA88A7E2E14EBED03FEE84B6E8B5</vt:lpwstr>
  </property>
  <property fmtid="{D5CDD505-2E9C-101B-9397-08002B2CF9AE}" pid="3" name="_dlc_DocIdItemGuid">
    <vt:lpwstr>5748d449-42da-4e1d-b8a9-25e4f4ad7ab6</vt:lpwstr>
  </property>
  <property fmtid="{D5CDD505-2E9C-101B-9397-08002B2CF9AE}" pid="4" name="MediaServiceImageTags">
    <vt:lpwstr/>
  </property>
</Properties>
</file>