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57" r:id="rId2"/>
    <p:sldId id="736" r:id="rId3"/>
    <p:sldId id="741" r:id="rId4"/>
    <p:sldId id="780" r:id="rId5"/>
    <p:sldId id="781" r:id="rId6"/>
    <p:sldId id="795" r:id="rId7"/>
    <p:sldId id="808" r:id="rId8"/>
    <p:sldId id="809" r:id="rId9"/>
    <p:sldId id="796" r:id="rId10"/>
    <p:sldId id="810" r:id="rId11"/>
    <p:sldId id="811" r:id="rId12"/>
    <p:sldId id="812" r:id="rId13"/>
    <p:sldId id="813" r:id="rId14"/>
    <p:sldId id="814" r:id="rId15"/>
    <p:sldId id="807" r:id="rId16"/>
    <p:sldId id="815" r:id="rId17"/>
    <p:sldId id="544" r:id="rId18"/>
  </p:sldIdLst>
  <p:sldSz cx="13004800" cy="9753600"/>
  <p:notesSz cx="6735763" cy="98663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ГИБА Наталя Віталіївна" initials="ПНВ" lastIdx="0" clrIdx="0">
    <p:extLst>
      <p:ext uri="{19B8F6BF-5375-455C-9EA6-DF929625EA0E}">
        <p15:presenceInfo xmlns:p15="http://schemas.microsoft.com/office/powerpoint/2012/main" userId="ПОГИБА Наталя Віталіївна" providerId="None"/>
      </p:ext>
    </p:extLst>
  </p:cmAuthor>
  <p:cmAuthor id="2" name="Okibenko" initials="O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Без стилю та сі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4" autoAdjust="0"/>
    <p:restoredTop sz="94660"/>
  </p:normalViewPr>
  <p:slideViewPr>
    <p:cSldViewPr>
      <p:cViewPr varScale="1">
        <p:scale>
          <a:sx n="42" d="100"/>
          <a:sy n="42" d="100"/>
        </p:scale>
        <p:origin x="510" y="4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2355" y="-63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CB94E-E053-4799-B045-B6F4A3115EC1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285"/>
            <a:ext cx="2918831" cy="4933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105F7-FF7B-4C40-B840-5E335680CF8F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xfrm>
            <a:off x="898103" y="4686500"/>
            <a:ext cx="4939560" cy="44398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і пі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назви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Текст назви</a:t>
            </a:r>
          </a:p>
        </p:txBody>
      </p:sp>
      <p:sp>
        <p:nvSpPr>
          <p:cNvPr id="12" name="1 рівень тексту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 (вертика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Зображення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Текст назви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Текст назви</a:t>
            </a:r>
          </a:p>
        </p:txBody>
      </p:sp>
      <p:sp>
        <p:nvSpPr>
          <p:cNvPr id="40" name="1 рівень тексту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4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 (3 ш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Зображення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Зображення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Зображення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Зображення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назви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3" name="1 рівень тексту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rPr/>
              <a:pPr/>
              <a:t>‹№›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7" r:id="rId3"/>
    <p:sldLayoutId id="2147483659" r:id="rId4"/>
  </p:sldLayoutIdLst>
  <p:transition spd="med"/>
  <p:hf hdr="0" dt="0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7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ВС-Візитки-05.png" descr="ВС-Візитки-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657" y="605248"/>
            <a:ext cx="3143811" cy="2247087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Заголовок"/>
          <p:cNvSpPr/>
          <p:nvPr/>
        </p:nvSpPr>
        <p:spPr>
          <a:xfrm>
            <a:off x="669752" y="3076600"/>
            <a:ext cx="10554551" cy="280312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50831" tIns="150831" rIns="150831" bIns="150831" anchor="b">
            <a:normAutofit/>
          </a:bodyPr>
          <a:lstStyle>
            <a:lvl1pPr algn="l" defTabSz="1963697">
              <a:defRPr sz="8000">
                <a:solidFill>
                  <a:srgbClr val="FFFFFF"/>
                </a:solidFill>
                <a:latin typeface="Muller Narrow Light"/>
                <a:ea typeface="Muller Narrow Light"/>
                <a:cs typeface="Muller Narrow Light"/>
                <a:sym typeface="Muller Narrow Light"/>
              </a:defRPr>
            </a:lvl1pPr>
          </a:lstStyle>
          <a:p>
            <a:endParaRPr dirty="0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829992" y="1852883"/>
            <a:ext cx="9775344" cy="2212946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/>
              <a:t/>
            </a:r>
            <a:br>
              <a:rPr lang="ru-RU" dirty="0"/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> </a:t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uk-UA" sz="6000" dirty="0" smtClean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Припинення відносин з директором ТОВ за рішенням суду  </a:t>
            </a:r>
            <a:endParaRPr lang="uk-UA" sz="4400" b="1" i="1" dirty="0"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1780497" y="5114946"/>
            <a:ext cx="10464800" cy="42762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>
            <a:normAutofit/>
          </a:bodyPr>
          <a:lstStyle/>
          <a:p>
            <a:pPr lvl="0" algn="r" hangingPunct="1">
              <a:defRPr/>
            </a:pPr>
            <a:r>
              <a:rPr lang="uk-UA" sz="3200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Олена Кібенко, </a:t>
            </a:r>
          </a:p>
          <a:p>
            <a:pPr lvl="0" algn="r" hangingPunct="1">
              <a:defRPr/>
            </a:pPr>
            <a:r>
              <a:rPr lang="uk-UA" sz="3200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суддя Верховного Суду</a:t>
            </a:r>
          </a:p>
          <a:p>
            <a:pPr lvl="0" algn="r" hangingPunct="1">
              <a:defRPr/>
            </a:pPr>
            <a:endParaRPr lang="uk-UA" sz="3200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algn="r"/>
            <a:r>
              <a:rPr lang="uk-UA" sz="4400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ІІ Форум з трудового права</a:t>
            </a:r>
            <a:endParaRPr lang="uk-UA" sz="4400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algn="r"/>
            <a:r>
              <a:rPr lang="uk-UA" sz="3200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Асоціація </a:t>
            </a:r>
            <a:r>
              <a:rPr lang="uk-UA" sz="3200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правників України </a:t>
            </a:r>
          </a:p>
          <a:p>
            <a:pPr lvl="0" algn="r" hangingPunct="1">
              <a:defRPr/>
            </a:pPr>
            <a:endParaRPr lang="uk-UA" sz="3200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lvl="0" algn="r" hangingPunct="1">
              <a:defRPr/>
            </a:pPr>
            <a:r>
              <a:rPr lang="uk-UA" sz="3200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23 </a:t>
            </a:r>
            <a:r>
              <a:rPr lang="uk-UA" sz="3200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листопада 2023 </a:t>
            </a:r>
            <a:r>
              <a:rPr lang="uk-UA" sz="3200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року</a:t>
            </a:r>
          </a:p>
          <a:p>
            <a:pPr lvl="0" algn="r" hangingPunct="1">
              <a:defRPr/>
            </a:pPr>
            <a:r>
              <a:rPr lang="uk-UA" sz="3200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онлайн</a:t>
            </a:r>
            <a:r>
              <a:rPr lang="uk-UA" sz="3200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endParaRPr lang="uk-UA" sz="3200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46016" y="7253064"/>
            <a:ext cx="914400" cy="914400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1519261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7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ВС-Візитки-05.png" descr="ВС-Візитки-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657" y="605248"/>
            <a:ext cx="3143811" cy="2247087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Олена Кібенко,…"/>
          <p:cNvSpPr/>
          <p:nvPr/>
        </p:nvSpPr>
        <p:spPr>
          <a:xfrm>
            <a:off x="724631" y="3148608"/>
            <a:ext cx="11555538" cy="612067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50831" tIns="150831" rIns="150831" bIns="150831" anchor="ctr">
            <a:normAutofit/>
          </a:bodyPr>
          <a:lstStyle/>
          <a:p>
            <a:pPr algn="l">
              <a:spcBef>
                <a:spcPts val="1500"/>
              </a:spcBef>
            </a:pPr>
            <a:endParaRPr lang="uk-UA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algn="l">
              <a:spcBef>
                <a:spcPts val="1500"/>
              </a:spcBef>
            </a:pP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25. По-друге, відповідно до пункту 3 частини першої статті 20 ГПК України господарські суди розглядають справи у спорах, що виникають з корпоративних відносин, в тому числі у спорах між учасниками (засновниками, акціонерами, членами) юридичної особи або між юридичною особою та її учасником (засновником, акціонером, членом), у тому числі учасником, який вибув, пов`язані зі створенням, діяльністю, управлінням або припиненням діяльності такої юридичної особи, крім трудових спорів.</a:t>
            </a:r>
            <a:endParaRPr lang="uk-UA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325936" y="1852464"/>
            <a:ext cx="10225136" cy="159241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/>
              <a:t/>
            </a:r>
            <a:br>
              <a:rPr lang="ru-RU" dirty="0"/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> </a:t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4000" dirty="0"/>
              <a:t> </a:t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uk-UA" sz="6700" dirty="0">
                <a:solidFill>
                  <a:schemeClr val="bg1"/>
                </a:solidFill>
              </a:rPr>
              <a:t/>
            </a:r>
            <a:br>
              <a:rPr lang="uk-UA" sz="67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> </a:t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endParaRPr lang="uk-UA" sz="6000" dirty="0"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2829992" y="1189474"/>
            <a:ext cx="8826890" cy="195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Autofit/>
          </a:bodyPr>
          <a:lstStyle/>
          <a:p>
            <a:pPr lvl="0" algn="r" hangingPunct="1">
              <a:defRPr/>
            </a:pPr>
            <a:r>
              <a:rPr lang="uk-UA" sz="4400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Окрема думка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суддів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Великої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Палати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Верховного Суду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Мартєва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С. Ю.,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Воробйової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І. А.,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Желєзного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І. В.,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Прокопенка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О. Б.,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Шевцової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Н. В.</a:t>
            </a:r>
            <a:r>
              <a:rPr lang="uk-UA" sz="4400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:</a:t>
            </a:r>
            <a:endParaRPr lang="uk-UA" sz="44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24262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7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ВС-Візитки-05.png" descr="ВС-Візитки-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657" y="605248"/>
            <a:ext cx="3143811" cy="2247087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Олена Кібенко,…"/>
          <p:cNvSpPr/>
          <p:nvPr/>
        </p:nvSpPr>
        <p:spPr>
          <a:xfrm>
            <a:off x="724631" y="3148608"/>
            <a:ext cx="11555538" cy="612067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50831" tIns="150831" rIns="150831" bIns="150831" anchor="ctr">
            <a:normAutofit/>
          </a:bodyPr>
          <a:lstStyle/>
          <a:p>
            <a:pPr algn="l">
              <a:spcBef>
                <a:spcPts val="1500"/>
              </a:spcBef>
            </a:pPr>
            <a:endParaRPr lang="uk-UA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algn="l">
              <a:spcBef>
                <a:spcPts val="1500"/>
              </a:spcBef>
            </a:pPr>
            <a:r>
              <a:rPr lang="uk-UA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31. По-п`яте, спір має бути між учасниками (засновниками, акціонерами, членами) юридичної особи або між юридичною особою та її учасником (засновником, акціонером, членом), у тому числі учасником, який вибув</a:t>
            </a: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.</a:t>
            </a:r>
            <a:endParaRPr lang="uk-UA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algn="l">
              <a:spcBef>
                <a:spcPts val="1500"/>
              </a:spcBef>
            </a:pPr>
            <a:r>
              <a:rPr lang="uk-UA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32. По-шосте, стаття 20 ГПК України містить певне обмеження - спір не має бути трудовим</a:t>
            </a: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.</a:t>
            </a:r>
            <a:endParaRPr lang="uk-UA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algn="l">
              <a:spcBef>
                <a:spcPts val="1500"/>
              </a:spcBef>
            </a:pPr>
            <a:r>
              <a:rPr lang="uk-UA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33. Жодному із цих трьох критеріїв спір у справі, яка переглядається, не відповідає.</a:t>
            </a:r>
            <a:endParaRPr lang="uk-UA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325936" y="1852464"/>
            <a:ext cx="10225136" cy="159241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/>
              <a:t/>
            </a:r>
            <a:br>
              <a:rPr lang="ru-RU" dirty="0"/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> </a:t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4000" dirty="0"/>
              <a:t> </a:t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uk-UA" sz="6700" dirty="0">
                <a:solidFill>
                  <a:schemeClr val="bg1"/>
                </a:solidFill>
              </a:rPr>
              <a:t/>
            </a:r>
            <a:br>
              <a:rPr lang="uk-UA" sz="67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> </a:t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endParaRPr lang="uk-UA" sz="6000" dirty="0"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2829992" y="1189474"/>
            <a:ext cx="8826890" cy="195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Autofit/>
          </a:bodyPr>
          <a:lstStyle/>
          <a:p>
            <a:pPr lvl="0" algn="r" hangingPunct="1">
              <a:defRPr/>
            </a:pPr>
            <a:r>
              <a:rPr lang="uk-UA" sz="4400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Окрема думка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суддів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Великої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Палати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Верховного Суду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Мартєва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С. Ю.,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Воробйової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І. А.,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Желєзного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І. В.,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Прокопенка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О. Б.,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Шевцової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Н. В.</a:t>
            </a:r>
            <a:r>
              <a:rPr lang="uk-UA" sz="4400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:</a:t>
            </a:r>
            <a:endParaRPr lang="uk-UA" sz="44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18697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7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ВС-Візитки-05.png" descr="ВС-Візитки-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657" y="605248"/>
            <a:ext cx="3143811" cy="2247087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Олена Кібенко,…"/>
          <p:cNvSpPr/>
          <p:nvPr/>
        </p:nvSpPr>
        <p:spPr>
          <a:xfrm>
            <a:off x="724631" y="3148608"/>
            <a:ext cx="11555538" cy="612067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50831" tIns="150831" rIns="150831" bIns="150831" anchor="ctr">
            <a:normAutofit lnSpcReduction="10000"/>
          </a:bodyPr>
          <a:lstStyle/>
          <a:p>
            <a:pPr algn="l">
              <a:spcBef>
                <a:spcPts val="1500"/>
              </a:spcBef>
            </a:pP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14. Виснувавши про те, що за встановленими в цій справі обставинами Директор не дотримався вимог частини третьої статті 32 Закону № 2275-VIII та пункту 8.6.4 статуту Товариства, якими визначено обов`язковість повідомлення учасників Товариства не менше ніж за 30 днів до запланованої дати проведення загальних зборів, Велика Палата не відповіла на питання про те, що мало б наслідком виконання Директором цих умов: (1) припинення його повноважень у день, коли мали б відбутись збори, або (2) виникнення у нього права вимагати припинення своїх повноважень у загальних зборів.</a:t>
            </a:r>
            <a:endParaRPr lang="uk-UA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325936" y="1852464"/>
            <a:ext cx="10225136" cy="159241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/>
              <a:t/>
            </a:r>
            <a:br>
              <a:rPr lang="ru-RU" dirty="0"/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> </a:t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4000" dirty="0"/>
              <a:t> </a:t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uk-UA" sz="6700" dirty="0">
                <a:solidFill>
                  <a:schemeClr val="bg1"/>
                </a:solidFill>
              </a:rPr>
              <a:t/>
            </a:r>
            <a:br>
              <a:rPr lang="uk-UA" sz="67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> </a:t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endParaRPr lang="uk-UA" sz="6000" dirty="0"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2829992" y="1189474"/>
            <a:ext cx="8826890" cy="195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Autofit/>
          </a:bodyPr>
          <a:lstStyle/>
          <a:p>
            <a:pPr lvl="0" algn="r" hangingPunct="1">
              <a:defRPr/>
            </a:pP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Окрема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sz="4400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думка</a:t>
            </a:r>
            <a:endParaRPr lang="ru-RU" sz="44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lvl="0" algn="r" hangingPunct="1">
              <a:defRPr/>
            </a:pP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суддів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К. М.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Пількова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, І. В. Ткача</a:t>
            </a:r>
            <a:endParaRPr lang="uk-UA" sz="44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67051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7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ВС-Візитки-05.png" descr="ВС-Візитки-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657" y="605248"/>
            <a:ext cx="3143811" cy="2247087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Олена Кібенко,…"/>
          <p:cNvSpPr/>
          <p:nvPr/>
        </p:nvSpPr>
        <p:spPr>
          <a:xfrm>
            <a:off x="724631" y="3148608"/>
            <a:ext cx="11555538" cy="612067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50831" tIns="150831" rIns="150831" bIns="150831" anchor="ctr">
            <a:normAutofit/>
          </a:bodyPr>
          <a:lstStyle/>
          <a:p>
            <a:pPr algn="l">
              <a:spcBef>
                <a:spcPts val="1500"/>
              </a:spcBef>
            </a:pP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12. В контексті наведеного слід погодитись з доводами колегії суддів КГС ВС, викладеними в ухвалі про передання цієї справи на розгляд Великої Палати, про те, що припинення повноважень директора без призначення іншої особи на цю посаду може призвести до блокування діяльності товариства, а його зміна повинна супроводжуватися призначенням нового директора або особи, яка здійснюватиме повноваження керівника.</a:t>
            </a:r>
            <a:endParaRPr lang="uk-UA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325936" y="1852464"/>
            <a:ext cx="10225136" cy="159241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/>
              <a:t/>
            </a:r>
            <a:br>
              <a:rPr lang="ru-RU" dirty="0"/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> </a:t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4000" dirty="0"/>
              <a:t> </a:t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uk-UA" sz="6700" dirty="0">
                <a:solidFill>
                  <a:schemeClr val="bg1"/>
                </a:solidFill>
              </a:rPr>
              <a:t/>
            </a:r>
            <a:br>
              <a:rPr lang="uk-UA" sz="67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> </a:t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endParaRPr lang="uk-UA" sz="6000" dirty="0"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2829992" y="1189474"/>
            <a:ext cx="8826890" cy="195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Autofit/>
          </a:bodyPr>
          <a:lstStyle/>
          <a:p>
            <a:pPr lvl="0" algn="r" hangingPunct="1">
              <a:defRPr/>
            </a:pP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Окрема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sz="4400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думка</a:t>
            </a:r>
            <a:endParaRPr lang="ru-RU" sz="44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lvl="0" algn="r" hangingPunct="1">
              <a:defRPr/>
            </a:pP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суддів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К. М.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Пількова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, І. В. Ткача</a:t>
            </a:r>
            <a:endParaRPr lang="uk-UA" sz="44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434864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7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ВС-Візитки-05.png" descr="ВС-Візитки-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657" y="605248"/>
            <a:ext cx="3143811" cy="2247087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Олена Кібенко,…"/>
          <p:cNvSpPr/>
          <p:nvPr/>
        </p:nvSpPr>
        <p:spPr>
          <a:xfrm>
            <a:off x="724631" y="3148608"/>
            <a:ext cx="11555538" cy="612067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50831" tIns="150831" rIns="150831" bIns="150831" anchor="ctr">
            <a:normAutofit lnSpcReduction="10000"/>
          </a:bodyPr>
          <a:lstStyle/>
          <a:p>
            <a:pPr algn="l">
              <a:spcBef>
                <a:spcPts val="1500"/>
              </a:spcBef>
            </a:pP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14. Виснувавши про те, що за встановленими в цій справі обставинами Директор не дотримався вимог частини третьої статті 32 Закону № 2275-VIII та пункту 8.6.4 статуту Товариства, якими визначено обов`язковість повідомлення учасників Товариства не менше ніж за 30 днів до запланованої дати проведення загальних зборів, Велика Палата не відповіла на питання про те, що мало б наслідком виконання Директором цих умов: (1) припинення його повноважень у день, коли мали б відбутись збори, або (2) виникнення у нього права вимагати припинення своїх повноважень у загальних зборів.</a:t>
            </a:r>
            <a:endParaRPr lang="uk-UA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325936" y="1852464"/>
            <a:ext cx="10225136" cy="159241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/>
              <a:t/>
            </a:r>
            <a:br>
              <a:rPr lang="ru-RU" dirty="0"/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> </a:t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4000" dirty="0"/>
              <a:t> </a:t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uk-UA" sz="6700" dirty="0">
                <a:solidFill>
                  <a:schemeClr val="bg1"/>
                </a:solidFill>
              </a:rPr>
              <a:t/>
            </a:r>
            <a:br>
              <a:rPr lang="uk-UA" sz="67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> </a:t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endParaRPr lang="uk-UA" sz="6000" dirty="0"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2829992" y="1189474"/>
            <a:ext cx="8826890" cy="195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Autofit/>
          </a:bodyPr>
          <a:lstStyle/>
          <a:p>
            <a:pPr lvl="0" algn="r" hangingPunct="1">
              <a:defRPr/>
            </a:pP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Окрема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sz="4400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думка</a:t>
            </a:r>
            <a:endParaRPr lang="ru-RU" sz="44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lvl="0" algn="r" hangingPunct="1">
              <a:defRPr/>
            </a:pP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суддів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К. М.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Пількова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, І. В. Ткача</a:t>
            </a:r>
            <a:endParaRPr lang="uk-UA" sz="44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002054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7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ВС-Візитки-05.png" descr="ВС-Візитки-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657" y="605248"/>
            <a:ext cx="3143811" cy="2247087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Олена Кібенко,…"/>
          <p:cNvSpPr/>
          <p:nvPr/>
        </p:nvSpPr>
        <p:spPr>
          <a:xfrm>
            <a:off x="724630" y="2900509"/>
            <a:ext cx="11970457" cy="636877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50831" tIns="150831" rIns="150831" bIns="150831" anchor="ctr">
            <a:normAutofit fontScale="92500"/>
          </a:bodyPr>
          <a:lstStyle/>
          <a:p>
            <a:pPr marL="571500" indent="-571500" algn="l">
              <a:spcBef>
                <a:spcPts val="1500"/>
              </a:spcBef>
              <a:buFontTx/>
              <a:buChar char="-"/>
            </a:pPr>
            <a:r>
              <a:rPr lang="uk-UA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п</a:t>
            </a: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одальші дії директора, якщо учасники не з’явилися на збори або не ухвалили рішення про припинення його повноважень; </a:t>
            </a:r>
          </a:p>
          <a:p>
            <a:pPr marL="571500" indent="-571500" algn="l">
              <a:spcBef>
                <a:spcPts val="1500"/>
              </a:spcBef>
              <a:buFontTx/>
              <a:buChar char="-"/>
            </a:pP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з якої дати припиняються повноваження директора у разі його звільнення за рішенням суду; </a:t>
            </a:r>
          </a:p>
          <a:p>
            <a:pPr marL="571500" indent="-571500" algn="l">
              <a:spcBef>
                <a:spcPts val="1500"/>
              </a:spcBef>
              <a:buFontTx/>
              <a:buChar char="-"/>
            </a:pP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яка особа зазначається в ЄДР як керівник товариства  (працівник - виконуючий обов’язки або кінцевий </a:t>
            </a:r>
            <a:r>
              <a:rPr lang="uk-UA" dirty="0" err="1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бенефіціарний</a:t>
            </a: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власник) у разі задоволення судом позовної вимоги про припинення трудових відносин з директором</a:t>
            </a:r>
          </a:p>
          <a:p>
            <a:pPr algn="l">
              <a:spcBef>
                <a:spcPts val="1500"/>
              </a:spcBef>
            </a:pPr>
            <a:endParaRPr lang="uk-UA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algn="l">
              <a:spcBef>
                <a:spcPts val="600"/>
              </a:spcBef>
            </a:pP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Ухвала ВС </a:t>
            </a:r>
            <a:r>
              <a:rPr lang="uk-UA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від </a:t>
            </a: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08.02.2023 у справі № 127/27466/20 </a:t>
            </a:r>
          </a:p>
          <a:p>
            <a:pPr algn="l">
              <a:spcBef>
                <a:spcPts val="600"/>
              </a:spcBef>
            </a:pPr>
            <a:endParaRPr lang="uk-UA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325936" y="1852464"/>
            <a:ext cx="10225136" cy="159241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/>
              <a:t/>
            </a:r>
            <a:br>
              <a:rPr lang="ru-RU" dirty="0"/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> </a:t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4000" dirty="0"/>
              <a:t> </a:t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uk-UA" sz="6700" dirty="0">
                <a:solidFill>
                  <a:schemeClr val="bg1"/>
                </a:solidFill>
              </a:rPr>
              <a:t/>
            </a:r>
            <a:br>
              <a:rPr lang="uk-UA" sz="67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> </a:t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endParaRPr lang="uk-UA" sz="6000" dirty="0"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2902000" y="557074"/>
            <a:ext cx="8826890" cy="195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Autofit/>
          </a:bodyPr>
          <a:lstStyle/>
          <a:p>
            <a:pPr marL="0" marR="0" lvl="0" indent="0" algn="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Звільнення директора товариства – проблемні питання лишаються</a:t>
            </a:r>
            <a:endParaRPr lang="uk-UA" sz="44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623137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7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ВС-Візитки-05.png" descr="ВС-Візитки-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657" y="605248"/>
            <a:ext cx="3143811" cy="2247087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Олена Кібенко,…"/>
          <p:cNvSpPr/>
          <p:nvPr/>
        </p:nvSpPr>
        <p:spPr>
          <a:xfrm>
            <a:off x="724630" y="2900509"/>
            <a:ext cx="11970457" cy="636877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50831" tIns="150831" rIns="150831" bIns="150831" anchor="ctr">
            <a:normAutofit/>
          </a:bodyPr>
          <a:lstStyle/>
          <a:p>
            <a:pPr algn="l">
              <a:spcBef>
                <a:spcPts val="600"/>
              </a:spcBef>
            </a:pP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Має бути законодавче вирішення цієї проблеми</a:t>
            </a: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: </a:t>
            </a:r>
          </a:p>
          <a:p>
            <a:pPr algn="l">
              <a:spcBef>
                <a:spcPts val="600"/>
              </a:spcBef>
            </a:pPr>
            <a:endParaRPr lang="uk-UA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marL="571500" indent="-571500" algn="l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Зміни до ст. 20 ГПК (віднесення цієї категорії спорів до юрисдикції господарських судів) </a:t>
            </a:r>
          </a:p>
          <a:p>
            <a:pPr marL="571500" indent="-571500" algn="l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uk-UA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marL="571500" indent="-571500" algn="l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Встановлення порядку припинення відносин з керівником у випадку коли це питання не вирішено загальними зборами </a:t>
            </a:r>
            <a:endParaRPr lang="uk-UA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325936" y="1852464"/>
            <a:ext cx="10225136" cy="159241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/>
              <a:t/>
            </a:r>
            <a:br>
              <a:rPr lang="ru-RU" dirty="0"/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> </a:t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4000" dirty="0"/>
              <a:t> </a:t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uk-UA" sz="6700" dirty="0">
                <a:solidFill>
                  <a:schemeClr val="bg1"/>
                </a:solidFill>
              </a:rPr>
              <a:t/>
            </a:r>
            <a:br>
              <a:rPr lang="uk-UA" sz="67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> </a:t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endParaRPr lang="uk-UA" sz="6000" dirty="0"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2902000" y="557074"/>
            <a:ext cx="8826890" cy="195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Autofit/>
          </a:bodyPr>
          <a:lstStyle/>
          <a:p>
            <a:pPr marL="0" marR="0" lvl="0" indent="0" algn="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Звільнення директора товариства – проблемні питання лишаються</a:t>
            </a:r>
            <a:endParaRPr lang="uk-UA" sz="44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054160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7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ВС-Візитки-05.png" descr="ВС-Візитки-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657" y="605248"/>
            <a:ext cx="3143811" cy="2247087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Текст 11"/>
          <p:cNvSpPr txBox="1">
            <a:spLocks/>
          </p:cNvSpPr>
          <p:nvPr/>
        </p:nvSpPr>
        <p:spPr>
          <a:xfrm>
            <a:off x="6430392" y="3868688"/>
            <a:ext cx="6004926" cy="144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rmAutofit fontScale="40000" lnSpcReduction="20000"/>
          </a:bodyPr>
          <a:lstStyle/>
          <a:p>
            <a:pPr marL="0" marR="0" lvl="0" indent="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9300" b="1" noProof="0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Дякую за увагу</a:t>
            </a:r>
            <a:r>
              <a:rPr lang="uk-UA" sz="9300" b="1" noProof="0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!</a:t>
            </a:r>
            <a:endParaRPr lang="en-US" sz="9300" b="1" noProof="0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marL="0" marR="0" lvl="0" indent="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7200" b="1" noProof="0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marL="0" marR="0" lvl="0" indent="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o</a:t>
            </a:r>
            <a:r>
              <a:rPr lang="en-US" sz="7200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kibenko@supreme.court.gov.ua</a:t>
            </a:r>
            <a:endParaRPr kumimoji="0" lang="uk-UA" sz="3200" b="1" i="0" u="none" strike="noStrike" kern="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pic>
        <p:nvPicPr>
          <p:cNvPr id="7" name="Місце для зображення 6"/>
          <p:cNvPicPr>
            <a:picLocks noGrp="1" noChangeAspect="1"/>
          </p:cNvPicPr>
          <p:nvPr>
            <p:ph type="pic" sz="half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4" r="5414"/>
          <a:stretch>
            <a:fillRect/>
          </a:stretch>
        </p:blipFill>
        <p:spPr/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7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ВС-Візитки-05.png" descr="ВС-Візитки-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657" y="605248"/>
            <a:ext cx="3143811" cy="2247087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Київ, січень 2018"/>
          <p:cNvSpPr/>
          <p:nvPr/>
        </p:nvSpPr>
        <p:spPr>
          <a:xfrm>
            <a:off x="1101800" y="6965032"/>
            <a:ext cx="11161240" cy="227820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50831" tIns="150831" rIns="150831" bIns="150831" anchor="b">
            <a:normAutofit/>
          </a:bodyPr>
          <a:lstStyle>
            <a:lvl1pPr algn="l" defTabSz="1963697">
              <a:defRPr sz="3000">
                <a:solidFill>
                  <a:srgbClr val="FFFFFF"/>
                </a:solidFill>
                <a:latin typeface="Muller Narrow Light"/>
                <a:ea typeface="Muller Narrow Light"/>
                <a:cs typeface="Muller Narrow Light"/>
                <a:sym typeface="Muller Narrow Light"/>
              </a:defRPr>
            </a:lvl1pPr>
          </a:lstStyle>
          <a:p>
            <a:pPr algn="r"/>
            <a:endParaRPr lang="uk-UA" sz="3200" b="1" dirty="0"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39" name="Олена Кібенко,…"/>
          <p:cNvSpPr/>
          <p:nvPr/>
        </p:nvSpPr>
        <p:spPr>
          <a:xfrm>
            <a:off x="741760" y="6388968"/>
            <a:ext cx="11202624" cy="19424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50831" tIns="150831" rIns="150831" bIns="150831" anchor="b">
            <a:normAutofit/>
          </a:bodyPr>
          <a:lstStyle/>
          <a:p>
            <a:pPr algn="r" defTabSz="1963697">
              <a:defRPr sz="4000">
                <a:solidFill>
                  <a:srgbClr val="FFFFFF"/>
                </a:solidFill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endParaRPr b="1" dirty="0"/>
          </a:p>
        </p:txBody>
      </p:sp>
      <p:sp>
        <p:nvSpPr>
          <p:cNvPr id="140" name="Заголовок"/>
          <p:cNvSpPr/>
          <p:nvPr/>
        </p:nvSpPr>
        <p:spPr>
          <a:xfrm>
            <a:off x="669752" y="3076600"/>
            <a:ext cx="10554551" cy="280312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50831" tIns="150831" rIns="150831" bIns="150831" anchor="b">
            <a:normAutofit/>
          </a:bodyPr>
          <a:lstStyle>
            <a:lvl1pPr algn="l" defTabSz="1963697">
              <a:defRPr sz="8000">
                <a:solidFill>
                  <a:srgbClr val="FFFFFF"/>
                </a:solidFill>
                <a:latin typeface="Muller Narrow Light"/>
                <a:ea typeface="Muller Narrow Light"/>
                <a:cs typeface="Muller Narrow Light"/>
                <a:sym typeface="Muller Narrow Light"/>
              </a:defRPr>
            </a:lvl1pPr>
          </a:lstStyle>
          <a:p>
            <a:endParaRPr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"/>
          </p:nvPr>
        </p:nvSpPr>
        <p:spPr>
          <a:xfrm>
            <a:off x="952500" y="4136756"/>
            <a:ext cx="5334000" cy="5204540"/>
          </a:xfrm>
        </p:spPr>
        <p:txBody>
          <a:bodyPr>
            <a:normAutofit/>
          </a:bodyPr>
          <a:lstStyle/>
          <a:p>
            <a:pPr marL="514350" indent="-514350" algn="l">
              <a:spcBef>
                <a:spcPts val="2500"/>
              </a:spcBef>
              <a:buFont typeface="+mj-lt"/>
              <a:buAutoNum type="arabicPeriod"/>
            </a:pPr>
            <a:r>
              <a:rPr lang="uk-UA" sz="4000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Постанова  ВП ВС від 06.09.2023 у справі №127/27466/20.</a:t>
            </a:r>
          </a:p>
          <a:p>
            <a:pPr marL="514350" indent="-514350" algn="l">
              <a:spcBef>
                <a:spcPts val="2500"/>
              </a:spcBef>
              <a:buFont typeface="+mj-lt"/>
              <a:buAutoNum type="arabicPeriod"/>
            </a:pPr>
            <a:r>
              <a:rPr lang="uk-UA" sz="4000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Окремі думки. </a:t>
            </a:r>
          </a:p>
          <a:p>
            <a:pPr marL="514350" indent="-514350" algn="l">
              <a:spcBef>
                <a:spcPts val="2500"/>
              </a:spcBef>
              <a:buFont typeface="+mj-lt"/>
              <a:buAutoNum type="arabicPeriod"/>
            </a:pPr>
            <a:r>
              <a:rPr lang="uk-UA" sz="4000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Чи вирішено проблему?</a:t>
            </a:r>
            <a:endParaRPr lang="uk-UA" sz="4000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marL="514350" indent="-514350" algn="l">
              <a:spcBef>
                <a:spcPts val="2500"/>
              </a:spcBef>
              <a:buFont typeface="+mj-lt"/>
              <a:buAutoNum type="arabicPeriod"/>
            </a:pPr>
            <a:endParaRPr lang="uk-UA" sz="4000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marL="514350" indent="-514350" algn="l">
              <a:spcBef>
                <a:spcPts val="2500"/>
              </a:spcBef>
              <a:buFont typeface="+mj-lt"/>
              <a:buAutoNum type="arabicPeriod"/>
            </a:pPr>
            <a:endParaRPr lang="uk-UA" sz="4000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marL="514350" indent="-514350" algn="l">
              <a:spcBef>
                <a:spcPts val="2500"/>
              </a:spcBef>
              <a:buFont typeface="+mj-lt"/>
              <a:buAutoNum type="arabicPeriod"/>
            </a:pPr>
            <a:endParaRPr lang="uk-UA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046016" y="7253064"/>
            <a:ext cx="914400" cy="914400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pic>
        <p:nvPicPr>
          <p:cNvPr id="16" name="Місце для зображення 15" descr="изображение_viber_2022-10-29_12-12-40-225.jpg"/>
          <p:cNvPicPr>
            <a:picLocks noGrp="1" noChangeAspect="1"/>
          </p:cNvPicPr>
          <p:nvPr>
            <p:ph type="pic" sz="half" idx="13"/>
          </p:nvPr>
        </p:nvPicPr>
        <p:blipFill>
          <a:blip r:embed="rId3" cstate="print"/>
          <a:srcRect l="6790" r="6790"/>
          <a:stretch>
            <a:fillRect/>
          </a:stretch>
        </p:blipFill>
        <p:spPr>
          <a:xfrm>
            <a:off x="6856413" y="762000"/>
            <a:ext cx="5334000" cy="8229600"/>
          </a:xfrm>
        </p:spPr>
      </p:pic>
      <p:sp>
        <p:nvSpPr>
          <p:cNvPr id="17" name="Заголовок 2"/>
          <p:cNvSpPr txBox="1">
            <a:spLocks/>
          </p:cNvSpPr>
          <p:nvPr/>
        </p:nvSpPr>
        <p:spPr>
          <a:xfrm>
            <a:off x="741760" y="2898321"/>
            <a:ext cx="5334000" cy="1060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rmAutofit fontScale="77500" lnSpcReduction="20000"/>
          </a:bodyPr>
          <a:lstStyle/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6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 Light" pitchFamily="2" charset="0"/>
                <a:ea typeface="Roboto Condensed Light" pitchFamily="2" charset="0"/>
                <a:cs typeface="+mn-cs"/>
                <a:sym typeface="Helvetica Light"/>
              </a:rPr>
              <a:t>Про що поговоримо? </a:t>
            </a:r>
            <a:endParaRPr kumimoji="0" lang="ru-RU" sz="6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 Condensed Light" pitchFamily="2" charset="0"/>
              <a:ea typeface="Roboto Condensed Light" pitchFamily="2" charset="0"/>
              <a:cs typeface="+mn-cs"/>
              <a:sym typeface="Helvetica Ligh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7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ВС-Візитки-05.png" descr="ВС-Візитки-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657" y="605248"/>
            <a:ext cx="3143811" cy="2247087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Олена Кібенко,…"/>
          <p:cNvSpPr/>
          <p:nvPr/>
        </p:nvSpPr>
        <p:spPr>
          <a:xfrm>
            <a:off x="724631" y="2428528"/>
            <a:ext cx="11555538" cy="669674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50831" tIns="150831" rIns="150831" bIns="150831" anchor="ctr">
            <a:normAutofit/>
          </a:bodyPr>
          <a:lstStyle/>
          <a:p>
            <a:r>
              <a:rPr lang="uk-UA" sz="4000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8.20. При цьому Велика Палата Верховного Суду враховує, що позовні вимоги про визнання трудових правовідносин припиненими, або про звільнення, або про припинення трудових правовідносин та / або правовідносин представництва у такому спорі спрямовані насамперед на припинення правовідносин з управління, які існують між директором та товариством.</a:t>
            </a:r>
            <a:endParaRPr lang="uk-UA" sz="4000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325936" y="1852464"/>
            <a:ext cx="10225136" cy="159241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/>
              <a:t/>
            </a:r>
            <a:br>
              <a:rPr lang="ru-RU" dirty="0"/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> </a:t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4000" dirty="0"/>
              <a:t> </a:t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uk-UA" sz="6700" dirty="0">
                <a:solidFill>
                  <a:schemeClr val="bg1"/>
                </a:solidFill>
              </a:rPr>
              <a:t/>
            </a:r>
            <a:br>
              <a:rPr lang="uk-UA" sz="67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> </a:t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endParaRPr lang="uk-UA" sz="6000" dirty="0"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2829992" y="1189474"/>
            <a:ext cx="8826890" cy="1599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rmAutofit fontScale="85000" lnSpcReduction="20000"/>
          </a:bodyPr>
          <a:lstStyle/>
          <a:p>
            <a:pPr marL="0" marR="0" lvl="0" indent="0" algn="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6500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Корпоративні відносини  превалюють над трудовими</a:t>
            </a:r>
            <a:endParaRPr lang="uk-UA" sz="60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7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ВС-Візитки-05.png" descr="ВС-Візитки-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657" y="605248"/>
            <a:ext cx="3143811" cy="2247087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Олена Кібенко,…"/>
          <p:cNvSpPr/>
          <p:nvPr/>
        </p:nvSpPr>
        <p:spPr>
          <a:xfrm>
            <a:off x="2829991" y="844352"/>
            <a:ext cx="9450177" cy="777686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50831" tIns="150831" rIns="150831" bIns="150831" anchor="ctr">
            <a:normAutofit fontScale="85000" lnSpcReduction="20000"/>
          </a:bodyPr>
          <a:lstStyle/>
          <a:p>
            <a:pPr algn="l"/>
            <a:r>
              <a:rPr lang="uk-UA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8.21. Цими висновками Велика Палата Верховного Суду </a:t>
            </a:r>
            <a:r>
              <a:rPr lang="uk-UA" b="1" dirty="0" smtClean="0">
                <a:solidFill>
                  <a:srgbClr val="FF0000"/>
                </a:solidFill>
                <a:latin typeface="Roboto Condensed Light" pitchFamily="2" charset="0"/>
                <a:ea typeface="Roboto Condensed Light" pitchFamily="2" charset="0"/>
              </a:rPr>
              <a:t>відступає від висновків Верховного Суду про застосування в подібних правовідносинах положень законодавства про працю, зокрема, статті 38 КЗпП України, викладених у постановах від 24.12.2019 у справі № 758/1861/18, від 17.03.2021 у справі № 761/40378/18 та від 19.01.2022 у справі № 911/719/21</a:t>
            </a:r>
            <a:r>
              <a:rPr lang="uk-UA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, зокрема, в частині тверджень про те, що відповідно до трудового законодавства України керівник товариства (директор), як і будь-який інший працівник, має право звільнитися за власним бажанням, попередивши власника або уповноважений ним орган про таке звільнення письмово за два тижні, а також про те, що визначальним при вирішенні справ цієї категорії є не перевірка дотримання керівником юридичної особи порядку скликання загальних зборів учасників товариства, а волевиявлення працівника на звільнення з роботи та дотримання ним процедури звільнення, передбаченої частиною першою статті 38 КЗпП України.</a:t>
            </a:r>
            <a:endParaRPr lang="uk-UA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325936" y="1852464"/>
            <a:ext cx="10225136" cy="159241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/>
              <a:t/>
            </a:r>
            <a:br>
              <a:rPr lang="ru-RU" dirty="0"/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> </a:t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4000" dirty="0"/>
              <a:t> </a:t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uk-UA" sz="6700" dirty="0">
                <a:solidFill>
                  <a:schemeClr val="bg1"/>
                </a:solidFill>
              </a:rPr>
              <a:t/>
            </a:r>
            <a:br>
              <a:rPr lang="uk-UA" sz="67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> </a:t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endParaRPr lang="uk-UA" sz="6000" dirty="0"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2829992" y="1189474"/>
            <a:ext cx="8826890" cy="1078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Autofit/>
          </a:bodyPr>
          <a:lstStyle/>
          <a:p>
            <a:pPr marL="0" marR="0" lvl="0" indent="0" algn="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44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58854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7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ВС-Візитки-05.png" descr="ВС-Візитки-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657" y="605248"/>
            <a:ext cx="3143811" cy="2247087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Олена Кібенко,…"/>
          <p:cNvSpPr/>
          <p:nvPr/>
        </p:nvSpPr>
        <p:spPr>
          <a:xfrm>
            <a:off x="2829991" y="605248"/>
            <a:ext cx="9450177" cy="866403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50831" tIns="150831" rIns="150831" bIns="150831" anchor="ctr">
            <a:normAutofit/>
          </a:bodyPr>
          <a:lstStyle/>
          <a:p>
            <a:pPr algn="l">
              <a:spcBef>
                <a:spcPts val="1500"/>
              </a:spcBef>
            </a:pPr>
            <a:r>
              <a:rPr lang="uk-UA" sz="4000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8.22. Частиною тринадцятою статті 39 Закону № 2275-</a:t>
            </a:r>
            <a:r>
              <a:rPr lang="en-US" sz="4000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VIII </a:t>
            </a:r>
            <a:r>
              <a:rPr lang="uk-UA" sz="4000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передбачено, що повноваження одноосібного виконавчого органу чи голови колегіального виконавчого органу можуть бути припинені або він може бути тимчасово відсторонений від виконання своїх повноважень </a:t>
            </a:r>
            <a:r>
              <a:rPr lang="uk-UA" sz="4000" dirty="0">
                <a:solidFill>
                  <a:srgbClr val="FF0000"/>
                </a:solidFill>
                <a:latin typeface="Roboto Condensed Light" pitchFamily="2" charset="0"/>
                <a:ea typeface="Roboto Condensed Light" pitchFamily="2" charset="0"/>
              </a:rPr>
              <a:t>лише шляхом обрання нового одноосібного виконавчого органу чи голови колегіального виконавчого органу або тимчасових виконувачів їхніх обов`язків.</a:t>
            </a:r>
            <a:endParaRPr lang="uk-UA" sz="4000" dirty="0">
              <a:solidFill>
                <a:srgbClr val="FF0000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325936" y="1852464"/>
            <a:ext cx="10225136" cy="159241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/>
              <a:t/>
            </a:r>
            <a:br>
              <a:rPr lang="ru-RU" dirty="0"/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> </a:t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4000" dirty="0"/>
              <a:t> </a:t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uk-UA" sz="6700" dirty="0">
                <a:solidFill>
                  <a:schemeClr val="bg1"/>
                </a:solidFill>
              </a:rPr>
              <a:t/>
            </a:r>
            <a:br>
              <a:rPr lang="uk-UA" sz="67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> </a:t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endParaRPr lang="uk-UA" sz="6000" dirty="0"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2829992" y="1189474"/>
            <a:ext cx="8826890" cy="1078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Autofit/>
          </a:bodyPr>
          <a:lstStyle/>
          <a:p>
            <a:pPr marL="0" marR="0" lvl="0" indent="0" algn="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44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51428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7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ВС-Візитки-05.png" descr="ВС-Візитки-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657" y="605248"/>
            <a:ext cx="3143811" cy="2247087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Олена Кібенко,…"/>
          <p:cNvSpPr/>
          <p:nvPr/>
        </p:nvSpPr>
        <p:spPr>
          <a:xfrm>
            <a:off x="3262039" y="340296"/>
            <a:ext cx="9018129" cy="892899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50831" tIns="150831" rIns="150831" bIns="150831" anchor="ctr">
            <a:normAutofit fontScale="92500"/>
          </a:bodyPr>
          <a:lstStyle/>
          <a:p>
            <a:pPr algn="l">
              <a:spcBef>
                <a:spcPts val="1500"/>
              </a:spcBef>
            </a:pP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8.31. Беручи до уваги наведене, Велика Палата Верховного Суду дійшла висновку про те, що Директор для припинення своїх повноважень як одноосібного виконавчого органу за своєю ініціативою </a:t>
            </a:r>
            <a:r>
              <a:rPr lang="uk-UA" dirty="0" smtClean="0">
                <a:solidFill>
                  <a:srgbClr val="FF0000"/>
                </a:solidFill>
                <a:latin typeface="Roboto Condensed Light" pitchFamily="2" charset="0"/>
                <a:ea typeface="Roboto Condensed Light" pitchFamily="2" charset="0"/>
              </a:rPr>
              <a:t>мав скликати загальні збори учасників </a:t>
            </a: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Товариства (пункт 1 частини першої, частина сьома статті 31 Закону № 2275-VIII) </a:t>
            </a:r>
            <a:r>
              <a:rPr lang="uk-UA" dirty="0" smtClean="0">
                <a:solidFill>
                  <a:srgbClr val="FF0000"/>
                </a:solidFill>
                <a:latin typeface="Roboto Condensed Light" pitchFamily="2" charset="0"/>
                <a:ea typeface="Roboto Condensed Light" pitchFamily="2" charset="0"/>
              </a:rPr>
              <a:t>з включенням до порядку денного питання про припинення своїх повноважень шляхом обрання нового директора або тимчасового виконувача його обов`язків </a:t>
            </a: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(частина тринадцята статті 39 Закону № 2275-VIII), оскільки вирішення цього питання належить до виключної компетенції загальних зборів учасників Товариства (частина перша статті 99 ЦК України, пункт 7 частини другої статті 30 Закону № 2275-VIII, підпункт «є» пункту 8.5 Статуту).</a:t>
            </a:r>
            <a:endParaRPr lang="uk-UA" sz="4000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2829992" y="1189474"/>
            <a:ext cx="8826890" cy="1078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Autofit/>
          </a:bodyPr>
          <a:lstStyle/>
          <a:p>
            <a:pPr marL="0" marR="0" lvl="0" indent="0" algn="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endParaRPr lang="uk-UA" sz="44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14540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7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ВС-Візитки-05.png" descr="ВС-Візитки-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657" y="605248"/>
            <a:ext cx="3143811" cy="2247087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Олена Кібенко,…"/>
          <p:cNvSpPr/>
          <p:nvPr/>
        </p:nvSpPr>
        <p:spPr>
          <a:xfrm>
            <a:off x="3262039" y="340296"/>
            <a:ext cx="9018129" cy="892899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50831" tIns="150831" rIns="150831" bIns="150831" anchor="ctr">
            <a:normAutofit/>
          </a:bodyPr>
          <a:lstStyle/>
          <a:p>
            <a:pPr algn="l">
              <a:spcBef>
                <a:spcPts val="1500"/>
              </a:spcBef>
            </a:pP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При цьому Директор мав дотриматись вимог статті 32 Закону № 2275-VIII та Статуту щодо порядку скликання загальних зборів учасників Товариства, зокрема: </a:t>
            </a:r>
            <a:r>
              <a:rPr lang="uk-UA" dirty="0" smtClean="0">
                <a:solidFill>
                  <a:srgbClr val="FF0000"/>
                </a:solidFill>
                <a:latin typeface="Roboto Condensed Light" pitchFamily="2" charset="0"/>
                <a:ea typeface="Roboto Condensed Light" pitchFamily="2" charset="0"/>
              </a:rPr>
              <a:t>не пізніше, ніж за 30 днів до початку зборів </a:t>
            </a: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шляхом надсилання поштовим відправленням з описом вкладення </a:t>
            </a:r>
            <a:r>
              <a:rPr lang="uk-UA" dirty="0" smtClean="0">
                <a:solidFill>
                  <a:srgbClr val="FF0000"/>
                </a:solidFill>
                <a:latin typeface="Roboto Condensed Light" pitchFamily="2" charset="0"/>
                <a:ea typeface="Roboto Condensed Light" pitchFamily="2" charset="0"/>
              </a:rPr>
              <a:t>повідомити кожного з учасників Товариства </a:t>
            </a: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про порядок денний, дату, час і місце їх проведення, а також надати учасникам можливість ознайомитися з документами та інформацією, необхідними для розгляду питань порядку денного, і забезпечити належні умови для ознайомлення з такими документами та інформацією за місцезнаходженням Товариства в робочий час.</a:t>
            </a:r>
            <a:endParaRPr lang="uk-UA" sz="4000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2829992" y="1189474"/>
            <a:ext cx="8826890" cy="1078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Autofit/>
          </a:bodyPr>
          <a:lstStyle/>
          <a:p>
            <a:pPr marL="0" marR="0" lvl="0" indent="0" algn="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endParaRPr lang="uk-UA" sz="44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87367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7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ВС-Візитки-05.png" descr="ВС-Візитки-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657" y="605248"/>
            <a:ext cx="3143811" cy="2247087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Олена Кібенко,…"/>
          <p:cNvSpPr/>
          <p:nvPr/>
        </p:nvSpPr>
        <p:spPr>
          <a:xfrm>
            <a:off x="3262039" y="340296"/>
            <a:ext cx="9018129" cy="892899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50831" tIns="150831" rIns="150831" bIns="150831" anchor="ctr">
            <a:normAutofit fontScale="77500" lnSpcReduction="20000"/>
          </a:bodyPr>
          <a:lstStyle/>
          <a:p>
            <a:pPr algn="l">
              <a:spcBef>
                <a:spcPts val="1500"/>
              </a:spcBef>
            </a:pPr>
            <a:r>
              <a:rPr lang="uk-UA" dirty="0" smtClean="0">
                <a:solidFill>
                  <a:srgbClr val="FF0000"/>
                </a:solidFill>
                <a:latin typeface="Roboto Condensed Light" pitchFamily="2" charset="0"/>
                <a:ea typeface="Roboto Condensed Light" pitchFamily="2" charset="0"/>
              </a:rPr>
              <a:t>10. Висновок щодо застосування норм права</a:t>
            </a:r>
          </a:p>
          <a:p>
            <a:pPr algn="l">
              <a:spcBef>
                <a:spcPts val="1500"/>
              </a:spcBef>
            </a:pP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10.1. Створення (обрання) виконавчого органу товариства відбувається за рішенням загальних зборів учасників товариства (частина перша статті 99 ЦК України, пункт 7 частини другої статті 30 Закону № 2275-VIII) або в окремих випадках - наглядової ради товариства (частина друга статті 38 Закону № 2275-VIII). Це рішення породжує між особами, яких воно стосується, корпоративні відносини, у яких обрана особа наділяється повноваженнями з управління.</a:t>
            </a:r>
          </a:p>
          <a:p>
            <a:pPr algn="l">
              <a:spcBef>
                <a:spcPts val="1500"/>
              </a:spcBef>
            </a:pP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Ці корпоративні відносини також є підставою для виникнення відносин представництва товариства перед третіми особами, а також трудових відносин, що регулюються законодавством про працю, та виникають у зв`язку з укладенням в установленому порядку (частина дванадцята статті 39 Закону № 2275-VIII) з одноосібним виконавчим органом (членом колегіального виконавчого органу) трудового договору (контракту).</a:t>
            </a:r>
          </a:p>
          <a:p>
            <a:pPr algn="l">
              <a:spcBef>
                <a:spcPts val="1500"/>
              </a:spcBef>
            </a:pPr>
            <a:r>
              <a:rPr lang="uk-UA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Водночас саме відносини з управління товариством, у яких директору надані відповідні повноваження, за здійснення яких він несе встановлену законом відповідальність, становлять основу відносин між товариством та цією особою.</a:t>
            </a:r>
            <a:endParaRPr lang="uk-UA" sz="4000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2829992" y="1189474"/>
            <a:ext cx="8826890" cy="1078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Autofit/>
          </a:bodyPr>
          <a:lstStyle/>
          <a:p>
            <a:pPr marL="0" marR="0" lvl="0" indent="0" algn="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endParaRPr lang="uk-UA" sz="44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75501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7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ВС-Візитки-05.png" descr="ВС-Візитки-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657" y="605248"/>
            <a:ext cx="3143811" cy="2247087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Олена Кібенко,…"/>
          <p:cNvSpPr/>
          <p:nvPr/>
        </p:nvSpPr>
        <p:spPr>
          <a:xfrm>
            <a:off x="724631" y="3148608"/>
            <a:ext cx="11555538" cy="612067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50831" tIns="150831" rIns="150831" bIns="150831" anchor="ctr">
            <a:normAutofit/>
          </a:bodyPr>
          <a:lstStyle/>
          <a:p>
            <a:pPr algn="l">
              <a:spcBef>
                <a:spcPts val="1500"/>
              </a:spcBef>
            </a:pPr>
            <a:endParaRPr lang="ru-RU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algn="l">
              <a:spcBef>
                <a:spcPts val="1500"/>
              </a:spcBef>
            </a:pPr>
            <a:r>
              <a:rPr lang="ru-RU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21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По-перше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трудові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спори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розглядаються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комісіями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по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трудових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спорах і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місцевими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загальними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судами.</a:t>
            </a:r>
          </a:p>
          <a:p>
            <a:pPr algn="l">
              <a:spcBef>
                <a:spcPts val="1500"/>
              </a:spcBef>
            </a:pPr>
            <a:endParaRPr lang="ru-RU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algn="l">
              <a:spcBef>
                <a:spcPts val="1500"/>
              </a:spcBef>
            </a:pP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22.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Такий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порядок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розгляду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трудових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спорів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що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виникають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між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працівником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і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роботодавцем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застосовується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незалежно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від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форми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трудового договору (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частини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перша і друга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статті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221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КЗпП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України</a:t>
            </a:r>
            <a:r>
              <a:rPr lang="ru-RU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).</a:t>
            </a:r>
            <a:endParaRPr lang="uk-UA" dirty="0" smtClean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325936" y="1852464"/>
            <a:ext cx="10225136" cy="159241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/>
              <a:t/>
            </a:r>
            <a:br>
              <a:rPr lang="ru-RU" dirty="0"/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> </a:t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4000" dirty="0"/>
              <a:t> </a:t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ru-RU" sz="4800" dirty="0">
                <a:solidFill>
                  <a:schemeClr val="bg1"/>
                </a:solidFill>
              </a:rPr>
              <a:t/>
            </a:r>
            <a:br>
              <a:rPr lang="ru-RU" sz="4800" dirty="0">
                <a:solidFill>
                  <a:schemeClr val="bg1"/>
                </a:solidFill>
              </a:rPr>
            </a:br>
            <a:r>
              <a:rPr lang="uk-UA" sz="6700" dirty="0">
                <a:solidFill>
                  <a:schemeClr val="bg1"/>
                </a:solidFill>
              </a:rPr>
              <a:t/>
            </a:r>
            <a:br>
              <a:rPr lang="uk-UA" sz="67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> </a:t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r>
              <a:rPr lang="uk-UA" sz="4800" dirty="0">
                <a:solidFill>
                  <a:schemeClr val="bg1"/>
                </a:solidFill>
              </a:rPr>
              <a:t/>
            </a:r>
            <a:br>
              <a:rPr lang="uk-UA" sz="4800" dirty="0">
                <a:solidFill>
                  <a:schemeClr val="bg1"/>
                </a:solidFill>
              </a:rPr>
            </a:br>
            <a:endParaRPr lang="uk-UA" sz="6000" dirty="0"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15" name="Текст 11"/>
          <p:cNvSpPr txBox="1">
            <a:spLocks/>
          </p:cNvSpPr>
          <p:nvPr/>
        </p:nvSpPr>
        <p:spPr>
          <a:xfrm>
            <a:off x="2829992" y="1189474"/>
            <a:ext cx="8826890" cy="195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Autofit/>
          </a:bodyPr>
          <a:lstStyle/>
          <a:p>
            <a:pPr lvl="0" algn="r" hangingPunct="1">
              <a:defRPr/>
            </a:pPr>
            <a:r>
              <a:rPr lang="uk-UA" sz="4400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Окрема думка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суддів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Великої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Палати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Верховного Суду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Мартєва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С. Ю.,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Воробйової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І. А.,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Желєзного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І. В.,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Прокопенка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О. Б., </a:t>
            </a:r>
            <a:r>
              <a:rPr lang="ru-RU" sz="4400" b="1" dirty="0" err="1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Шевцової</a:t>
            </a:r>
            <a:r>
              <a:rPr lang="ru-RU" sz="4400" b="1" dirty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 Н. В.</a:t>
            </a:r>
            <a:r>
              <a:rPr lang="uk-UA" sz="4400" b="1" dirty="0" smtClean="0">
                <a:solidFill>
                  <a:schemeClr val="bg1"/>
                </a:solidFill>
                <a:latin typeface="Roboto Condensed Light" pitchFamily="2" charset="0"/>
                <a:ea typeface="Roboto Condensed Light" pitchFamily="2" charset="0"/>
              </a:rPr>
              <a:t>:</a:t>
            </a:r>
            <a:endParaRPr lang="uk-UA" sz="4400" b="1" dirty="0">
              <a:solidFill>
                <a:schemeClr val="bg1"/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477480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18465</TotalTime>
  <Words>1928</Words>
  <Application>Microsoft Office PowerPoint</Application>
  <PresentationFormat>Довільний</PresentationFormat>
  <Paragraphs>75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4" baseType="lpstr">
      <vt:lpstr>Calibri</vt:lpstr>
      <vt:lpstr>Helvetica Light</vt:lpstr>
      <vt:lpstr>Helvetica Neue</vt:lpstr>
      <vt:lpstr>Muller Narrow Light</vt:lpstr>
      <vt:lpstr>Roboto Condensed Light</vt:lpstr>
      <vt:lpstr>Wingdings</vt:lpstr>
      <vt:lpstr>White</vt:lpstr>
      <vt:lpstr>                         Припинення відносин з директором ТОВ за рішенням суду  </vt:lpstr>
      <vt:lpstr>Презентація PowerPoint</vt:lpstr>
      <vt:lpstr>                                            </vt:lpstr>
      <vt:lpstr>                                            </vt:lpstr>
      <vt:lpstr>                                            </vt:lpstr>
      <vt:lpstr>Презентація PowerPoint</vt:lpstr>
      <vt:lpstr>Презентація PowerPoint</vt:lpstr>
      <vt:lpstr>Презентація PowerPoint</vt:lpstr>
      <vt:lpstr>                                            </vt:lpstr>
      <vt:lpstr>                                            </vt:lpstr>
      <vt:lpstr>                                            </vt:lpstr>
      <vt:lpstr>                                            </vt:lpstr>
      <vt:lpstr>                                            </vt:lpstr>
      <vt:lpstr>                                            </vt:lpstr>
      <vt:lpstr>                                            </vt:lpstr>
      <vt:lpstr>                                            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Kibenko Olena</dc:creator>
  <cp:lastModifiedBy>Okibenko</cp:lastModifiedBy>
  <cp:revision>451</cp:revision>
  <dcterms:modified xsi:type="dcterms:W3CDTF">2023-11-23T09:36:26Z</dcterms:modified>
</cp:coreProperties>
</file>