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9" r:id="rId3"/>
    <p:sldId id="267" r:id="rId4"/>
    <p:sldId id="273" r:id="rId5"/>
    <p:sldId id="260" r:id="rId6"/>
    <p:sldId id="274" r:id="rId7"/>
    <p:sldId id="275" r:id="rId8"/>
    <p:sldId id="276" r:id="rId9"/>
    <p:sldId id="277" r:id="rId10"/>
    <p:sldId id="278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0B5CFA-71FA-4559-9BE0-95B1ECED8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CEAB830-56C8-4053-9961-8B8822741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B981A3-BBB5-49DF-848D-ABC05805B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11DE-C398-4D08-82C4-84015245BE0E}" type="datetimeFigureOut">
              <a:rPr lang="uk-UA" smtClean="0"/>
              <a:t>21.11.2023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56C14E-7578-4073-9531-31E2221F4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B5A8BA-3481-4F9F-973D-9A5D5D3E3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86E0-D7FF-43F8-9B99-209E58E3FE9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5678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5410CA-FC0C-4505-A96A-9C98B9866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B4FD86C-AB79-4073-90D9-C8010CB6D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2F0700-5408-46BF-93AD-2729BF5A8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11DE-C398-4D08-82C4-84015245BE0E}" type="datetimeFigureOut">
              <a:rPr lang="uk-UA" smtClean="0"/>
              <a:t>21.11.2023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3BCD61-9C79-4E92-9921-922BF7DEF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892282-80C2-475E-9BFA-EE2A639F5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86E0-D7FF-43F8-9B99-209E58E3FE9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721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3DECE09-D63A-41BC-9286-FDD50312F2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DC9A2AC-7DF4-41DB-9D2B-FEACD8828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2D4349-7CDC-48AB-8B29-42065D8F9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11DE-C398-4D08-82C4-84015245BE0E}" type="datetimeFigureOut">
              <a:rPr lang="uk-UA" smtClean="0"/>
              <a:t>21.11.2023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3F656B-5372-475C-BE03-0600A1FD3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F838F2-361B-4EA6-A05B-BBB8322ED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86E0-D7FF-43F8-9B99-209E58E3FE9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465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4A2EC0-13CF-44D0-AF43-440EC6AB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FF9C4F-D410-4F89-B7C7-9CE95390A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E1DF60-30C4-4555-A0F8-CC9663632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11DE-C398-4D08-82C4-84015245BE0E}" type="datetimeFigureOut">
              <a:rPr lang="uk-UA" smtClean="0"/>
              <a:t>21.11.2023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C27F14-D7E6-4A6D-ACF5-9A5A5C4B8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A025E5-E82B-43CE-9806-40BF42A5A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86E0-D7FF-43F8-9B99-209E58E3FE9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694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F7D11D-DC76-45D0-925D-8B485614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4C5BAC-612C-4D0C-9109-C6970DACD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7D8006-E1D1-4F22-9C25-4095024DF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11DE-C398-4D08-82C4-84015245BE0E}" type="datetimeFigureOut">
              <a:rPr lang="uk-UA" smtClean="0"/>
              <a:t>21.11.2023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E6CC00-AF8C-4840-8A01-1C11400C4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1EE136-B4C6-440B-A10B-B7863CBD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86E0-D7FF-43F8-9B99-209E58E3FE9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135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F15EC8-5627-467F-9568-0965E13FC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5E4E0A-EB63-477A-B826-EAECB79B83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29BFD86-AEE5-488D-8D9D-1C01C3503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20CE154-1533-434F-95A8-18F06E95F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11DE-C398-4D08-82C4-84015245BE0E}" type="datetimeFigureOut">
              <a:rPr lang="uk-UA" smtClean="0"/>
              <a:t>21.11.2023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FF0353-7B00-4B19-BD61-BFE8361D7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CDA9E7-67C3-4E4D-9391-0D2EC64E4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86E0-D7FF-43F8-9B99-209E58E3FE9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2563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C25982-4DBC-40A5-93C4-37291F1ED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45E6D8-FADF-4AD4-827E-42F27F787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2C3579B-A8B1-4804-A9D2-DCBDB4D96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9242924-FE7B-4F68-8641-AFE8F6A89A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F71A30E-FF77-40C5-B624-A5F3B4F48B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317C577-C977-4C45-8ED6-1F44119A0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11DE-C398-4D08-82C4-84015245BE0E}" type="datetimeFigureOut">
              <a:rPr lang="uk-UA" smtClean="0"/>
              <a:t>21.11.2023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F629162-7AC6-4464-B8F2-E167B44C7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15D71BC-CCD3-436D-A021-183CC1668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86E0-D7FF-43F8-9B99-209E58E3FE9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407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2300BC-60E7-4844-B6E8-9A58752FB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941ABDF-D5D9-46FE-8059-D94BDA9D8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11DE-C398-4D08-82C4-84015245BE0E}" type="datetimeFigureOut">
              <a:rPr lang="uk-UA" smtClean="0"/>
              <a:t>21.11.2023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4C53787-BBA2-4B3E-B42D-E5D8C2661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F5BD131-327A-4EF4-8376-E9B349D2B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86E0-D7FF-43F8-9B99-209E58E3FE9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7310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39B1C1F-CA79-4970-ACD3-786F48A19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11DE-C398-4D08-82C4-84015245BE0E}" type="datetimeFigureOut">
              <a:rPr lang="uk-UA" smtClean="0"/>
              <a:t>21.11.2023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6385CB0-FC57-45F9-B220-837A80E95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6EC268E-38AE-4413-8A2A-FFA423B5B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86E0-D7FF-43F8-9B99-209E58E3FE9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235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169C9B-87D1-4357-92AB-3406DE95F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E85B84-C5CD-43C7-AE30-AA835FB94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D545B3C-4410-4957-9143-F43778122B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3FBAA2-8ABD-4D89-A68E-99F733CCC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11DE-C398-4D08-82C4-84015245BE0E}" type="datetimeFigureOut">
              <a:rPr lang="uk-UA" smtClean="0"/>
              <a:t>21.11.2023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A823B05-46DF-40ED-AA07-F52FDCC9C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2B8D59-EE2A-4D79-8FA0-811381DE2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86E0-D7FF-43F8-9B99-209E58E3FE9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4479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704AAC-2F46-4120-8DF4-9FC3CDBDB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E17EA82-080E-4BAB-9ED0-E5813420F0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053E359-08AC-476B-8E4D-DBC95BA23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AD3272-EFE9-4881-9455-62AF65A0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11DE-C398-4D08-82C4-84015245BE0E}" type="datetimeFigureOut">
              <a:rPr lang="uk-UA" smtClean="0"/>
              <a:t>21.11.2023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D204D0-AF07-4C0A-84FA-B551E5208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DF6B65-B0E5-4220-91FC-106460654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86E0-D7FF-43F8-9B99-209E58E3FE9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950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B4E41F-E35A-4662-8AB0-D35068791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6E9F46-4BCA-444F-BF27-C688A1186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037058-67DF-4886-9775-553A1288A8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211DE-C398-4D08-82C4-84015245BE0E}" type="datetimeFigureOut">
              <a:rPr lang="uk-UA" smtClean="0"/>
              <a:t>21.11.2023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0C2492-6438-459F-B481-E0F667A768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A91653-7B67-4E18-8CA0-C2F026480E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386E0-D7FF-43F8-9B99-209E58E3FE9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745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8266B4E-A0D4-40CF-85EC-D0DF45DAB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514" y="558265"/>
            <a:ext cx="11338560" cy="58232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uk-U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FE3A72-53B9-4195-8857-55FD0A0A5984}"/>
              </a:ext>
            </a:extLst>
          </p:cNvPr>
          <p:cNvSpPr txBox="1"/>
          <p:nvPr/>
        </p:nvSpPr>
        <p:spPr>
          <a:xfrm>
            <a:off x="426720" y="974482"/>
            <a:ext cx="11338560" cy="5586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uk-UA" sz="4500" dirty="0"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ru-RU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Проблемні</a:t>
            </a: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публічної</a:t>
            </a: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воєнного</a:t>
            </a: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стану</a:t>
            </a:r>
          </a:p>
          <a:p>
            <a:pPr algn="ctr"/>
            <a:endParaRPr lang="ru-RU" sz="4800" b="1" dirty="0">
              <a:latin typeface="Arial" panose="020B0604020202020204" pitchFamily="34" charset="0"/>
            </a:endParaRPr>
          </a:p>
          <a:p>
            <a:pPr algn="ctr"/>
            <a:r>
              <a:rPr lang="ru-RU" sz="2000" b="1" dirty="0">
                <a:latin typeface="Arial" panose="020B0604020202020204" pitchFamily="34" charset="0"/>
              </a:rPr>
              <a:t>		              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ОЛЕНА   ГУБСЬКА</a:t>
            </a:r>
          </a:p>
          <a:p>
            <a:pPr algn="ctr"/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		      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суддя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Верховного Суду</a:t>
            </a:r>
          </a:p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				доктор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юридичних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наук,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професор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2000" b="1" dirty="0">
              <a:latin typeface="Arial" panose="020B0604020202020204" pitchFamily="34" charset="0"/>
            </a:endParaRPr>
          </a:p>
          <a:p>
            <a:pPr algn="ctr"/>
            <a:endParaRPr lang="ru-RU" sz="2000" b="1" dirty="0" err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86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60ADA6A-4724-4DED-8958-285AB50F8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1219200"/>
            <a:ext cx="10287000" cy="52998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uk-UA" sz="9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ДЯКУЮ   ЗА   УВАГУ!</a:t>
            </a:r>
            <a:endParaRPr lang="uk-U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238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135E6C-D000-4D7B-B5EB-8D73E2372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415"/>
            <a:ext cx="10515600" cy="5814874"/>
          </a:xfrm>
        </p:spPr>
        <p:txBody>
          <a:bodyPr>
            <a:noAutofit/>
          </a:bodyPr>
          <a:lstStyle/>
          <a:p>
            <a:pPr algn="ctr"/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Конституційний Суд України </a:t>
            </a:r>
            <a:b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07.05.2002 №8-рп/2002</a:t>
            </a:r>
            <a:b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...»при розгляді та вирішенні конкретних справ, пов’язаних із спорами щодо проходження публічної служби, адміністративний суд, встановивши відсутність у спеціальних нормативно-правових актах положень, якими врегульовані спільні правовідносини, може застосовувати норми КЗПП України, у якому визначені основні трудові права працівників.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</a:p>
        </p:txBody>
      </p:sp>
    </p:spTree>
    <p:extLst>
      <p:ext uri="{BB962C8B-B14F-4D97-AF65-F5344CB8AC3E}">
        <p14:creationId xmlns:p14="http://schemas.microsoft.com/office/powerpoint/2010/main" val="2310125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8CDF702-22D9-4F7E-9F62-8AF023662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77" y="278514"/>
            <a:ext cx="11172093" cy="54309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b="1" i="0" u="sng" strike="noStrike" dirty="0">
                <a:effectLst/>
                <a:latin typeface="Times New Roman" panose="02020603050405020304" pitchFamily="18" charset="0"/>
              </a:rPr>
              <a:t>Постанова Верховного Суду </a:t>
            </a:r>
          </a:p>
          <a:p>
            <a:pPr marL="0" indent="0" algn="ctr">
              <a:buNone/>
            </a:pPr>
            <a:r>
              <a:rPr lang="ru-RU" sz="4400" b="1" u="sng" dirty="0">
                <a:latin typeface="Times New Roman" panose="02020603050405020304" pitchFamily="18" charset="0"/>
              </a:rPr>
              <a:t>у </a:t>
            </a:r>
            <a:r>
              <a:rPr lang="ru-RU" sz="4400" b="1" u="sng" dirty="0" err="1">
                <a:latin typeface="Times New Roman" panose="02020603050405020304" pitchFamily="18" charset="0"/>
              </a:rPr>
              <a:t>справі</a:t>
            </a:r>
            <a:r>
              <a:rPr lang="ru-RU" sz="4400" b="1" u="sng" dirty="0">
                <a:latin typeface="Times New Roman" panose="02020603050405020304" pitchFamily="18" charset="0"/>
              </a:rPr>
              <a:t> №380/653/23 </a:t>
            </a:r>
          </a:p>
          <a:p>
            <a:pPr marL="0" indent="0" algn="ctr">
              <a:buNone/>
            </a:pPr>
            <a:r>
              <a:rPr lang="ru-RU" sz="4400" b="1" u="sng" dirty="0" err="1">
                <a:latin typeface="Times New Roman" panose="02020603050405020304" pitchFamily="18" charset="0"/>
              </a:rPr>
              <a:t>від</a:t>
            </a:r>
            <a:r>
              <a:rPr lang="ru-RU" sz="4400" b="1" u="sng" dirty="0">
                <a:latin typeface="Times New Roman" panose="02020603050405020304" pitchFamily="18" charset="0"/>
              </a:rPr>
              <a:t> 26 </a:t>
            </a:r>
            <a:r>
              <a:rPr lang="ru-RU" sz="4400" b="1" u="sng" dirty="0" err="1">
                <a:latin typeface="Times New Roman" panose="02020603050405020304" pitchFamily="18" charset="0"/>
              </a:rPr>
              <a:t>жовтня</a:t>
            </a:r>
            <a:r>
              <a:rPr lang="ru-RU" sz="4400" b="1" u="sng" dirty="0">
                <a:latin typeface="Times New Roman" panose="02020603050405020304" pitchFamily="18" charset="0"/>
              </a:rPr>
              <a:t> 2023 року</a:t>
            </a:r>
          </a:p>
          <a:p>
            <a:pPr marL="0" indent="0" algn="ctr">
              <a:buNone/>
            </a:pPr>
            <a:endParaRPr lang="ru-RU" sz="4400" b="1" i="0" u="sng" strike="noStrike" dirty="0">
              <a:effectLst/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До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правовідносин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щодо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виплати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одноразової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грошової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допомоги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у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зв’язку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із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звільненням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з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державної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служби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підлягають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застосуванню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норми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b="1" i="0" u="none" strike="noStrike" dirty="0">
                <a:effectLst/>
                <a:latin typeface="Times New Roman" panose="02020603050405020304" pitchFamily="18" charset="0"/>
              </a:rPr>
              <a:t>ч.2 ст.233 </a:t>
            </a:r>
            <a:r>
              <a:rPr lang="ru-RU" b="1" i="0" u="none" strike="noStrike" dirty="0" err="1">
                <a:effectLst/>
                <a:latin typeface="Times New Roman" panose="02020603050405020304" pitchFamily="18" charset="0"/>
              </a:rPr>
              <a:t>КЗпП</a:t>
            </a:r>
            <a:r>
              <a:rPr lang="ru-RU" b="1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України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у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відповідній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редакції</a:t>
            </a:r>
            <a:r>
              <a:rPr lang="ru-RU" dirty="0">
                <a:latin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</a:rPr>
              <a:t>передбачають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</a:rPr>
              <a:t>тримісячний</a:t>
            </a:r>
            <a:r>
              <a:rPr lang="ru-RU" b="1" dirty="0">
                <a:latin typeface="Times New Roman" panose="02020603050405020304" pitchFamily="18" charset="0"/>
              </a:rPr>
              <a:t> строк </a:t>
            </a:r>
            <a:r>
              <a:rPr lang="ru-RU" dirty="0" err="1">
                <a:latin typeface="Times New Roman" panose="02020603050405020304" pitchFamily="18" charset="0"/>
              </a:rPr>
              <a:t>звернення</a:t>
            </a:r>
            <a:r>
              <a:rPr lang="ru-RU" dirty="0">
                <a:latin typeface="Times New Roman" panose="02020603050405020304" pitchFamily="18" charset="0"/>
              </a:rPr>
              <a:t> до суду з </a:t>
            </a:r>
            <a:r>
              <a:rPr lang="ru-RU" dirty="0" err="1">
                <a:latin typeface="Times New Roman" panose="02020603050405020304" pitchFamily="18" charset="0"/>
              </a:rPr>
              <a:t>позовом</a:t>
            </a:r>
            <a:r>
              <a:rPr lang="ru-RU" dirty="0"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</a:rPr>
              <a:t>виплату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</a:rPr>
              <a:t>всіх</a:t>
            </a:r>
            <a:r>
              <a:rPr lang="ru-RU" dirty="0">
                <a:latin typeface="Times New Roman" panose="02020603050405020304" pitchFamily="18" charset="0"/>
              </a:rPr>
              <a:t> сум, </a:t>
            </a:r>
            <a:r>
              <a:rPr lang="ru-RU" dirty="0" err="1">
                <a:latin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</a:rPr>
              <a:t> належать </a:t>
            </a:r>
            <a:r>
              <a:rPr lang="ru-RU" dirty="0" err="1">
                <a:latin typeface="Times New Roman" panose="02020603050405020304" pitchFamily="18" charset="0"/>
              </a:rPr>
              <a:t>працівникові</a:t>
            </a:r>
            <a:r>
              <a:rPr lang="ru-RU" dirty="0">
                <a:latin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</a:rPr>
              <a:t>перебіг</a:t>
            </a:r>
            <a:r>
              <a:rPr lang="ru-RU" dirty="0">
                <a:latin typeface="Times New Roman" panose="02020603050405020304" pitchFamily="18" charset="0"/>
              </a:rPr>
              <a:t> такого строку </a:t>
            </a:r>
            <a:r>
              <a:rPr lang="ru-RU" b="1" dirty="0" err="1">
                <a:latin typeface="Times New Roman" panose="02020603050405020304" pitchFamily="18" charset="0"/>
              </a:rPr>
              <a:t>слід</a:t>
            </a:r>
            <a:r>
              <a:rPr lang="ru-RU" b="1" dirty="0"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</a:rPr>
              <a:t>розраховувати</a:t>
            </a:r>
            <a:r>
              <a:rPr lang="ru-RU" b="1" dirty="0">
                <a:latin typeface="Times New Roman" panose="02020603050405020304" pitchFamily="18" charset="0"/>
              </a:rPr>
              <a:t> з дня </a:t>
            </a:r>
            <a:r>
              <a:rPr lang="ru-RU" b="1" dirty="0" err="1">
                <a:latin typeface="Times New Roman" panose="02020603050405020304" pitchFamily="18" charset="0"/>
              </a:rPr>
              <a:t>одержання</a:t>
            </a:r>
            <a:r>
              <a:rPr lang="ru-RU" b="1" dirty="0"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</a:rPr>
              <a:t>працівником</a:t>
            </a:r>
            <a:r>
              <a:rPr lang="ru-RU" b="1" dirty="0"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</a:rPr>
              <a:t>письмового</a:t>
            </a:r>
            <a:r>
              <a:rPr lang="ru-RU" b="1" dirty="0">
                <a:latin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</a:rPr>
              <a:t>повідомлення</a:t>
            </a:r>
            <a:r>
              <a:rPr lang="ru-RU" dirty="0"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</a:rPr>
              <a:t>суми</a:t>
            </a:r>
            <a:r>
              <a:rPr lang="ru-RU" dirty="0">
                <a:latin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</a:rPr>
              <a:t>нараховані</a:t>
            </a:r>
            <a:r>
              <a:rPr lang="ru-RU" dirty="0">
                <a:latin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</a:rPr>
              <a:t>виплачені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</a:rPr>
              <a:t>йому</a:t>
            </a:r>
            <a:r>
              <a:rPr lang="ru-RU" dirty="0">
                <a:latin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</a:rPr>
              <a:t>звільненні</a:t>
            </a:r>
            <a:r>
              <a:rPr lang="ru-RU" dirty="0">
                <a:latin typeface="Times New Roman" panose="02020603050405020304" pitchFamily="18" charset="0"/>
              </a:rPr>
              <a:t>.  </a:t>
            </a:r>
            <a:endParaRPr lang="ru-RU" i="0" u="none" strike="noStrike" dirty="0"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755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8CDF702-22D9-4F7E-9F62-8AF023662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3" y="562600"/>
            <a:ext cx="11172093" cy="54309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b="1" i="0" u="sng" strike="noStrike" dirty="0">
                <a:effectLst/>
                <a:latin typeface="Times New Roman" panose="02020603050405020304" pitchFamily="18" charset="0"/>
              </a:rPr>
              <a:t>Постанова Восьмого </a:t>
            </a:r>
            <a:r>
              <a:rPr lang="ru-RU" sz="4400" b="1" u="sng" dirty="0" err="1">
                <a:latin typeface="Times New Roman" panose="02020603050405020304" pitchFamily="18" charset="0"/>
              </a:rPr>
              <a:t>а</a:t>
            </a:r>
            <a:r>
              <a:rPr lang="ru-RU" sz="4400" b="1" i="0" u="sng" strike="noStrike" dirty="0" err="1">
                <a:effectLst/>
                <a:latin typeface="Times New Roman" panose="02020603050405020304" pitchFamily="18" charset="0"/>
              </a:rPr>
              <a:t>пеляційного</a:t>
            </a:r>
            <a:r>
              <a:rPr lang="ru-RU" sz="4400" b="1" i="0" u="sng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4400" b="1" u="sng" dirty="0" err="1">
                <a:latin typeface="Times New Roman" panose="02020603050405020304" pitchFamily="18" charset="0"/>
              </a:rPr>
              <a:t>а</a:t>
            </a:r>
            <a:r>
              <a:rPr lang="ru-RU" sz="4400" b="1" i="0" u="sng" strike="noStrike" dirty="0" err="1">
                <a:effectLst/>
                <a:latin typeface="Times New Roman" panose="02020603050405020304" pitchFamily="18" charset="0"/>
              </a:rPr>
              <a:t>дміністративного</a:t>
            </a:r>
            <a:r>
              <a:rPr lang="ru-RU" sz="4400" b="1" i="0" u="sng" strike="noStrike" dirty="0">
                <a:effectLst/>
                <a:latin typeface="Times New Roman" panose="02020603050405020304" pitchFamily="18" charset="0"/>
              </a:rPr>
              <a:t> суду</a:t>
            </a:r>
          </a:p>
          <a:p>
            <a:pPr marL="0" indent="0" algn="ctr">
              <a:buNone/>
            </a:pPr>
            <a:r>
              <a:rPr lang="ru-RU" sz="4400" b="1" u="sng" dirty="0">
                <a:latin typeface="Times New Roman" panose="02020603050405020304" pitchFamily="18" charset="0"/>
              </a:rPr>
              <a:t>у </a:t>
            </a:r>
            <a:r>
              <a:rPr lang="ru-RU" sz="4400" b="1" u="sng" dirty="0" err="1">
                <a:latin typeface="Times New Roman" panose="02020603050405020304" pitchFamily="18" charset="0"/>
              </a:rPr>
              <a:t>справі</a:t>
            </a:r>
            <a:r>
              <a:rPr lang="ru-RU" sz="4400" b="1" u="sng" dirty="0">
                <a:latin typeface="Times New Roman" panose="02020603050405020304" pitchFamily="18" charset="0"/>
              </a:rPr>
              <a:t> №300/4258/22 </a:t>
            </a:r>
          </a:p>
          <a:p>
            <a:pPr marL="0" indent="0" algn="ctr">
              <a:buNone/>
            </a:pPr>
            <a:r>
              <a:rPr lang="ru-RU" sz="4400" b="1" u="sng" dirty="0" err="1">
                <a:latin typeface="Times New Roman" panose="02020603050405020304" pitchFamily="18" charset="0"/>
              </a:rPr>
              <a:t>від</a:t>
            </a:r>
            <a:r>
              <a:rPr lang="ru-RU" sz="4400" b="1" u="sng" dirty="0">
                <a:latin typeface="Times New Roman" panose="02020603050405020304" pitchFamily="18" charset="0"/>
              </a:rPr>
              <a:t> 25 </a:t>
            </a:r>
            <a:r>
              <a:rPr lang="ru-RU" sz="4400" b="1" u="sng" dirty="0" err="1">
                <a:latin typeface="Times New Roman" panose="02020603050405020304" pitchFamily="18" charset="0"/>
              </a:rPr>
              <a:t>квітня</a:t>
            </a:r>
            <a:r>
              <a:rPr lang="ru-RU" sz="4400" b="1" u="sng" dirty="0">
                <a:latin typeface="Times New Roman" panose="02020603050405020304" pitchFamily="18" charset="0"/>
              </a:rPr>
              <a:t> 2023 року</a:t>
            </a:r>
            <a:endParaRPr lang="ru-RU" sz="4400" b="1" i="0" u="sng" strike="noStrike" dirty="0">
              <a:effectLst/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5000" b="1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3200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Самої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по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собі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дії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правового режиму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воєнного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стану в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Україні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недостатньо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для </a:t>
            </a:r>
            <a:r>
              <a:rPr lang="ru-RU" b="1" i="0" u="none" strike="noStrike" dirty="0" err="1">
                <a:effectLst/>
                <a:latin typeface="Times New Roman" panose="02020603050405020304" pitchFamily="18" charset="0"/>
              </a:rPr>
              <a:t>оголошення</a:t>
            </a:r>
            <a:r>
              <a:rPr lang="ru-RU" b="1" i="0" u="none" strike="noStrike" dirty="0">
                <a:effectLst/>
                <a:latin typeface="Times New Roman" panose="02020603050405020304" pitchFamily="18" charset="0"/>
              </a:rPr>
              <a:t> простою 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в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роботі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конкретного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працівника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,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якщо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державний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орган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може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продовжувати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функціонувати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Оскільки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простій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викликається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відсутністю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організаційних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або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тезнічних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умов,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необхідних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для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роботи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,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він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є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крайнім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заходом,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зумовленим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об’єктивними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 </a:t>
            </a:r>
            <a:r>
              <a:rPr lang="ru-RU" i="0" u="none" strike="noStrike" dirty="0" err="1">
                <a:effectLst/>
                <a:latin typeface="Times New Roman" panose="02020603050405020304" pitchFamily="18" charset="0"/>
              </a:rPr>
              <a:t>обставинами</a:t>
            </a:r>
            <a:r>
              <a:rPr lang="ru-RU" i="0" u="none" strike="noStrike" dirty="0">
                <a:effectLst/>
                <a:latin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3683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60ADA6A-4724-4DED-8958-285AB50F8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451" y="779065"/>
            <a:ext cx="10679097" cy="529986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uk-UA" sz="1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17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п’ятого апеляційного</a:t>
            </a:r>
          </a:p>
          <a:p>
            <a:pPr marL="0" indent="0" algn="ctr">
              <a:buNone/>
            </a:pPr>
            <a:r>
              <a:rPr lang="uk-UA" sz="17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  суду </a:t>
            </a:r>
          </a:p>
          <a:p>
            <a:pPr marL="0" indent="0" algn="ctr">
              <a:buNone/>
            </a:pPr>
            <a:r>
              <a:rPr lang="uk-UA" sz="17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справі №420/3982/23 </a:t>
            </a:r>
          </a:p>
          <a:p>
            <a:pPr marL="0" indent="0" algn="ctr">
              <a:buNone/>
            </a:pPr>
            <a:r>
              <a:rPr lang="uk-UA" sz="17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5 липня 2023 року</a:t>
            </a:r>
          </a:p>
          <a:p>
            <a:pPr marL="0" indent="0" algn="ctr">
              <a:buNone/>
            </a:pPr>
            <a:endParaRPr lang="uk-UA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ст. 12 Закону України «Про організацію трудових відносин в умовах воєнного стану» у період дії воєнного стану роботодавець може відмовити працівнику у наданні будь-якого виду відпусток, (крім відпустки у зв’язку з вагітністю і пологами та відпустки для догляду за дитиною до досягнення нею трирічного віку), якщо такий працівник залучений до виконання робіт на об’єктах критичної інфраструктури. </a:t>
            </a:r>
          </a:p>
          <a:p>
            <a:pPr marL="0" indent="0" algn="ctr">
              <a:buNone/>
            </a:pPr>
            <a:r>
              <a:rPr lang="uk-UA" sz="1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ctr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2526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60ADA6A-4724-4DED-8958-285AB50F8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369" y="970625"/>
            <a:ext cx="10287000" cy="5299869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endParaRPr lang="uk-UA" sz="9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1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 п.13 ч.1 ст.1 Закону України «Про</a:t>
            </a:r>
          </a:p>
          <a:p>
            <a:pPr marL="0" indent="0" algn="ctr">
              <a:buNone/>
            </a:pPr>
            <a:r>
              <a:rPr lang="uk-UA" sz="1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критичну інфраструктуру»</a:t>
            </a:r>
            <a:r>
              <a:rPr lang="uk-UA" sz="13500" dirty="0">
                <a:solidFill>
                  <a:srgbClr val="333333"/>
                </a:solidFill>
                <a:latin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endParaRPr lang="uk-UA" sz="11000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8600" b="1" dirty="0">
                <a:latin typeface="Times New Roman" panose="02020603050405020304" pitchFamily="18" charset="0"/>
              </a:rPr>
              <a:t>об’єкти критичної інфраструктури </a:t>
            </a:r>
            <a:r>
              <a:rPr lang="uk-UA" sz="8600" dirty="0">
                <a:latin typeface="Times New Roman" panose="02020603050405020304" pitchFamily="18" charset="0"/>
              </a:rPr>
              <a:t>- об’єкти інфраструктури, системи, їх частини та їх сукупність, які є важливими для економіки, національної безпеки та оборони, порушення функціонування яких може завдати шкоди </a:t>
            </a:r>
            <a:r>
              <a:rPr lang="uk-UA" sz="8600" dirty="0" err="1">
                <a:latin typeface="Times New Roman" panose="02020603050405020304" pitchFamily="18" charset="0"/>
              </a:rPr>
              <a:t>життєво</a:t>
            </a:r>
            <a:r>
              <a:rPr lang="uk-UA" sz="8600" dirty="0">
                <a:latin typeface="Times New Roman" panose="02020603050405020304" pitchFamily="18" charset="0"/>
              </a:rPr>
              <a:t> важливим національним інтересам</a:t>
            </a:r>
            <a:endParaRPr lang="uk-UA" sz="8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sz="8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5572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60ADA6A-4724-4DED-8958-285AB50F8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1103790"/>
            <a:ext cx="10287000" cy="5299869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endParaRPr lang="uk-UA" sz="9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7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ст. 13 Закону України</a:t>
            </a:r>
          </a:p>
          <a:p>
            <a:pPr marL="0" indent="0" algn="ctr">
              <a:buNone/>
            </a:pPr>
            <a:r>
              <a:rPr lang="uk-UA" sz="1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 організацію трудових відносин в</a:t>
            </a:r>
          </a:p>
          <a:p>
            <a:pPr marL="0" indent="0" algn="ctr">
              <a:buNone/>
            </a:pPr>
            <a:r>
              <a:rPr lang="uk-UA" sz="1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умовах воєнного стану»</a:t>
            </a:r>
            <a:r>
              <a:rPr lang="uk-UA" sz="135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endParaRPr lang="uk-UA" sz="7600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7000" b="1" dirty="0">
                <a:solidFill>
                  <a:srgbClr val="333333"/>
                </a:solidFill>
                <a:latin typeface="Times New Roman" panose="02020603050405020304" pitchFamily="18" charset="0"/>
              </a:rPr>
              <a:t>п</a:t>
            </a:r>
            <a:r>
              <a:rPr lang="uk-UA" sz="70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ризупинення дії трудового договору </a:t>
            </a:r>
            <a:r>
              <a:rPr lang="uk-UA" sz="7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- це тимчасове припинення роботодавцем забезпечення працівника роботою і тимчасове припинення працівником виконання роботи за укладеним трудовим договором у зв’язку із збройною агресією проти України, що виключає можливість обох сторін трудових відносин виконувати обов’язки, передбачені трудовим договором.</a:t>
            </a:r>
            <a:r>
              <a:rPr lang="uk-UA" sz="7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7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sz="1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6808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60ADA6A-4724-4DED-8958-285AB50F8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779065"/>
            <a:ext cx="10287000" cy="529986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uk-UA" sz="9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7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17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</a:t>
            </a:r>
          </a:p>
          <a:p>
            <a:pPr marL="0" indent="0" algn="ctr">
              <a:buNone/>
            </a:pPr>
            <a:r>
              <a:rPr lang="uk-UA" sz="17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Верховного Суду</a:t>
            </a:r>
          </a:p>
          <a:p>
            <a:pPr marL="0" indent="0" algn="ctr">
              <a:buNone/>
            </a:pPr>
            <a:r>
              <a:rPr lang="uk-UA" sz="17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справі №160/8030/22 </a:t>
            </a:r>
          </a:p>
          <a:p>
            <a:pPr marL="0" indent="0" algn="ctr">
              <a:buNone/>
            </a:pPr>
            <a:r>
              <a:rPr lang="uk-UA" sz="17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21 вересня 2023 року</a:t>
            </a:r>
          </a:p>
          <a:p>
            <a:pPr marL="0" indent="0" algn="ctr">
              <a:buNone/>
            </a:pPr>
            <a:endParaRPr lang="uk-UA" sz="11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поліцейських у цих правовідносинах помилково застосовуються норми ст.40 КЗПП України, якими врегульовані питання розірвання трудового договору з ініціативи роботодавця, оскільки спірні правовідносини врегульовані нормами спеціального законодавства – ЗУ «Про Національну поліцію», Дисциплінарним статутом тощо. </a:t>
            </a:r>
          </a:p>
          <a:p>
            <a:pPr marL="0" indent="0" algn="ctr">
              <a:buNone/>
            </a:pPr>
            <a:endParaRPr lang="uk-UA" sz="1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262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60ADA6A-4724-4DED-8958-285AB50F8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293" y="624396"/>
            <a:ext cx="11141476" cy="5299869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uk-UA" sz="9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7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7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</a:t>
            </a:r>
          </a:p>
          <a:p>
            <a:pPr marL="0" indent="0" algn="ctr">
              <a:buNone/>
            </a:pPr>
            <a:r>
              <a:rPr lang="uk-UA" sz="17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Шостого апеляційного адміністративного суду </a:t>
            </a:r>
          </a:p>
          <a:p>
            <a:pPr marL="0" indent="0" algn="ctr">
              <a:buNone/>
            </a:pPr>
            <a:r>
              <a:rPr lang="uk-UA" sz="17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640/8446/22 </a:t>
            </a:r>
          </a:p>
          <a:p>
            <a:pPr marL="0" indent="0" algn="ctr">
              <a:buNone/>
            </a:pPr>
            <a:r>
              <a:rPr lang="uk-UA" sz="17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29 березня 2023 року</a:t>
            </a:r>
          </a:p>
          <a:p>
            <a:pPr marL="0" indent="0" algn="ctr">
              <a:buNone/>
            </a:pPr>
            <a:endParaRPr lang="uk-UA" sz="4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Переміщення поліцейського на рівнозначну посаду в поліції з метою забезпечення більш ефективної служби, виходячи з інтересів служби, можливо за умови, якщо спеціальне звання за займаною посадою відповідає спеціальному званню посади, на яку він переміщується </a:t>
            </a:r>
          </a:p>
          <a:p>
            <a:pPr marL="0" indent="0" algn="ctr">
              <a:buNone/>
            </a:pPr>
            <a:endParaRPr lang="uk-UA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19155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556</Words>
  <Application>Microsoft Office PowerPoint</Application>
  <PresentationFormat>Широкий екран</PresentationFormat>
  <Paragraphs>69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Презентація PowerPoint</vt:lpstr>
      <vt:lpstr>Конституційний Суд України  від 07.05.2002 №8-рп/2002   ...»при розгляді та вирішенні конкретних справ, пов’язаних із спорами щодо проходження публічної служби, адміністративний суд, встановивши відсутність у спеціальних нормативно-правових актах положень, якими врегульовані спільні правовідносини, може застосовувати норми КЗПП України, у якому визначені основні трудові права працівників. «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Users</dc:creator>
  <cp:lastModifiedBy>Users</cp:lastModifiedBy>
  <cp:revision>22</cp:revision>
  <dcterms:created xsi:type="dcterms:W3CDTF">2020-12-01T19:10:43Z</dcterms:created>
  <dcterms:modified xsi:type="dcterms:W3CDTF">2023-11-21T21:20:26Z</dcterms:modified>
</cp:coreProperties>
</file>