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5" r:id="rId1"/>
  </p:sldMasterIdLst>
  <p:notesMasterIdLst>
    <p:notesMasterId r:id="rId18"/>
  </p:notesMasterIdLst>
  <p:sldIdLst>
    <p:sldId id="256" r:id="rId2"/>
    <p:sldId id="291" r:id="rId3"/>
    <p:sldId id="277" r:id="rId4"/>
    <p:sldId id="288" r:id="rId5"/>
    <p:sldId id="290" r:id="rId6"/>
    <p:sldId id="287" r:id="rId7"/>
    <p:sldId id="292" r:id="rId8"/>
    <p:sldId id="286" r:id="rId9"/>
    <p:sldId id="272" r:id="rId10"/>
    <p:sldId id="278" r:id="rId11"/>
    <p:sldId id="289" r:id="rId12"/>
    <p:sldId id="279" r:id="rId13"/>
    <p:sldId id="280" r:id="rId14"/>
    <p:sldId id="281" r:id="rId15"/>
    <p:sldId id="282" r:id="rId16"/>
    <p:sldId id="276" r:id="rId17"/>
  </p:sldIdLst>
  <p:sldSz cx="10688638" cy="7562850"/>
  <p:notesSz cx="6858000" cy="9144000"/>
  <p:defaultTextStyle>
    <a:defPPr>
      <a:defRPr lang="en-US"/>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55" userDrawn="1">
          <p15:clr>
            <a:srgbClr val="A4A3A4"/>
          </p15:clr>
        </p15:guide>
        <p15:guide id="2" pos="373" userDrawn="1">
          <p15:clr>
            <a:srgbClr val="A4A3A4"/>
          </p15:clr>
        </p15:guide>
        <p15:guide id="3" orient="horz" pos="386" userDrawn="1">
          <p15:clr>
            <a:srgbClr val="A4A3A4"/>
          </p15:clr>
        </p15:guide>
        <p15:guide id="4" pos="63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Борщ Наталія Сергіївна" initials="БНС" lastIdx="1" clrIdx="0">
    <p:extLst>
      <p:ext uri="{19B8F6BF-5375-455C-9EA6-DF929625EA0E}">
        <p15:presenceInfo xmlns:p15="http://schemas.microsoft.com/office/powerpoint/2012/main" userId="S-1-5-21-1567312385-1401843886-2634396700-16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49"/>
    <a:srgbClr val="F0E8E3"/>
    <a:srgbClr val="004E9E"/>
    <a:srgbClr val="0086CD"/>
    <a:srgbClr val="FFD800"/>
    <a:srgbClr val="EFE7E3"/>
    <a:srgbClr val="00274E"/>
    <a:srgbClr val="0059AA"/>
    <a:srgbClr val="AFAF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48"/>
    <p:restoredTop sz="94658"/>
  </p:normalViewPr>
  <p:slideViewPr>
    <p:cSldViewPr snapToGrid="0" snapToObjects="1">
      <p:cViewPr varScale="1">
        <p:scale>
          <a:sx n="98" d="100"/>
          <a:sy n="98" d="100"/>
        </p:scale>
        <p:origin x="1560" y="96"/>
      </p:cViewPr>
      <p:guideLst>
        <p:guide orient="horz" pos="4355"/>
        <p:guide pos="373"/>
        <p:guide orient="horz" pos="386"/>
        <p:guide pos="63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88C64-21C1-C345-A323-DBEB590618BB}" type="datetimeFigureOut">
              <a:rPr lang="en-US" smtClean="0"/>
              <a:t>11/21/2023</a:t>
            </a:fld>
            <a:endParaRPr lang="en-US"/>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Click to edit Master text styles</a:t>
            </a:r>
          </a:p>
          <a:p>
            <a:pPr lvl="1"/>
            <a:r>
              <a:rPr lang="uk-UA"/>
              <a:t>Second level</a:t>
            </a:r>
          </a:p>
          <a:p>
            <a:pPr lvl="2"/>
            <a:r>
              <a:rPr lang="uk-UA"/>
              <a:t>Third level</a:t>
            </a:r>
          </a:p>
          <a:p>
            <a:pPr lvl="3"/>
            <a:r>
              <a:rPr lang="uk-UA"/>
              <a:t>Fourth level</a:t>
            </a:r>
          </a:p>
          <a:p>
            <a:pPr lvl="4"/>
            <a:r>
              <a:rPr lang="uk-UA"/>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8E79FA-3076-6D43-89B0-1F58F65000CD}" type="slidenum">
              <a:rPr lang="en-US" smtClean="0"/>
              <a:t>‹№›</a:t>
            </a:fld>
            <a:endParaRPr lang="en-US"/>
          </a:p>
        </p:txBody>
      </p:sp>
    </p:spTree>
    <p:extLst>
      <p:ext uri="{BB962C8B-B14F-4D97-AF65-F5344CB8AC3E}">
        <p14:creationId xmlns:p14="http://schemas.microsoft.com/office/powerpoint/2010/main" val="509274702"/>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8E79FA-3076-6D43-89B0-1F58F65000CD}" type="slidenum">
              <a:rPr lang="en-US" smtClean="0"/>
              <a:t>3</a:t>
            </a:fld>
            <a:endParaRPr lang="en-US"/>
          </a:p>
        </p:txBody>
      </p:sp>
    </p:spTree>
    <p:extLst>
      <p:ext uri="{BB962C8B-B14F-4D97-AF65-F5344CB8AC3E}">
        <p14:creationId xmlns:p14="http://schemas.microsoft.com/office/powerpoint/2010/main" val="3749257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 Обкладинка презентації">
    <p:bg>
      <p:bgPr>
        <a:solidFill>
          <a:srgbClr val="00274E"/>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5042" y="4604402"/>
            <a:ext cx="10217080" cy="2632992"/>
          </a:xfrm>
        </p:spPr>
        <p:txBody>
          <a:bodyPr anchor="b">
            <a:normAutofit/>
          </a:bodyPr>
          <a:lstStyle>
            <a:lvl1pPr algn="l">
              <a:defRPr sz="7200" b="0" i="0">
                <a:solidFill>
                  <a:schemeClr val="bg1"/>
                </a:solidFill>
                <a:latin typeface="Roboto Condensed Light" charset="0"/>
                <a:ea typeface="Roboto Condensed Light" charset="0"/>
                <a:cs typeface="Roboto Condensed Light" charset="0"/>
              </a:defRPr>
            </a:lvl1pPr>
          </a:lstStyle>
          <a:p>
            <a:r>
              <a:rPr lang="uk-UA" dirty="0"/>
              <a:t>Заголовок презентації</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771" y="399571"/>
            <a:ext cx="1143440" cy="1394902"/>
          </a:xfrm>
          <a:prstGeom prst="rect">
            <a:avLst/>
          </a:prstGeom>
        </p:spPr>
      </p:pic>
    </p:spTree>
    <p:extLst>
      <p:ext uri="{BB962C8B-B14F-4D97-AF65-F5344CB8AC3E}">
        <p14:creationId xmlns:p14="http://schemas.microsoft.com/office/powerpoint/2010/main" val="1414743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Слайд з текстом і списком">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4771" y="376912"/>
            <a:ext cx="9085342" cy="591083"/>
          </a:xfrm>
        </p:spPr>
        <p:txBody>
          <a:bodyPr anchor="ctr" anchorCtr="0">
            <a:normAutofit/>
          </a:bodyPr>
          <a:lstStyle>
            <a:lvl1pPr algn="l">
              <a:defRPr sz="3600" b="0" i="0" baseline="0">
                <a:solidFill>
                  <a:srgbClr val="00274E"/>
                </a:solidFill>
                <a:latin typeface="Roboto Condensed Light" charset="0"/>
                <a:ea typeface="Roboto Condensed Light" charset="0"/>
                <a:cs typeface="Roboto Condensed Light" charset="0"/>
              </a:defRPr>
            </a:lvl1pPr>
          </a:lstStyle>
          <a:p>
            <a:r>
              <a:rPr lang="uk-UA" dirty="0"/>
              <a:t>Заголовок слайду</a:t>
            </a:r>
            <a:r>
              <a:rPr lang="en-US" dirty="0"/>
              <a:t> </a:t>
            </a:r>
            <a:r>
              <a:rPr lang="uk-UA" dirty="0"/>
              <a:t>з текстом і списком</a:t>
            </a:r>
            <a:endParaRPr lang="en-US" dirty="0"/>
          </a:p>
        </p:txBody>
      </p:sp>
      <p:sp>
        <p:nvSpPr>
          <p:cNvPr id="3" name="Subtitle 2"/>
          <p:cNvSpPr>
            <a:spLocks noGrp="1"/>
          </p:cNvSpPr>
          <p:nvPr>
            <p:ph type="subTitle" idx="1" hasCustomPrompt="1"/>
          </p:nvPr>
        </p:nvSpPr>
        <p:spPr>
          <a:xfrm>
            <a:off x="454771" y="1290594"/>
            <a:ext cx="8061907" cy="2078564"/>
          </a:xfrm>
        </p:spPr>
        <p:txBody>
          <a:bodyPr>
            <a:noAutofit/>
          </a:bodyPr>
          <a:lstStyle>
            <a:lvl1pPr marL="0" marR="0" indent="0" algn="l" defTabSz="1008400" rtl="0" eaLnBrk="1" fontAlgn="auto" latinLnBrk="0" hangingPunct="1">
              <a:lnSpc>
                <a:spcPct val="114000"/>
              </a:lnSpc>
              <a:spcBef>
                <a:spcPts val="0"/>
              </a:spcBef>
              <a:spcAft>
                <a:spcPts val="0"/>
              </a:spcAft>
              <a:buClrTx/>
              <a:buSzTx/>
              <a:buFont typeface="Arial" charset="0"/>
              <a:buNone/>
              <a:tabLst/>
              <a:defRPr sz="1800" b="0" i="0" baseline="0">
                <a:latin typeface="Roboto Condensed Light" charset="0"/>
                <a:ea typeface="Roboto Condensed Light" charset="0"/>
                <a:cs typeface="Roboto Condensed Light" charset="0"/>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uk-UA" dirty="0"/>
              <a:t>Але щоб ви зрозуміли, звідки виникає це хибне уявлення людей, цуратись насолоди і вихваляти страждання, я розкрию перед вами всю картину і </a:t>
            </a:r>
            <a:r>
              <a:rPr lang="uk-UA" dirty="0" err="1"/>
              <a:t>роз’ясню</a:t>
            </a:r>
            <a:r>
              <a:rPr lang="uk-UA" dirty="0"/>
              <a:t>, що саме говорив цей чоловік, який відкрив істину, якого я б назвав зодчим щасливого життя. Дійсно, ніхто не відкидає, не зневажає, не уникає насолод тільки через те, що це насолоди, але лише через те, що тих, хто не вміє розумно вдаватися насолоді, осягають великі страждання.</a:t>
            </a:r>
            <a:endParaRPr lang="en-US" dirty="0"/>
          </a:p>
          <a:p>
            <a:endParaRPr lang="en-US" dirty="0"/>
          </a:p>
          <a:p>
            <a:endParaRPr lang="uk-UA" dirty="0"/>
          </a:p>
          <a:p>
            <a:endParaRPr lang="uk-UA" dirty="0"/>
          </a:p>
          <a:p>
            <a:endParaRPr lang="en-US" dirty="0"/>
          </a:p>
        </p:txBody>
      </p:sp>
      <p:cxnSp>
        <p:nvCxnSpPr>
          <p:cNvPr id="9" name="Straight Connector 8"/>
          <p:cNvCxnSpPr/>
          <p:nvPr userDrawn="1"/>
        </p:nvCxnSpPr>
        <p:spPr>
          <a:xfrm>
            <a:off x="541484" y="6963794"/>
            <a:ext cx="336537" cy="0"/>
          </a:xfrm>
          <a:prstGeom prst="line">
            <a:avLst/>
          </a:prstGeom>
          <a:ln w="14224">
            <a:solidFill>
              <a:srgbClr val="00274E"/>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1784253" y="6661398"/>
            <a:ext cx="5364366" cy="325056"/>
          </a:xfrm>
        </p:spPr>
        <p:txBody>
          <a:bodyPr>
            <a:normAutofit/>
          </a:bodyPr>
          <a:lstStyle>
            <a:lvl1pPr marL="0" indent="0">
              <a:buNone/>
              <a:defRPr sz="1200" b="0" i="0" baseline="0">
                <a:solidFill>
                  <a:srgbClr val="00274E"/>
                </a:solidFill>
                <a:latin typeface="Roboto Condensed Light" charset="0"/>
                <a:ea typeface="Roboto Condensed Light" charset="0"/>
                <a:cs typeface="Roboto Condensed Light" charset="0"/>
              </a:defRPr>
            </a:lvl1pPr>
          </a:lstStyle>
          <a:p>
            <a:pPr lvl="0"/>
            <a:r>
              <a:rPr lang="uk-UA" dirty="0"/>
              <a:t>Заголовок презентації</a:t>
            </a:r>
            <a:endParaRPr lang="en-US" dirty="0"/>
          </a:p>
        </p:txBody>
      </p:sp>
      <p:sp>
        <p:nvSpPr>
          <p:cNvPr id="14" name="Subtitle 2"/>
          <p:cNvSpPr txBox="1">
            <a:spLocks/>
          </p:cNvSpPr>
          <p:nvPr userDrawn="1"/>
        </p:nvSpPr>
        <p:spPr>
          <a:xfrm>
            <a:off x="439877" y="6583802"/>
            <a:ext cx="1158334" cy="402652"/>
          </a:xfrm>
          <a:prstGeom prst="rect">
            <a:avLst/>
          </a:prstGeom>
        </p:spPr>
        <p:txBody>
          <a:bodyPr vert="horz" lIns="91440" tIns="45720" rIns="91440" bIns="45720" rtlCol="0" anchor="ctr" anchorCtr="0">
            <a:noAutofit/>
          </a:bodyPr>
          <a:lstStyle>
            <a:lvl1pPr marL="0" indent="0" algn="l" defTabSz="1008400" rtl="0" eaLnBrk="1" latinLnBrk="0" hangingPunct="1">
              <a:lnSpc>
                <a:spcPct val="114000"/>
              </a:lnSpc>
              <a:spcBef>
                <a:spcPts val="0"/>
              </a:spcBef>
              <a:buFont typeface="Arial" panose="020B0604020202020204" pitchFamily="34" charset="0"/>
              <a:buNone/>
              <a:defRPr sz="1800" b="0" i="0" kern="1200">
                <a:solidFill>
                  <a:schemeClr val="tx1"/>
                </a:solidFill>
                <a:latin typeface="Roboto Condensed Light" charset="0"/>
                <a:ea typeface="Roboto Condensed Light" charset="0"/>
                <a:cs typeface="Roboto Condensed Light" charset="0"/>
              </a:defRPr>
            </a:lvl1pPr>
            <a:lvl2pPr marL="504200" indent="0" algn="ctr" defTabSz="1008400" rtl="0" eaLnBrk="1" latinLnBrk="0" hangingPunct="1">
              <a:lnSpc>
                <a:spcPct val="90000"/>
              </a:lnSpc>
              <a:spcBef>
                <a:spcPts val="551"/>
              </a:spcBef>
              <a:buFont typeface="Arial" panose="020B0604020202020204" pitchFamily="34" charset="0"/>
              <a:buNone/>
              <a:defRPr sz="2206" kern="1200">
                <a:solidFill>
                  <a:schemeClr val="tx1"/>
                </a:solidFill>
                <a:latin typeface="+mn-lt"/>
                <a:ea typeface="+mn-ea"/>
                <a:cs typeface="+mn-cs"/>
              </a:defRPr>
            </a:lvl2pPr>
            <a:lvl3pPr marL="1008400" indent="0" algn="ctr" defTabSz="1008400" rtl="0" eaLnBrk="1" latinLnBrk="0" hangingPunct="1">
              <a:lnSpc>
                <a:spcPct val="90000"/>
              </a:lnSpc>
              <a:spcBef>
                <a:spcPts val="551"/>
              </a:spcBef>
              <a:buFont typeface="Arial" panose="020B0604020202020204" pitchFamily="34" charset="0"/>
              <a:buNone/>
              <a:defRPr sz="1985" kern="1200">
                <a:solidFill>
                  <a:schemeClr val="tx1"/>
                </a:solidFill>
                <a:latin typeface="+mn-lt"/>
                <a:ea typeface="+mn-ea"/>
                <a:cs typeface="+mn-cs"/>
              </a:defRPr>
            </a:lvl3pPr>
            <a:lvl4pPr marL="1512600"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68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210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52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94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36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uk-UA" sz="1200" dirty="0">
                <a:solidFill>
                  <a:srgbClr val="00274E"/>
                </a:solidFill>
              </a:rPr>
              <a:t>Верховний Суд</a:t>
            </a:r>
            <a:endParaRPr lang="en-US" sz="1200" dirty="0">
              <a:solidFill>
                <a:srgbClr val="00274E"/>
              </a:solidFill>
            </a:endParaRPr>
          </a:p>
        </p:txBody>
      </p:sp>
      <p:sp>
        <p:nvSpPr>
          <p:cNvPr id="22" name="Slide Number Placeholder 5"/>
          <p:cNvSpPr>
            <a:spLocks noGrp="1"/>
          </p:cNvSpPr>
          <p:nvPr>
            <p:ph type="sldNum" sz="quarter" idx="12"/>
          </p:nvPr>
        </p:nvSpPr>
        <p:spPr>
          <a:xfrm>
            <a:off x="7858392" y="6570286"/>
            <a:ext cx="2404944" cy="402652"/>
          </a:xfrm>
        </p:spPr>
        <p:txBody>
          <a:bodyPr/>
          <a:lstStyle>
            <a:lvl1pPr>
              <a:defRPr sz="1200" b="0" i="0">
                <a:solidFill>
                  <a:srgbClr val="00274E"/>
                </a:solidFill>
                <a:latin typeface="Roboto Condensed Light" charset="0"/>
                <a:ea typeface="Roboto Condensed Light" charset="0"/>
                <a:cs typeface="Roboto Condensed Light" charset="0"/>
              </a:defRPr>
            </a:lvl1pPr>
          </a:lstStyle>
          <a:p>
            <a:fld id="{E31F88C0-7908-8242-B816-1B240D45A7D7}" type="slidenum">
              <a:rPr lang="en-US" smtClean="0"/>
              <a:pPr/>
              <a:t>‹№›</a:t>
            </a:fld>
            <a:endParaRPr lang="en-US" dirty="0"/>
          </a:p>
        </p:txBody>
      </p:sp>
      <p:sp>
        <p:nvSpPr>
          <p:cNvPr id="6" name="Text Placeholder 5"/>
          <p:cNvSpPr>
            <a:spLocks noGrp="1"/>
          </p:cNvSpPr>
          <p:nvPr>
            <p:ph type="body" sz="quarter" idx="14" hasCustomPrompt="1"/>
          </p:nvPr>
        </p:nvSpPr>
        <p:spPr>
          <a:xfrm>
            <a:off x="454025" y="3519488"/>
            <a:ext cx="8062913" cy="2455862"/>
          </a:xfrm>
        </p:spPr>
        <p:txBody>
          <a:bodyPr>
            <a:normAutofit/>
          </a:bodyPr>
          <a:lstStyle>
            <a:lvl1pPr>
              <a:lnSpc>
                <a:spcPct val="114000"/>
              </a:lnSpc>
              <a:spcBef>
                <a:spcPts val="0"/>
              </a:spcBef>
              <a:defRPr sz="1800" b="0" i="0">
                <a:solidFill>
                  <a:schemeClr val="tx1"/>
                </a:solidFill>
                <a:latin typeface="Roboto Condensed Light" charset="0"/>
                <a:ea typeface="Roboto Condensed Light" charset="0"/>
                <a:cs typeface="Roboto Condensed Light" charset="0"/>
              </a:defRPr>
            </a:lvl1pPr>
          </a:lstStyle>
          <a:p>
            <a:pPr lvl="0"/>
            <a:r>
              <a:rPr lang="uk-UA" dirty="0"/>
              <a:t>Перше твердження</a:t>
            </a:r>
            <a:endParaRPr lang="en-US" dirty="0"/>
          </a:p>
        </p:txBody>
      </p:sp>
    </p:spTree>
    <p:extLst>
      <p:ext uri="{BB962C8B-B14F-4D97-AF65-F5344CB8AC3E}">
        <p14:creationId xmlns:p14="http://schemas.microsoft.com/office/powerpoint/2010/main" val="775652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Слайд розділу з підзаголовком">
    <p:bg>
      <p:bgPr>
        <a:solidFill>
          <a:srgbClr val="0059A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4771" y="504928"/>
            <a:ext cx="9085342" cy="591083"/>
          </a:xfrm>
        </p:spPr>
        <p:txBody>
          <a:bodyPr anchor="ctr" anchorCtr="0">
            <a:noAutofit/>
          </a:bodyPr>
          <a:lstStyle>
            <a:lvl1pPr algn="l">
              <a:defRPr sz="4800" b="0" i="0" baseline="0">
                <a:solidFill>
                  <a:schemeClr val="bg1"/>
                </a:solidFill>
                <a:latin typeface="Roboto Condensed Light" charset="0"/>
                <a:ea typeface="Roboto Condensed Light" charset="0"/>
                <a:cs typeface="Roboto Condensed Light" charset="0"/>
              </a:defRPr>
            </a:lvl1pPr>
          </a:lstStyle>
          <a:p>
            <a:r>
              <a:rPr lang="uk-UA" dirty="0"/>
              <a:t>Заголовок розділу</a:t>
            </a:r>
            <a:endParaRPr lang="en-US" dirty="0"/>
          </a:p>
        </p:txBody>
      </p:sp>
      <p:cxnSp>
        <p:nvCxnSpPr>
          <p:cNvPr id="9" name="Straight Connector 8"/>
          <p:cNvCxnSpPr/>
          <p:nvPr userDrawn="1"/>
        </p:nvCxnSpPr>
        <p:spPr>
          <a:xfrm>
            <a:off x="541484" y="6963794"/>
            <a:ext cx="336537" cy="0"/>
          </a:xfrm>
          <a:prstGeom prst="line">
            <a:avLst/>
          </a:prstGeom>
          <a:ln w="14224">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1784253" y="6661398"/>
            <a:ext cx="5364366" cy="325056"/>
          </a:xfrm>
        </p:spPr>
        <p:txBody>
          <a:bodyPr>
            <a:normAutofit/>
          </a:bodyPr>
          <a:lstStyle>
            <a:lvl1pPr marL="0" indent="0">
              <a:buNone/>
              <a:defRPr sz="1200" b="0" i="0" baseline="0">
                <a:solidFill>
                  <a:schemeClr val="bg1"/>
                </a:solidFill>
                <a:latin typeface="Roboto Condensed Light" charset="0"/>
                <a:ea typeface="Roboto Condensed Light" charset="0"/>
                <a:cs typeface="Roboto Condensed Light" charset="0"/>
              </a:defRPr>
            </a:lvl1pPr>
          </a:lstStyle>
          <a:p>
            <a:pPr lvl="0"/>
            <a:r>
              <a:rPr lang="uk-UA" dirty="0"/>
              <a:t>Заголовок презентації</a:t>
            </a:r>
            <a:endParaRPr lang="en-US" dirty="0"/>
          </a:p>
        </p:txBody>
      </p:sp>
      <p:sp>
        <p:nvSpPr>
          <p:cNvPr id="14" name="Subtitle 2"/>
          <p:cNvSpPr txBox="1">
            <a:spLocks/>
          </p:cNvSpPr>
          <p:nvPr userDrawn="1"/>
        </p:nvSpPr>
        <p:spPr>
          <a:xfrm>
            <a:off x="439877" y="6583802"/>
            <a:ext cx="1158334" cy="402652"/>
          </a:xfrm>
          <a:prstGeom prst="rect">
            <a:avLst/>
          </a:prstGeom>
        </p:spPr>
        <p:txBody>
          <a:bodyPr vert="horz" lIns="91440" tIns="45720" rIns="91440" bIns="45720" rtlCol="0" anchor="ctr" anchorCtr="0">
            <a:noAutofit/>
          </a:bodyPr>
          <a:lstStyle>
            <a:lvl1pPr marL="0" indent="0" algn="l" defTabSz="1008400" rtl="0" eaLnBrk="1" latinLnBrk="0" hangingPunct="1">
              <a:lnSpc>
                <a:spcPct val="114000"/>
              </a:lnSpc>
              <a:spcBef>
                <a:spcPts val="0"/>
              </a:spcBef>
              <a:buFont typeface="Arial" panose="020B0604020202020204" pitchFamily="34" charset="0"/>
              <a:buNone/>
              <a:defRPr sz="1800" b="0" i="0" kern="1200">
                <a:solidFill>
                  <a:schemeClr val="tx1"/>
                </a:solidFill>
                <a:latin typeface="Roboto Condensed Light" charset="0"/>
                <a:ea typeface="Roboto Condensed Light" charset="0"/>
                <a:cs typeface="Roboto Condensed Light" charset="0"/>
              </a:defRPr>
            </a:lvl1pPr>
            <a:lvl2pPr marL="504200" indent="0" algn="ctr" defTabSz="1008400" rtl="0" eaLnBrk="1" latinLnBrk="0" hangingPunct="1">
              <a:lnSpc>
                <a:spcPct val="90000"/>
              </a:lnSpc>
              <a:spcBef>
                <a:spcPts val="551"/>
              </a:spcBef>
              <a:buFont typeface="Arial" panose="020B0604020202020204" pitchFamily="34" charset="0"/>
              <a:buNone/>
              <a:defRPr sz="2206" kern="1200">
                <a:solidFill>
                  <a:schemeClr val="tx1"/>
                </a:solidFill>
                <a:latin typeface="+mn-lt"/>
                <a:ea typeface="+mn-ea"/>
                <a:cs typeface="+mn-cs"/>
              </a:defRPr>
            </a:lvl2pPr>
            <a:lvl3pPr marL="1008400" indent="0" algn="ctr" defTabSz="1008400" rtl="0" eaLnBrk="1" latinLnBrk="0" hangingPunct="1">
              <a:lnSpc>
                <a:spcPct val="90000"/>
              </a:lnSpc>
              <a:spcBef>
                <a:spcPts val="551"/>
              </a:spcBef>
              <a:buFont typeface="Arial" panose="020B0604020202020204" pitchFamily="34" charset="0"/>
              <a:buNone/>
              <a:defRPr sz="1985" kern="1200">
                <a:solidFill>
                  <a:schemeClr val="tx1"/>
                </a:solidFill>
                <a:latin typeface="+mn-lt"/>
                <a:ea typeface="+mn-ea"/>
                <a:cs typeface="+mn-cs"/>
              </a:defRPr>
            </a:lvl3pPr>
            <a:lvl4pPr marL="1512600"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68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210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52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94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36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uk-UA" sz="1200" dirty="0">
                <a:solidFill>
                  <a:schemeClr val="bg1"/>
                </a:solidFill>
              </a:rPr>
              <a:t>Верховний Суд</a:t>
            </a:r>
            <a:endParaRPr lang="en-US" sz="1200" dirty="0">
              <a:solidFill>
                <a:schemeClr val="bg1"/>
              </a:solidFill>
            </a:endParaRPr>
          </a:p>
        </p:txBody>
      </p:sp>
      <p:sp>
        <p:nvSpPr>
          <p:cNvPr id="22" name="Slide Number Placeholder 5"/>
          <p:cNvSpPr>
            <a:spLocks noGrp="1"/>
          </p:cNvSpPr>
          <p:nvPr>
            <p:ph type="sldNum" sz="quarter" idx="12"/>
          </p:nvPr>
        </p:nvSpPr>
        <p:spPr>
          <a:xfrm>
            <a:off x="7858392" y="6570286"/>
            <a:ext cx="2404944" cy="402652"/>
          </a:xfrm>
        </p:spPr>
        <p:txBody>
          <a:bodyPr/>
          <a:lstStyle>
            <a:lvl1pPr>
              <a:defRPr sz="1200" b="0" i="0">
                <a:solidFill>
                  <a:schemeClr val="bg1"/>
                </a:solidFill>
                <a:latin typeface="Roboto Condensed Light" charset="0"/>
                <a:ea typeface="Roboto Condensed Light" charset="0"/>
                <a:cs typeface="Roboto Condensed Light" charset="0"/>
              </a:defRPr>
            </a:lvl1pPr>
          </a:lstStyle>
          <a:p>
            <a:fld id="{E31F88C0-7908-8242-B816-1B240D45A7D7}" type="slidenum">
              <a:rPr lang="en-US" smtClean="0"/>
              <a:pPr/>
              <a:t>‹№›</a:t>
            </a:fld>
            <a:endParaRPr lang="en-US" dirty="0"/>
          </a:p>
        </p:txBody>
      </p:sp>
      <p:sp>
        <p:nvSpPr>
          <p:cNvPr id="4" name="Text Placeholder 3"/>
          <p:cNvSpPr>
            <a:spLocks noGrp="1"/>
          </p:cNvSpPr>
          <p:nvPr>
            <p:ph type="body" sz="quarter" idx="14" hasCustomPrompt="1"/>
          </p:nvPr>
        </p:nvSpPr>
        <p:spPr>
          <a:xfrm>
            <a:off x="454025" y="1265238"/>
            <a:ext cx="9086850" cy="1158875"/>
          </a:xfrm>
        </p:spPr>
        <p:txBody>
          <a:bodyPr>
            <a:normAutofit/>
          </a:bodyPr>
          <a:lstStyle>
            <a:lvl1pPr marL="0" indent="0">
              <a:buNone/>
              <a:defRPr sz="1800" b="0" i="0">
                <a:solidFill>
                  <a:schemeClr val="bg1"/>
                </a:solidFill>
                <a:latin typeface="Roboto Condensed Light" charset="0"/>
                <a:ea typeface="Roboto Condensed Light" charset="0"/>
                <a:cs typeface="Roboto Condensed Light" charset="0"/>
              </a:defRPr>
            </a:lvl1pPr>
          </a:lstStyle>
          <a:p>
            <a:pPr lvl="0"/>
            <a:r>
              <a:rPr lang="uk-UA" dirty="0"/>
              <a:t>Підзаголовок розділу</a:t>
            </a:r>
            <a:endParaRPr lang="en-US" dirty="0"/>
          </a:p>
        </p:txBody>
      </p:sp>
    </p:spTree>
    <p:extLst>
      <p:ext uri="{BB962C8B-B14F-4D97-AF65-F5344CB8AC3E}">
        <p14:creationId xmlns:p14="http://schemas.microsoft.com/office/powerpoint/2010/main" val="217466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Слайд з текстом і списком (2 колонки)">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4771" y="376912"/>
            <a:ext cx="9085342" cy="591083"/>
          </a:xfrm>
        </p:spPr>
        <p:txBody>
          <a:bodyPr anchor="ctr" anchorCtr="0">
            <a:normAutofit/>
          </a:bodyPr>
          <a:lstStyle>
            <a:lvl1pPr algn="l">
              <a:defRPr sz="3600" b="0" i="0" baseline="0">
                <a:solidFill>
                  <a:srgbClr val="00274E"/>
                </a:solidFill>
                <a:latin typeface="Roboto Condensed Light" charset="0"/>
                <a:ea typeface="Roboto Condensed Light" charset="0"/>
                <a:cs typeface="Roboto Condensed Light" charset="0"/>
              </a:defRPr>
            </a:lvl1pPr>
          </a:lstStyle>
          <a:p>
            <a:r>
              <a:rPr lang="uk-UA" dirty="0"/>
              <a:t>Заголовок слайду</a:t>
            </a:r>
            <a:r>
              <a:rPr lang="en-US" dirty="0"/>
              <a:t> </a:t>
            </a:r>
            <a:r>
              <a:rPr lang="uk-UA" dirty="0"/>
              <a:t>з текстом і списком</a:t>
            </a:r>
            <a:endParaRPr lang="en-US" dirty="0"/>
          </a:p>
        </p:txBody>
      </p:sp>
      <p:sp>
        <p:nvSpPr>
          <p:cNvPr id="3" name="Subtitle 2"/>
          <p:cNvSpPr>
            <a:spLocks noGrp="1"/>
          </p:cNvSpPr>
          <p:nvPr>
            <p:ph type="subTitle" idx="1" hasCustomPrompt="1"/>
          </p:nvPr>
        </p:nvSpPr>
        <p:spPr>
          <a:xfrm>
            <a:off x="454771" y="1290594"/>
            <a:ext cx="4765815" cy="846550"/>
          </a:xfrm>
        </p:spPr>
        <p:txBody>
          <a:bodyPr>
            <a:noAutofit/>
          </a:bodyPr>
          <a:lstStyle>
            <a:lvl1pPr marL="0" marR="0" indent="0" algn="l" defTabSz="1008400" rtl="0" eaLnBrk="1" fontAlgn="auto" latinLnBrk="0" hangingPunct="1">
              <a:lnSpc>
                <a:spcPct val="114000"/>
              </a:lnSpc>
              <a:spcBef>
                <a:spcPts val="0"/>
              </a:spcBef>
              <a:spcAft>
                <a:spcPts val="0"/>
              </a:spcAft>
              <a:buClrTx/>
              <a:buSzTx/>
              <a:buFont typeface="Arial" charset="0"/>
              <a:buNone/>
              <a:tabLst/>
              <a:defRPr sz="1800" b="0" i="0" baseline="0">
                <a:latin typeface="Roboto Condensed Light" charset="0"/>
                <a:ea typeface="Roboto Condensed Light" charset="0"/>
                <a:cs typeface="Roboto Condensed Light" charset="0"/>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uk-UA" dirty="0"/>
              <a:t>Але щоб ви зрозуміли, звідки виникає це хибне уявлення людей, цуратись насолоди і вихваляти</a:t>
            </a:r>
            <a:r>
              <a:rPr lang="en-US" dirty="0"/>
              <a:t>:</a:t>
            </a:r>
          </a:p>
          <a:p>
            <a:endParaRPr lang="uk-UA" dirty="0"/>
          </a:p>
          <a:p>
            <a:endParaRPr lang="uk-UA" dirty="0"/>
          </a:p>
          <a:p>
            <a:endParaRPr lang="en-US" dirty="0"/>
          </a:p>
        </p:txBody>
      </p:sp>
      <p:cxnSp>
        <p:nvCxnSpPr>
          <p:cNvPr id="9" name="Straight Connector 8"/>
          <p:cNvCxnSpPr/>
          <p:nvPr userDrawn="1"/>
        </p:nvCxnSpPr>
        <p:spPr>
          <a:xfrm>
            <a:off x="541484" y="6963794"/>
            <a:ext cx="336537" cy="0"/>
          </a:xfrm>
          <a:prstGeom prst="line">
            <a:avLst/>
          </a:prstGeom>
          <a:ln w="14224">
            <a:solidFill>
              <a:srgbClr val="00274E"/>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1784253" y="6661398"/>
            <a:ext cx="5364366" cy="325056"/>
          </a:xfrm>
        </p:spPr>
        <p:txBody>
          <a:bodyPr>
            <a:normAutofit/>
          </a:bodyPr>
          <a:lstStyle>
            <a:lvl1pPr marL="0" indent="0">
              <a:buNone/>
              <a:defRPr sz="1200" b="0" i="0" baseline="0">
                <a:solidFill>
                  <a:srgbClr val="00274E"/>
                </a:solidFill>
                <a:latin typeface="Roboto Condensed Light" charset="0"/>
                <a:ea typeface="Roboto Condensed Light" charset="0"/>
                <a:cs typeface="Roboto Condensed Light" charset="0"/>
              </a:defRPr>
            </a:lvl1pPr>
          </a:lstStyle>
          <a:p>
            <a:pPr lvl="0"/>
            <a:r>
              <a:rPr lang="uk-UA" dirty="0"/>
              <a:t>Заголовок презентації</a:t>
            </a:r>
            <a:endParaRPr lang="en-US" dirty="0"/>
          </a:p>
        </p:txBody>
      </p:sp>
      <p:sp>
        <p:nvSpPr>
          <p:cNvPr id="14" name="Subtitle 2"/>
          <p:cNvSpPr txBox="1">
            <a:spLocks/>
          </p:cNvSpPr>
          <p:nvPr userDrawn="1"/>
        </p:nvSpPr>
        <p:spPr>
          <a:xfrm>
            <a:off x="439877" y="6583802"/>
            <a:ext cx="1158334" cy="402652"/>
          </a:xfrm>
          <a:prstGeom prst="rect">
            <a:avLst/>
          </a:prstGeom>
        </p:spPr>
        <p:txBody>
          <a:bodyPr vert="horz" lIns="91440" tIns="45720" rIns="91440" bIns="45720" rtlCol="0" anchor="ctr" anchorCtr="0">
            <a:noAutofit/>
          </a:bodyPr>
          <a:lstStyle>
            <a:lvl1pPr marL="0" indent="0" algn="l" defTabSz="1008400" rtl="0" eaLnBrk="1" latinLnBrk="0" hangingPunct="1">
              <a:lnSpc>
                <a:spcPct val="114000"/>
              </a:lnSpc>
              <a:spcBef>
                <a:spcPts val="0"/>
              </a:spcBef>
              <a:buFont typeface="Arial" panose="020B0604020202020204" pitchFamily="34" charset="0"/>
              <a:buNone/>
              <a:defRPr sz="1800" b="0" i="0" kern="1200">
                <a:solidFill>
                  <a:schemeClr val="tx1"/>
                </a:solidFill>
                <a:latin typeface="Roboto Condensed Light" charset="0"/>
                <a:ea typeface="Roboto Condensed Light" charset="0"/>
                <a:cs typeface="Roboto Condensed Light" charset="0"/>
              </a:defRPr>
            </a:lvl1pPr>
            <a:lvl2pPr marL="504200" indent="0" algn="ctr" defTabSz="1008400" rtl="0" eaLnBrk="1" latinLnBrk="0" hangingPunct="1">
              <a:lnSpc>
                <a:spcPct val="90000"/>
              </a:lnSpc>
              <a:spcBef>
                <a:spcPts val="551"/>
              </a:spcBef>
              <a:buFont typeface="Arial" panose="020B0604020202020204" pitchFamily="34" charset="0"/>
              <a:buNone/>
              <a:defRPr sz="2206" kern="1200">
                <a:solidFill>
                  <a:schemeClr val="tx1"/>
                </a:solidFill>
                <a:latin typeface="+mn-lt"/>
                <a:ea typeface="+mn-ea"/>
                <a:cs typeface="+mn-cs"/>
              </a:defRPr>
            </a:lvl2pPr>
            <a:lvl3pPr marL="1008400" indent="0" algn="ctr" defTabSz="1008400" rtl="0" eaLnBrk="1" latinLnBrk="0" hangingPunct="1">
              <a:lnSpc>
                <a:spcPct val="90000"/>
              </a:lnSpc>
              <a:spcBef>
                <a:spcPts val="551"/>
              </a:spcBef>
              <a:buFont typeface="Arial" panose="020B0604020202020204" pitchFamily="34" charset="0"/>
              <a:buNone/>
              <a:defRPr sz="1985" kern="1200">
                <a:solidFill>
                  <a:schemeClr val="tx1"/>
                </a:solidFill>
                <a:latin typeface="+mn-lt"/>
                <a:ea typeface="+mn-ea"/>
                <a:cs typeface="+mn-cs"/>
              </a:defRPr>
            </a:lvl3pPr>
            <a:lvl4pPr marL="1512600"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68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210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52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94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36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uk-UA" sz="1200" dirty="0">
                <a:solidFill>
                  <a:srgbClr val="00274E"/>
                </a:solidFill>
              </a:rPr>
              <a:t>Верховний Суд</a:t>
            </a:r>
            <a:endParaRPr lang="en-US" sz="1200" dirty="0">
              <a:solidFill>
                <a:srgbClr val="00274E"/>
              </a:solidFill>
            </a:endParaRPr>
          </a:p>
        </p:txBody>
      </p:sp>
      <p:sp>
        <p:nvSpPr>
          <p:cNvPr id="22" name="Slide Number Placeholder 5"/>
          <p:cNvSpPr>
            <a:spLocks noGrp="1"/>
          </p:cNvSpPr>
          <p:nvPr>
            <p:ph type="sldNum" sz="quarter" idx="12"/>
          </p:nvPr>
        </p:nvSpPr>
        <p:spPr>
          <a:xfrm>
            <a:off x="7858392" y="6570286"/>
            <a:ext cx="2404944" cy="402652"/>
          </a:xfrm>
        </p:spPr>
        <p:txBody>
          <a:bodyPr/>
          <a:lstStyle>
            <a:lvl1pPr>
              <a:defRPr sz="1200" b="0" i="0">
                <a:solidFill>
                  <a:srgbClr val="00274E"/>
                </a:solidFill>
                <a:latin typeface="Roboto Condensed Light" charset="0"/>
                <a:ea typeface="Roboto Condensed Light" charset="0"/>
                <a:cs typeface="Roboto Condensed Light" charset="0"/>
              </a:defRPr>
            </a:lvl1pPr>
          </a:lstStyle>
          <a:p>
            <a:fld id="{E31F88C0-7908-8242-B816-1B240D45A7D7}" type="slidenum">
              <a:rPr lang="en-US" smtClean="0"/>
              <a:pPr/>
              <a:t>‹№›</a:t>
            </a:fld>
            <a:endParaRPr lang="en-US" dirty="0"/>
          </a:p>
        </p:txBody>
      </p:sp>
      <p:sp>
        <p:nvSpPr>
          <p:cNvPr id="6" name="Text Placeholder 5"/>
          <p:cNvSpPr>
            <a:spLocks noGrp="1"/>
          </p:cNvSpPr>
          <p:nvPr>
            <p:ph type="body" sz="quarter" idx="14" hasCustomPrompt="1"/>
          </p:nvPr>
        </p:nvSpPr>
        <p:spPr>
          <a:xfrm>
            <a:off x="454025" y="2339274"/>
            <a:ext cx="4766561" cy="2455862"/>
          </a:xfrm>
        </p:spPr>
        <p:txBody>
          <a:bodyPr>
            <a:normAutofit/>
          </a:bodyPr>
          <a:lstStyle>
            <a:lvl1pPr>
              <a:lnSpc>
                <a:spcPct val="114000"/>
              </a:lnSpc>
              <a:spcBef>
                <a:spcPts val="0"/>
              </a:spcBef>
              <a:defRPr sz="1800" b="0" i="0">
                <a:solidFill>
                  <a:schemeClr val="tx1"/>
                </a:solidFill>
                <a:latin typeface="Roboto Condensed Light" charset="0"/>
                <a:ea typeface="Roboto Condensed Light" charset="0"/>
                <a:cs typeface="Roboto Condensed Light" charset="0"/>
              </a:defRPr>
            </a:lvl1pPr>
          </a:lstStyle>
          <a:p>
            <a:pPr lvl="0"/>
            <a:r>
              <a:rPr lang="uk-UA" dirty="0"/>
              <a:t>Перше твердження</a:t>
            </a:r>
            <a:endParaRPr lang="en-US" dirty="0"/>
          </a:p>
        </p:txBody>
      </p:sp>
      <p:sp>
        <p:nvSpPr>
          <p:cNvPr id="11" name="Text Placeholder 5"/>
          <p:cNvSpPr>
            <a:spLocks noGrp="1"/>
          </p:cNvSpPr>
          <p:nvPr>
            <p:ph type="body" sz="quarter" idx="15" hasCustomPrompt="1"/>
          </p:nvPr>
        </p:nvSpPr>
        <p:spPr>
          <a:xfrm>
            <a:off x="5475111" y="2339274"/>
            <a:ext cx="4766561" cy="2455862"/>
          </a:xfrm>
        </p:spPr>
        <p:txBody>
          <a:bodyPr>
            <a:normAutofit/>
          </a:bodyPr>
          <a:lstStyle>
            <a:lvl1pPr>
              <a:lnSpc>
                <a:spcPct val="114000"/>
              </a:lnSpc>
              <a:spcBef>
                <a:spcPts val="0"/>
              </a:spcBef>
              <a:defRPr sz="1800" b="0" i="0">
                <a:solidFill>
                  <a:schemeClr val="tx1"/>
                </a:solidFill>
                <a:latin typeface="Roboto Condensed Light" charset="0"/>
                <a:ea typeface="Roboto Condensed Light" charset="0"/>
                <a:cs typeface="Roboto Condensed Light" charset="0"/>
              </a:defRPr>
            </a:lvl1pPr>
          </a:lstStyle>
          <a:p>
            <a:pPr lvl="0"/>
            <a:r>
              <a:rPr lang="uk-UA" dirty="0"/>
              <a:t>Перше твердження</a:t>
            </a:r>
            <a:endParaRPr lang="en-US" dirty="0"/>
          </a:p>
        </p:txBody>
      </p:sp>
      <p:sp>
        <p:nvSpPr>
          <p:cNvPr id="5" name="Text Placeholder 4"/>
          <p:cNvSpPr>
            <a:spLocks noGrp="1"/>
          </p:cNvSpPr>
          <p:nvPr>
            <p:ph type="body" sz="quarter" idx="16" hasCustomPrompt="1"/>
          </p:nvPr>
        </p:nvSpPr>
        <p:spPr>
          <a:xfrm>
            <a:off x="5475849" y="1290638"/>
            <a:ext cx="4765675" cy="846137"/>
          </a:xfrm>
        </p:spPr>
        <p:txBody>
          <a:bodyPr>
            <a:noAutofit/>
          </a:bodyPr>
          <a:lstStyle>
            <a:lvl1pPr marL="0" indent="0">
              <a:lnSpc>
                <a:spcPct val="113000"/>
              </a:lnSpc>
              <a:spcBef>
                <a:spcPts val="0"/>
              </a:spcBef>
              <a:buNone/>
              <a:defRPr sz="1800" b="0" i="0">
                <a:latin typeface="Roboto Condensed Light" charset="0"/>
                <a:ea typeface="Roboto Condensed Light" charset="0"/>
                <a:cs typeface="Roboto Condensed Light" charset="0"/>
              </a:defRPr>
            </a:lvl1pPr>
            <a:lvl2pPr marL="504200" indent="0">
              <a:buNone/>
              <a:defRPr sz="1800"/>
            </a:lvl2pPr>
            <a:lvl3pPr marL="1008400" indent="0">
              <a:buNone/>
              <a:defRPr sz="1800"/>
            </a:lvl3pPr>
            <a:lvl4pPr marL="1512601" indent="0">
              <a:buNone/>
              <a:defRPr sz="1800"/>
            </a:lvl4pPr>
            <a:lvl5pPr marL="2016801" indent="0">
              <a:buNone/>
              <a:defRPr sz="1800"/>
            </a:lvl5pPr>
          </a:lstStyle>
          <a:p>
            <a:r>
              <a:rPr lang="uk-UA" dirty="0"/>
              <a:t>Але щоб ви зрозуміли, звідки виникає це хибне уявлення людей, цуратись насолоди і вихваляти</a:t>
            </a:r>
            <a:r>
              <a:rPr lang="en-US" dirty="0"/>
              <a:t>:</a:t>
            </a:r>
          </a:p>
        </p:txBody>
      </p:sp>
    </p:spTree>
    <p:extLst>
      <p:ext uri="{BB962C8B-B14F-4D97-AF65-F5344CB8AC3E}">
        <p14:creationId xmlns:p14="http://schemas.microsoft.com/office/powerpoint/2010/main" val="698816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 Слайд з текстом і списком (3 колонки)">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4771" y="376912"/>
            <a:ext cx="9085342" cy="591083"/>
          </a:xfrm>
        </p:spPr>
        <p:txBody>
          <a:bodyPr anchor="ctr" anchorCtr="0">
            <a:normAutofit/>
          </a:bodyPr>
          <a:lstStyle>
            <a:lvl1pPr algn="l">
              <a:defRPr sz="3600" b="0" i="0" baseline="0">
                <a:solidFill>
                  <a:srgbClr val="00274E"/>
                </a:solidFill>
                <a:latin typeface="Roboto Condensed Light" charset="0"/>
                <a:ea typeface="Roboto Condensed Light" charset="0"/>
                <a:cs typeface="Roboto Condensed Light" charset="0"/>
              </a:defRPr>
            </a:lvl1pPr>
          </a:lstStyle>
          <a:p>
            <a:r>
              <a:rPr lang="uk-UA" dirty="0"/>
              <a:t>Заголовок слайду</a:t>
            </a:r>
            <a:r>
              <a:rPr lang="en-US" dirty="0"/>
              <a:t> </a:t>
            </a:r>
            <a:r>
              <a:rPr lang="uk-UA" dirty="0"/>
              <a:t>з текстом і списком</a:t>
            </a:r>
            <a:endParaRPr lang="en-US" dirty="0"/>
          </a:p>
        </p:txBody>
      </p:sp>
      <p:sp>
        <p:nvSpPr>
          <p:cNvPr id="3" name="Subtitle 2"/>
          <p:cNvSpPr>
            <a:spLocks noGrp="1"/>
          </p:cNvSpPr>
          <p:nvPr>
            <p:ph type="subTitle" idx="1" hasCustomPrompt="1"/>
          </p:nvPr>
        </p:nvSpPr>
        <p:spPr>
          <a:xfrm>
            <a:off x="454771" y="1290594"/>
            <a:ext cx="3022076" cy="846550"/>
          </a:xfrm>
        </p:spPr>
        <p:txBody>
          <a:bodyPr>
            <a:noAutofit/>
          </a:bodyPr>
          <a:lstStyle>
            <a:lvl1pPr marL="0" marR="0" indent="0" algn="l" defTabSz="1008400" rtl="0" eaLnBrk="1" fontAlgn="auto" latinLnBrk="0" hangingPunct="1">
              <a:lnSpc>
                <a:spcPct val="114000"/>
              </a:lnSpc>
              <a:spcBef>
                <a:spcPts val="0"/>
              </a:spcBef>
              <a:spcAft>
                <a:spcPts val="0"/>
              </a:spcAft>
              <a:buClrTx/>
              <a:buSzTx/>
              <a:buFont typeface="Arial" charset="0"/>
              <a:buNone/>
              <a:tabLst/>
              <a:defRPr sz="1800" b="0" i="0" baseline="0">
                <a:latin typeface="Roboto Condensed Light" charset="0"/>
                <a:ea typeface="Roboto Condensed Light" charset="0"/>
                <a:cs typeface="Roboto Condensed Light" charset="0"/>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uk-UA" dirty="0"/>
              <a:t>Але щоб ви зрозуміли, звідки виникає це хибне уявлення</a:t>
            </a:r>
            <a:r>
              <a:rPr lang="en-US" dirty="0"/>
              <a:t>:</a:t>
            </a:r>
          </a:p>
          <a:p>
            <a:endParaRPr lang="uk-UA" dirty="0"/>
          </a:p>
          <a:p>
            <a:endParaRPr lang="uk-UA" dirty="0"/>
          </a:p>
          <a:p>
            <a:endParaRPr lang="en-US" dirty="0"/>
          </a:p>
        </p:txBody>
      </p:sp>
      <p:cxnSp>
        <p:nvCxnSpPr>
          <p:cNvPr id="9" name="Straight Connector 8"/>
          <p:cNvCxnSpPr/>
          <p:nvPr userDrawn="1"/>
        </p:nvCxnSpPr>
        <p:spPr>
          <a:xfrm>
            <a:off x="541484" y="6963794"/>
            <a:ext cx="336537" cy="0"/>
          </a:xfrm>
          <a:prstGeom prst="line">
            <a:avLst/>
          </a:prstGeom>
          <a:ln w="14224">
            <a:solidFill>
              <a:srgbClr val="00274E"/>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1784253" y="6661398"/>
            <a:ext cx="5364366" cy="325056"/>
          </a:xfrm>
        </p:spPr>
        <p:txBody>
          <a:bodyPr>
            <a:normAutofit/>
          </a:bodyPr>
          <a:lstStyle>
            <a:lvl1pPr marL="0" indent="0">
              <a:buNone/>
              <a:defRPr sz="1200" b="0" i="0" baseline="0">
                <a:solidFill>
                  <a:srgbClr val="00274E"/>
                </a:solidFill>
                <a:latin typeface="Roboto Condensed Light" charset="0"/>
                <a:ea typeface="Roboto Condensed Light" charset="0"/>
                <a:cs typeface="Roboto Condensed Light" charset="0"/>
              </a:defRPr>
            </a:lvl1pPr>
          </a:lstStyle>
          <a:p>
            <a:pPr lvl="0"/>
            <a:r>
              <a:rPr lang="uk-UA" dirty="0"/>
              <a:t>Заголовок презентації</a:t>
            </a:r>
            <a:endParaRPr lang="en-US" dirty="0"/>
          </a:p>
        </p:txBody>
      </p:sp>
      <p:sp>
        <p:nvSpPr>
          <p:cNvPr id="14" name="Subtitle 2"/>
          <p:cNvSpPr txBox="1">
            <a:spLocks/>
          </p:cNvSpPr>
          <p:nvPr userDrawn="1"/>
        </p:nvSpPr>
        <p:spPr>
          <a:xfrm>
            <a:off x="439877" y="6583802"/>
            <a:ext cx="1158334" cy="402652"/>
          </a:xfrm>
          <a:prstGeom prst="rect">
            <a:avLst/>
          </a:prstGeom>
        </p:spPr>
        <p:txBody>
          <a:bodyPr vert="horz" lIns="91440" tIns="45720" rIns="91440" bIns="45720" rtlCol="0" anchor="ctr" anchorCtr="0">
            <a:noAutofit/>
          </a:bodyPr>
          <a:lstStyle>
            <a:lvl1pPr marL="0" indent="0" algn="l" defTabSz="1008400" rtl="0" eaLnBrk="1" latinLnBrk="0" hangingPunct="1">
              <a:lnSpc>
                <a:spcPct val="114000"/>
              </a:lnSpc>
              <a:spcBef>
                <a:spcPts val="0"/>
              </a:spcBef>
              <a:buFont typeface="Arial" panose="020B0604020202020204" pitchFamily="34" charset="0"/>
              <a:buNone/>
              <a:defRPr sz="1800" b="0" i="0" kern="1200">
                <a:solidFill>
                  <a:schemeClr val="tx1"/>
                </a:solidFill>
                <a:latin typeface="Roboto Condensed Light" charset="0"/>
                <a:ea typeface="Roboto Condensed Light" charset="0"/>
                <a:cs typeface="Roboto Condensed Light" charset="0"/>
              </a:defRPr>
            </a:lvl1pPr>
            <a:lvl2pPr marL="504200" indent="0" algn="ctr" defTabSz="1008400" rtl="0" eaLnBrk="1" latinLnBrk="0" hangingPunct="1">
              <a:lnSpc>
                <a:spcPct val="90000"/>
              </a:lnSpc>
              <a:spcBef>
                <a:spcPts val="551"/>
              </a:spcBef>
              <a:buFont typeface="Arial" panose="020B0604020202020204" pitchFamily="34" charset="0"/>
              <a:buNone/>
              <a:defRPr sz="2206" kern="1200">
                <a:solidFill>
                  <a:schemeClr val="tx1"/>
                </a:solidFill>
                <a:latin typeface="+mn-lt"/>
                <a:ea typeface="+mn-ea"/>
                <a:cs typeface="+mn-cs"/>
              </a:defRPr>
            </a:lvl2pPr>
            <a:lvl3pPr marL="1008400" indent="0" algn="ctr" defTabSz="1008400" rtl="0" eaLnBrk="1" latinLnBrk="0" hangingPunct="1">
              <a:lnSpc>
                <a:spcPct val="90000"/>
              </a:lnSpc>
              <a:spcBef>
                <a:spcPts val="551"/>
              </a:spcBef>
              <a:buFont typeface="Arial" panose="020B0604020202020204" pitchFamily="34" charset="0"/>
              <a:buNone/>
              <a:defRPr sz="1985" kern="1200">
                <a:solidFill>
                  <a:schemeClr val="tx1"/>
                </a:solidFill>
                <a:latin typeface="+mn-lt"/>
                <a:ea typeface="+mn-ea"/>
                <a:cs typeface="+mn-cs"/>
              </a:defRPr>
            </a:lvl3pPr>
            <a:lvl4pPr marL="1512600"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68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210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52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94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36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uk-UA" sz="1200" dirty="0">
                <a:solidFill>
                  <a:srgbClr val="00274E"/>
                </a:solidFill>
              </a:rPr>
              <a:t>Верховний Суд</a:t>
            </a:r>
            <a:endParaRPr lang="en-US" sz="1200" dirty="0">
              <a:solidFill>
                <a:srgbClr val="00274E"/>
              </a:solidFill>
            </a:endParaRPr>
          </a:p>
        </p:txBody>
      </p:sp>
      <p:sp>
        <p:nvSpPr>
          <p:cNvPr id="22" name="Slide Number Placeholder 5"/>
          <p:cNvSpPr>
            <a:spLocks noGrp="1"/>
          </p:cNvSpPr>
          <p:nvPr>
            <p:ph type="sldNum" sz="quarter" idx="12"/>
          </p:nvPr>
        </p:nvSpPr>
        <p:spPr>
          <a:xfrm>
            <a:off x="7858392" y="6570286"/>
            <a:ext cx="2404944" cy="402652"/>
          </a:xfrm>
        </p:spPr>
        <p:txBody>
          <a:bodyPr/>
          <a:lstStyle>
            <a:lvl1pPr>
              <a:defRPr sz="1200" b="0" i="0">
                <a:solidFill>
                  <a:srgbClr val="00274E"/>
                </a:solidFill>
                <a:latin typeface="Roboto Condensed Light" charset="0"/>
                <a:ea typeface="Roboto Condensed Light" charset="0"/>
                <a:cs typeface="Roboto Condensed Light" charset="0"/>
              </a:defRPr>
            </a:lvl1pPr>
          </a:lstStyle>
          <a:p>
            <a:fld id="{E31F88C0-7908-8242-B816-1B240D45A7D7}" type="slidenum">
              <a:rPr lang="en-US" smtClean="0"/>
              <a:pPr/>
              <a:t>‹№›</a:t>
            </a:fld>
            <a:endParaRPr lang="en-US" dirty="0"/>
          </a:p>
        </p:txBody>
      </p:sp>
      <p:sp>
        <p:nvSpPr>
          <p:cNvPr id="6" name="Text Placeholder 5"/>
          <p:cNvSpPr>
            <a:spLocks noGrp="1"/>
          </p:cNvSpPr>
          <p:nvPr>
            <p:ph type="body" sz="quarter" idx="14" hasCustomPrompt="1"/>
          </p:nvPr>
        </p:nvSpPr>
        <p:spPr>
          <a:xfrm>
            <a:off x="454026" y="2339274"/>
            <a:ext cx="3022822" cy="2455862"/>
          </a:xfrm>
        </p:spPr>
        <p:txBody>
          <a:bodyPr>
            <a:normAutofit/>
          </a:bodyPr>
          <a:lstStyle>
            <a:lvl1pPr>
              <a:lnSpc>
                <a:spcPct val="114000"/>
              </a:lnSpc>
              <a:spcBef>
                <a:spcPts val="0"/>
              </a:spcBef>
              <a:defRPr sz="1800" b="0" i="0">
                <a:solidFill>
                  <a:schemeClr val="tx1"/>
                </a:solidFill>
                <a:latin typeface="Roboto Condensed Light" charset="0"/>
                <a:ea typeface="Roboto Condensed Light" charset="0"/>
                <a:cs typeface="Roboto Condensed Light" charset="0"/>
              </a:defRPr>
            </a:lvl1pPr>
          </a:lstStyle>
          <a:p>
            <a:pPr lvl="0"/>
            <a:r>
              <a:rPr lang="uk-UA" dirty="0"/>
              <a:t>Перше твердження</a:t>
            </a:r>
            <a:endParaRPr lang="en-US" dirty="0"/>
          </a:p>
        </p:txBody>
      </p:sp>
      <p:sp>
        <p:nvSpPr>
          <p:cNvPr id="11" name="Text Placeholder 5"/>
          <p:cNvSpPr>
            <a:spLocks noGrp="1"/>
          </p:cNvSpPr>
          <p:nvPr>
            <p:ph type="body" sz="quarter" idx="15" hasCustomPrompt="1"/>
          </p:nvPr>
        </p:nvSpPr>
        <p:spPr>
          <a:xfrm>
            <a:off x="3844221" y="2339274"/>
            <a:ext cx="3036970" cy="2455862"/>
          </a:xfrm>
        </p:spPr>
        <p:txBody>
          <a:bodyPr>
            <a:normAutofit/>
          </a:bodyPr>
          <a:lstStyle>
            <a:lvl1pPr>
              <a:lnSpc>
                <a:spcPct val="114000"/>
              </a:lnSpc>
              <a:spcBef>
                <a:spcPts val="0"/>
              </a:spcBef>
              <a:defRPr sz="1800" b="0" i="0">
                <a:solidFill>
                  <a:schemeClr val="tx1"/>
                </a:solidFill>
                <a:latin typeface="Roboto Condensed Light" charset="0"/>
                <a:ea typeface="Roboto Condensed Light" charset="0"/>
                <a:cs typeface="Roboto Condensed Light" charset="0"/>
              </a:defRPr>
            </a:lvl1pPr>
          </a:lstStyle>
          <a:p>
            <a:pPr lvl="0"/>
            <a:r>
              <a:rPr lang="uk-UA" dirty="0"/>
              <a:t>Перше твердження</a:t>
            </a:r>
            <a:endParaRPr lang="en-US" dirty="0"/>
          </a:p>
        </p:txBody>
      </p:sp>
      <p:sp>
        <p:nvSpPr>
          <p:cNvPr id="5" name="Text Placeholder 4"/>
          <p:cNvSpPr>
            <a:spLocks noGrp="1"/>
          </p:cNvSpPr>
          <p:nvPr>
            <p:ph type="body" sz="quarter" idx="16" hasCustomPrompt="1"/>
          </p:nvPr>
        </p:nvSpPr>
        <p:spPr>
          <a:xfrm>
            <a:off x="3844220" y="1298705"/>
            <a:ext cx="3036970" cy="846137"/>
          </a:xfrm>
        </p:spPr>
        <p:txBody>
          <a:bodyPr>
            <a:noAutofit/>
          </a:bodyPr>
          <a:lstStyle>
            <a:lvl1pPr marL="0" indent="0">
              <a:lnSpc>
                <a:spcPct val="113000"/>
              </a:lnSpc>
              <a:spcBef>
                <a:spcPts val="0"/>
              </a:spcBef>
              <a:buNone/>
              <a:defRPr sz="1800" b="0" i="0">
                <a:latin typeface="Roboto Condensed Light" charset="0"/>
                <a:ea typeface="Roboto Condensed Light" charset="0"/>
                <a:cs typeface="Roboto Condensed Light" charset="0"/>
              </a:defRPr>
            </a:lvl1pPr>
            <a:lvl2pPr marL="504200" indent="0">
              <a:buNone/>
              <a:defRPr sz="1800"/>
            </a:lvl2pPr>
            <a:lvl3pPr marL="1008400" indent="0">
              <a:buNone/>
              <a:defRPr sz="1800"/>
            </a:lvl3pPr>
            <a:lvl4pPr marL="1512601" indent="0">
              <a:buNone/>
              <a:defRPr sz="1800"/>
            </a:lvl4pPr>
            <a:lvl5pPr marL="2016801" indent="0">
              <a:buNone/>
              <a:defRPr sz="1800"/>
            </a:lvl5pPr>
          </a:lstStyle>
          <a:p>
            <a:r>
              <a:rPr lang="uk-UA" dirty="0"/>
              <a:t>Але щоб ви зрозуміли, звідки виникає це хибне уявлення</a:t>
            </a:r>
            <a:r>
              <a:rPr lang="en-US" dirty="0"/>
              <a:t>:</a:t>
            </a:r>
          </a:p>
        </p:txBody>
      </p:sp>
      <p:sp>
        <p:nvSpPr>
          <p:cNvPr id="12" name="Text Placeholder 4"/>
          <p:cNvSpPr>
            <a:spLocks noGrp="1"/>
          </p:cNvSpPr>
          <p:nvPr>
            <p:ph type="body" sz="quarter" idx="17" hasCustomPrompt="1"/>
          </p:nvPr>
        </p:nvSpPr>
        <p:spPr>
          <a:xfrm>
            <a:off x="7248563" y="1300252"/>
            <a:ext cx="3014773" cy="854776"/>
          </a:xfrm>
        </p:spPr>
        <p:txBody>
          <a:bodyPr>
            <a:noAutofit/>
          </a:bodyPr>
          <a:lstStyle>
            <a:lvl1pPr marL="0" indent="0">
              <a:lnSpc>
                <a:spcPct val="113000"/>
              </a:lnSpc>
              <a:spcBef>
                <a:spcPts val="0"/>
              </a:spcBef>
              <a:buNone/>
              <a:defRPr sz="1800" b="0" i="0">
                <a:latin typeface="Roboto Condensed Light" charset="0"/>
                <a:ea typeface="Roboto Condensed Light" charset="0"/>
                <a:cs typeface="Roboto Condensed Light" charset="0"/>
              </a:defRPr>
            </a:lvl1pPr>
            <a:lvl2pPr marL="504200" indent="0">
              <a:buNone/>
              <a:defRPr sz="1800"/>
            </a:lvl2pPr>
            <a:lvl3pPr marL="1008400" indent="0">
              <a:buNone/>
              <a:defRPr sz="1800"/>
            </a:lvl3pPr>
            <a:lvl4pPr marL="1512601" indent="0">
              <a:buNone/>
              <a:defRPr sz="1800"/>
            </a:lvl4pPr>
            <a:lvl5pPr marL="2016801" indent="0">
              <a:buNone/>
              <a:defRPr sz="1800"/>
            </a:lvl5pPr>
          </a:lstStyle>
          <a:p>
            <a:r>
              <a:rPr lang="uk-UA" dirty="0"/>
              <a:t>Але щоб ви зрозуміли, звідки виникає це хибне уявлення</a:t>
            </a:r>
            <a:r>
              <a:rPr lang="en-US" dirty="0"/>
              <a:t>:</a:t>
            </a:r>
          </a:p>
        </p:txBody>
      </p:sp>
      <p:sp>
        <p:nvSpPr>
          <p:cNvPr id="15" name="Text Placeholder 5"/>
          <p:cNvSpPr>
            <a:spLocks noGrp="1"/>
          </p:cNvSpPr>
          <p:nvPr>
            <p:ph type="body" sz="quarter" idx="18" hasCustomPrompt="1"/>
          </p:nvPr>
        </p:nvSpPr>
        <p:spPr>
          <a:xfrm>
            <a:off x="7248563" y="2339274"/>
            <a:ext cx="3014773" cy="2455862"/>
          </a:xfrm>
        </p:spPr>
        <p:txBody>
          <a:bodyPr>
            <a:normAutofit/>
          </a:bodyPr>
          <a:lstStyle>
            <a:lvl1pPr>
              <a:lnSpc>
                <a:spcPct val="114000"/>
              </a:lnSpc>
              <a:spcBef>
                <a:spcPts val="0"/>
              </a:spcBef>
              <a:defRPr sz="1800" b="0" i="0">
                <a:solidFill>
                  <a:schemeClr val="tx1"/>
                </a:solidFill>
                <a:latin typeface="Roboto Condensed Light" charset="0"/>
                <a:ea typeface="Roboto Condensed Light" charset="0"/>
                <a:cs typeface="Roboto Condensed Light" charset="0"/>
              </a:defRPr>
            </a:lvl1pPr>
          </a:lstStyle>
          <a:p>
            <a:pPr lvl="0"/>
            <a:r>
              <a:rPr lang="uk-UA" dirty="0"/>
              <a:t>Перше твердження</a:t>
            </a:r>
            <a:endParaRPr lang="en-US" dirty="0"/>
          </a:p>
        </p:txBody>
      </p:sp>
    </p:spTree>
    <p:extLst>
      <p:ext uri="{BB962C8B-B14F-4D97-AF65-F5344CB8AC3E}">
        <p14:creationId xmlns:p14="http://schemas.microsoft.com/office/powerpoint/2010/main" val="713316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 Слайд з текстом і списком (4 колонки)">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4771" y="376912"/>
            <a:ext cx="9085342" cy="591083"/>
          </a:xfrm>
        </p:spPr>
        <p:txBody>
          <a:bodyPr anchor="ctr" anchorCtr="0">
            <a:normAutofit/>
          </a:bodyPr>
          <a:lstStyle>
            <a:lvl1pPr algn="l">
              <a:defRPr sz="3600" b="0" i="0" baseline="0">
                <a:solidFill>
                  <a:srgbClr val="00274E"/>
                </a:solidFill>
                <a:latin typeface="Roboto Condensed Light" charset="0"/>
                <a:ea typeface="Roboto Condensed Light" charset="0"/>
                <a:cs typeface="Roboto Condensed Light" charset="0"/>
              </a:defRPr>
            </a:lvl1pPr>
          </a:lstStyle>
          <a:p>
            <a:r>
              <a:rPr lang="uk-UA" dirty="0"/>
              <a:t>Заголовок слайду</a:t>
            </a:r>
            <a:r>
              <a:rPr lang="en-US" dirty="0"/>
              <a:t> </a:t>
            </a:r>
            <a:r>
              <a:rPr lang="uk-UA" dirty="0"/>
              <a:t>з текстом і списком</a:t>
            </a:r>
            <a:endParaRPr lang="en-US" dirty="0"/>
          </a:p>
        </p:txBody>
      </p:sp>
      <p:sp>
        <p:nvSpPr>
          <p:cNvPr id="3" name="Subtitle 2"/>
          <p:cNvSpPr>
            <a:spLocks noGrp="1"/>
          </p:cNvSpPr>
          <p:nvPr>
            <p:ph type="subTitle" idx="1" hasCustomPrompt="1"/>
          </p:nvPr>
        </p:nvSpPr>
        <p:spPr>
          <a:xfrm>
            <a:off x="454771" y="1290594"/>
            <a:ext cx="2309694" cy="1039022"/>
          </a:xfrm>
        </p:spPr>
        <p:txBody>
          <a:bodyPr>
            <a:noAutofit/>
          </a:bodyPr>
          <a:lstStyle>
            <a:lvl1pPr marL="0" marR="0" indent="0" algn="l" defTabSz="1008400" rtl="0" eaLnBrk="1" fontAlgn="auto" latinLnBrk="0" hangingPunct="1">
              <a:lnSpc>
                <a:spcPct val="114000"/>
              </a:lnSpc>
              <a:spcBef>
                <a:spcPts val="0"/>
              </a:spcBef>
              <a:spcAft>
                <a:spcPts val="0"/>
              </a:spcAft>
              <a:buClrTx/>
              <a:buSzTx/>
              <a:buFont typeface="Arial" charset="0"/>
              <a:buNone/>
              <a:tabLst/>
              <a:defRPr sz="1800" b="0" i="0" baseline="0">
                <a:latin typeface="Roboto Condensed Light" charset="0"/>
                <a:ea typeface="Roboto Condensed Light" charset="0"/>
                <a:cs typeface="Roboto Condensed Light" charset="0"/>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uk-UA" dirty="0"/>
              <a:t>Але щоб ви зрозуміли, звідки виникає це хибне уявлення</a:t>
            </a:r>
            <a:r>
              <a:rPr lang="en-US" dirty="0"/>
              <a:t>:</a:t>
            </a:r>
          </a:p>
          <a:p>
            <a:endParaRPr lang="uk-UA" dirty="0"/>
          </a:p>
          <a:p>
            <a:endParaRPr lang="uk-UA" dirty="0"/>
          </a:p>
          <a:p>
            <a:endParaRPr lang="en-US" dirty="0"/>
          </a:p>
        </p:txBody>
      </p:sp>
      <p:cxnSp>
        <p:nvCxnSpPr>
          <p:cNvPr id="9" name="Straight Connector 8"/>
          <p:cNvCxnSpPr/>
          <p:nvPr userDrawn="1"/>
        </p:nvCxnSpPr>
        <p:spPr>
          <a:xfrm>
            <a:off x="541484" y="6963794"/>
            <a:ext cx="336537" cy="0"/>
          </a:xfrm>
          <a:prstGeom prst="line">
            <a:avLst/>
          </a:prstGeom>
          <a:ln w="14224">
            <a:solidFill>
              <a:srgbClr val="00274E"/>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1784253" y="6661398"/>
            <a:ext cx="5364366" cy="325056"/>
          </a:xfrm>
        </p:spPr>
        <p:txBody>
          <a:bodyPr>
            <a:normAutofit/>
          </a:bodyPr>
          <a:lstStyle>
            <a:lvl1pPr marL="0" indent="0">
              <a:buNone/>
              <a:defRPr sz="1200" b="0" i="0" baseline="0">
                <a:solidFill>
                  <a:srgbClr val="00274E"/>
                </a:solidFill>
                <a:latin typeface="Roboto Condensed Light" charset="0"/>
                <a:ea typeface="Roboto Condensed Light" charset="0"/>
                <a:cs typeface="Roboto Condensed Light" charset="0"/>
              </a:defRPr>
            </a:lvl1pPr>
          </a:lstStyle>
          <a:p>
            <a:pPr lvl="0"/>
            <a:r>
              <a:rPr lang="uk-UA" dirty="0"/>
              <a:t>Заголовок презентації</a:t>
            </a:r>
            <a:endParaRPr lang="en-US" dirty="0"/>
          </a:p>
        </p:txBody>
      </p:sp>
      <p:sp>
        <p:nvSpPr>
          <p:cNvPr id="14" name="Subtitle 2"/>
          <p:cNvSpPr txBox="1">
            <a:spLocks/>
          </p:cNvSpPr>
          <p:nvPr userDrawn="1"/>
        </p:nvSpPr>
        <p:spPr>
          <a:xfrm>
            <a:off x="439877" y="6583802"/>
            <a:ext cx="1158334" cy="402652"/>
          </a:xfrm>
          <a:prstGeom prst="rect">
            <a:avLst/>
          </a:prstGeom>
        </p:spPr>
        <p:txBody>
          <a:bodyPr vert="horz" lIns="91440" tIns="45720" rIns="91440" bIns="45720" rtlCol="0" anchor="ctr" anchorCtr="0">
            <a:noAutofit/>
          </a:bodyPr>
          <a:lstStyle>
            <a:lvl1pPr marL="0" indent="0" algn="l" defTabSz="1008400" rtl="0" eaLnBrk="1" latinLnBrk="0" hangingPunct="1">
              <a:lnSpc>
                <a:spcPct val="114000"/>
              </a:lnSpc>
              <a:spcBef>
                <a:spcPts val="0"/>
              </a:spcBef>
              <a:buFont typeface="Arial" panose="020B0604020202020204" pitchFamily="34" charset="0"/>
              <a:buNone/>
              <a:defRPr sz="1800" b="0" i="0" kern="1200">
                <a:solidFill>
                  <a:schemeClr val="tx1"/>
                </a:solidFill>
                <a:latin typeface="Roboto Condensed Light" charset="0"/>
                <a:ea typeface="Roboto Condensed Light" charset="0"/>
                <a:cs typeface="Roboto Condensed Light" charset="0"/>
              </a:defRPr>
            </a:lvl1pPr>
            <a:lvl2pPr marL="504200" indent="0" algn="ctr" defTabSz="1008400" rtl="0" eaLnBrk="1" latinLnBrk="0" hangingPunct="1">
              <a:lnSpc>
                <a:spcPct val="90000"/>
              </a:lnSpc>
              <a:spcBef>
                <a:spcPts val="551"/>
              </a:spcBef>
              <a:buFont typeface="Arial" panose="020B0604020202020204" pitchFamily="34" charset="0"/>
              <a:buNone/>
              <a:defRPr sz="2206" kern="1200">
                <a:solidFill>
                  <a:schemeClr val="tx1"/>
                </a:solidFill>
                <a:latin typeface="+mn-lt"/>
                <a:ea typeface="+mn-ea"/>
                <a:cs typeface="+mn-cs"/>
              </a:defRPr>
            </a:lvl2pPr>
            <a:lvl3pPr marL="1008400" indent="0" algn="ctr" defTabSz="1008400" rtl="0" eaLnBrk="1" latinLnBrk="0" hangingPunct="1">
              <a:lnSpc>
                <a:spcPct val="90000"/>
              </a:lnSpc>
              <a:spcBef>
                <a:spcPts val="551"/>
              </a:spcBef>
              <a:buFont typeface="Arial" panose="020B0604020202020204" pitchFamily="34" charset="0"/>
              <a:buNone/>
              <a:defRPr sz="1985" kern="1200">
                <a:solidFill>
                  <a:schemeClr val="tx1"/>
                </a:solidFill>
                <a:latin typeface="+mn-lt"/>
                <a:ea typeface="+mn-ea"/>
                <a:cs typeface="+mn-cs"/>
              </a:defRPr>
            </a:lvl3pPr>
            <a:lvl4pPr marL="1512600"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68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210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52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94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36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uk-UA" sz="1200" dirty="0">
                <a:solidFill>
                  <a:srgbClr val="00274E"/>
                </a:solidFill>
              </a:rPr>
              <a:t>Верховний Суд</a:t>
            </a:r>
            <a:endParaRPr lang="en-US" sz="1200" dirty="0">
              <a:solidFill>
                <a:srgbClr val="00274E"/>
              </a:solidFill>
            </a:endParaRPr>
          </a:p>
        </p:txBody>
      </p:sp>
      <p:sp>
        <p:nvSpPr>
          <p:cNvPr id="22" name="Slide Number Placeholder 5"/>
          <p:cNvSpPr>
            <a:spLocks noGrp="1"/>
          </p:cNvSpPr>
          <p:nvPr>
            <p:ph type="sldNum" sz="quarter" idx="12"/>
          </p:nvPr>
        </p:nvSpPr>
        <p:spPr>
          <a:xfrm>
            <a:off x="7858392" y="6570286"/>
            <a:ext cx="2404944" cy="402652"/>
          </a:xfrm>
        </p:spPr>
        <p:txBody>
          <a:bodyPr/>
          <a:lstStyle>
            <a:lvl1pPr>
              <a:defRPr sz="1200" b="0" i="0">
                <a:solidFill>
                  <a:srgbClr val="00274E"/>
                </a:solidFill>
                <a:latin typeface="Roboto Condensed Light" charset="0"/>
                <a:ea typeface="Roboto Condensed Light" charset="0"/>
                <a:cs typeface="Roboto Condensed Light" charset="0"/>
              </a:defRPr>
            </a:lvl1pPr>
          </a:lstStyle>
          <a:p>
            <a:fld id="{E31F88C0-7908-8242-B816-1B240D45A7D7}" type="slidenum">
              <a:rPr lang="en-US" smtClean="0"/>
              <a:pPr/>
              <a:t>‹№›</a:t>
            </a:fld>
            <a:endParaRPr lang="en-US" dirty="0"/>
          </a:p>
        </p:txBody>
      </p:sp>
      <p:sp>
        <p:nvSpPr>
          <p:cNvPr id="6" name="Text Placeholder 5"/>
          <p:cNvSpPr>
            <a:spLocks noGrp="1"/>
          </p:cNvSpPr>
          <p:nvPr>
            <p:ph type="body" sz="quarter" idx="14" hasCustomPrompt="1"/>
          </p:nvPr>
        </p:nvSpPr>
        <p:spPr>
          <a:xfrm>
            <a:off x="454398" y="2542728"/>
            <a:ext cx="2310439" cy="2560900"/>
          </a:xfrm>
        </p:spPr>
        <p:txBody>
          <a:bodyPr>
            <a:normAutofit/>
          </a:bodyPr>
          <a:lstStyle>
            <a:lvl1pPr>
              <a:lnSpc>
                <a:spcPct val="114000"/>
              </a:lnSpc>
              <a:spcBef>
                <a:spcPts val="0"/>
              </a:spcBef>
              <a:defRPr sz="1800" b="0" i="0">
                <a:solidFill>
                  <a:schemeClr val="tx1"/>
                </a:solidFill>
                <a:latin typeface="Roboto Condensed Light" charset="0"/>
                <a:ea typeface="Roboto Condensed Light" charset="0"/>
                <a:cs typeface="Roboto Condensed Light" charset="0"/>
              </a:defRPr>
            </a:lvl1pPr>
          </a:lstStyle>
          <a:p>
            <a:pPr lvl="0"/>
            <a:r>
              <a:rPr lang="uk-UA" dirty="0"/>
              <a:t>Перше твердження</a:t>
            </a:r>
            <a:endParaRPr lang="en-US" dirty="0"/>
          </a:p>
        </p:txBody>
      </p:sp>
      <p:sp>
        <p:nvSpPr>
          <p:cNvPr id="11" name="Text Placeholder 5"/>
          <p:cNvSpPr>
            <a:spLocks noGrp="1"/>
          </p:cNvSpPr>
          <p:nvPr>
            <p:ph type="body" sz="quarter" idx="15" hasCustomPrompt="1"/>
          </p:nvPr>
        </p:nvSpPr>
        <p:spPr>
          <a:xfrm>
            <a:off x="2950293" y="2542728"/>
            <a:ext cx="2307266" cy="2560900"/>
          </a:xfrm>
        </p:spPr>
        <p:txBody>
          <a:bodyPr>
            <a:normAutofit/>
          </a:bodyPr>
          <a:lstStyle>
            <a:lvl1pPr>
              <a:lnSpc>
                <a:spcPct val="114000"/>
              </a:lnSpc>
              <a:spcBef>
                <a:spcPts val="0"/>
              </a:spcBef>
              <a:defRPr sz="1800" b="0" i="0">
                <a:solidFill>
                  <a:schemeClr val="tx1"/>
                </a:solidFill>
                <a:latin typeface="Roboto Condensed Light" charset="0"/>
                <a:ea typeface="Roboto Condensed Light" charset="0"/>
                <a:cs typeface="Roboto Condensed Light" charset="0"/>
              </a:defRPr>
            </a:lvl1pPr>
          </a:lstStyle>
          <a:p>
            <a:pPr lvl="0"/>
            <a:r>
              <a:rPr lang="uk-UA" dirty="0"/>
              <a:t>Перше твердження</a:t>
            </a:r>
            <a:endParaRPr lang="en-US" dirty="0"/>
          </a:p>
        </p:txBody>
      </p:sp>
      <p:sp>
        <p:nvSpPr>
          <p:cNvPr id="5" name="Text Placeholder 4"/>
          <p:cNvSpPr>
            <a:spLocks noGrp="1"/>
          </p:cNvSpPr>
          <p:nvPr>
            <p:ph type="body" sz="quarter" idx="16" hasCustomPrompt="1"/>
          </p:nvPr>
        </p:nvSpPr>
        <p:spPr>
          <a:xfrm>
            <a:off x="2946191" y="1289047"/>
            <a:ext cx="2307265" cy="1040569"/>
          </a:xfrm>
        </p:spPr>
        <p:txBody>
          <a:bodyPr>
            <a:noAutofit/>
          </a:bodyPr>
          <a:lstStyle>
            <a:lvl1pPr marL="0" indent="0">
              <a:lnSpc>
                <a:spcPct val="113000"/>
              </a:lnSpc>
              <a:spcBef>
                <a:spcPts val="0"/>
              </a:spcBef>
              <a:buNone/>
              <a:defRPr sz="1800" b="0" i="0">
                <a:latin typeface="Roboto Condensed Light" charset="0"/>
                <a:ea typeface="Roboto Condensed Light" charset="0"/>
                <a:cs typeface="Roboto Condensed Light" charset="0"/>
              </a:defRPr>
            </a:lvl1pPr>
            <a:lvl2pPr marL="504200" indent="0">
              <a:buNone/>
              <a:defRPr sz="1800"/>
            </a:lvl2pPr>
            <a:lvl3pPr marL="1008400" indent="0">
              <a:buNone/>
              <a:defRPr sz="1800"/>
            </a:lvl3pPr>
            <a:lvl4pPr marL="1512601" indent="0">
              <a:buNone/>
              <a:defRPr sz="1800"/>
            </a:lvl4pPr>
            <a:lvl5pPr marL="2016801" indent="0">
              <a:buNone/>
              <a:defRPr sz="1800"/>
            </a:lvl5pPr>
          </a:lstStyle>
          <a:p>
            <a:r>
              <a:rPr lang="uk-UA" dirty="0"/>
              <a:t>Але щоб ви зрозуміли, звідки виникає це хибне уявлення</a:t>
            </a:r>
            <a:r>
              <a:rPr lang="en-US" dirty="0"/>
              <a:t>:</a:t>
            </a:r>
          </a:p>
        </p:txBody>
      </p:sp>
      <p:sp>
        <p:nvSpPr>
          <p:cNvPr id="12" name="Text Placeholder 4"/>
          <p:cNvSpPr>
            <a:spLocks noGrp="1"/>
          </p:cNvSpPr>
          <p:nvPr>
            <p:ph type="body" sz="quarter" idx="17" hasCustomPrompt="1"/>
          </p:nvPr>
        </p:nvSpPr>
        <p:spPr>
          <a:xfrm>
            <a:off x="5435182" y="1290594"/>
            <a:ext cx="2299060" cy="1039022"/>
          </a:xfrm>
        </p:spPr>
        <p:txBody>
          <a:bodyPr>
            <a:noAutofit/>
          </a:bodyPr>
          <a:lstStyle>
            <a:lvl1pPr marL="0" indent="0">
              <a:lnSpc>
                <a:spcPct val="113000"/>
              </a:lnSpc>
              <a:spcBef>
                <a:spcPts val="0"/>
              </a:spcBef>
              <a:buNone/>
              <a:defRPr sz="1800" b="0" i="0">
                <a:latin typeface="Roboto Condensed Light" charset="0"/>
                <a:ea typeface="Roboto Condensed Light" charset="0"/>
                <a:cs typeface="Roboto Condensed Light" charset="0"/>
              </a:defRPr>
            </a:lvl1pPr>
            <a:lvl2pPr marL="504200" indent="0">
              <a:buNone/>
              <a:defRPr sz="1800"/>
            </a:lvl2pPr>
            <a:lvl3pPr marL="1008400" indent="0">
              <a:buNone/>
              <a:defRPr sz="1800"/>
            </a:lvl3pPr>
            <a:lvl4pPr marL="1512601" indent="0">
              <a:buNone/>
              <a:defRPr sz="1800"/>
            </a:lvl4pPr>
            <a:lvl5pPr marL="2016801" indent="0">
              <a:buNone/>
              <a:defRPr sz="1800"/>
            </a:lvl5pPr>
          </a:lstStyle>
          <a:p>
            <a:r>
              <a:rPr lang="uk-UA" dirty="0"/>
              <a:t>Але щоб ви зрозуміли, звідки виникає це хибне уявлення</a:t>
            </a:r>
            <a:r>
              <a:rPr lang="en-US" dirty="0"/>
              <a:t>:</a:t>
            </a:r>
          </a:p>
        </p:txBody>
      </p:sp>
      <p:sp>
        <p:nvSpPr>
          <p:cNvPr id="15" name="Text Placeholder 5"/>
          <p:cNvSpPr>
            <a:spLocks noGrp="1"/>
          </p:cNvSpPr>
          <p:nvPr>
            <p:ph type="body" sz="quarter" idx="18" hasCustomPrompt="1"/>
          </p:nvPr>
        </p:nvSpPr>
        <p:spPr>
          <a:xfrm>
            <a:off x="5428279" y="2542728"/>
            <a:ext cx="2306273" cy="2560900"/>
          </a:xfrm>
        </p:spPr>
        <p:txBody>
          <a:bodyPr>
            <a:normAutofit/>
          </a:bodyPr>
          <a:lstStyle>
            <a:lvl1pPr>
              <a:lnSpc>
                <a:spcPct val="114000"/>
              </a:lnSpc>
              <a:spcBef>
                <a:spcPts val="0"/>
              </a:spcBef>
              <a:defRPr sz="1800" b="0" i="0">
                <a:solidFill>
                  <a:schemeClr val="tx1"/>
                </a:solidFill>
                <a:latin typeface="Roboto Condensed Light" charset="0"/>
                <a:ea typeface="Roboto Condensed Light" charset="0"/>
                <a:cs typeface="Roboto Condensed Light" charset="0"/>
              </a:defRPr>
            </a:lvl1pPr>
          </a:lstStyle>
          <a:p>
            <a:pPr lvl="0"/>
            <a:r>
              <a:rPr lang="uk-UA" dirty="0"/>
              <a:t>Перше твердження</a:t>
            </a:r>
            <a:endParaRPr lang="en-US" dirty="0"/>
          </a:p>
        </p:txBody>
      </p:sp>
      <p:sp>
        <p:nvSpPr>
          <p:cNvPr id="16" name="Text Placeholder 4"/>
          <p:cNvSpPr>
            <a:spLocks noGrp="1"/>
          </p:cNvSpPr>
          <p:nvPr>
            <p:ph type="body" sz="quarter" idx="19" hasCustomPrompt="1"/>
          </p:nvPr>
        </p:nvSpPr>
        <p:spPr>
          <a:xfrm>
            <a:off x="7915969" y="1289046"/>
            <a:ext cx="2347367" cy="1040570"/>
          </a:xfrm>
        </p:spPr>
        <p:txBody>
          <a:bodyPr>
            <a:noAutofit/>
          </a:bodyPr>
          <a:lstStyle>
            <a:lvl1pPr marL="0" indent="0">
              <a:lnSpc>
                <a:spcPct val="113000"/>
              </a:lnSpc>
              <a:spcBef>
                <a:spcPts val="0"/>
              </a:spcBef>
              <a:buNone/>
              <a:defRPr sz="1800" b="0" i="0">
                <a:latin typeface="Roboto Condensed Light" charset="0"/>
                <a:ea typeface="Roboto Condensed Light" charset="0"/>
                <a:cs typeface="Roboto Condensed Light" charset="0"/>
              </a:defRPr>
            </a:lvl1pPr>
            <a:lvl2pPr marL="504200" indent="0">
              <a:buNone/>
              <a:defRPr sz="1800"/>
            </a:lvl2pPr>
            <a:lvl3pPr marL="1008400" indent="0">
              <a:buNone/>
              <a:defRPr sz="1800"/>
            </a:lvl3pPr>
            <a:lvl4pPr marL="1512601" indent="0">
              <a:buNone/>
              <a:defRPr sz="1800"/>
            </a:lvl4pPr>
            <a:lvl5pPr marL="2016801" indent="0">
              <a:buNone/>
              <a:defRPr sz="1800"/>
            </a:lvl5pPr>
          </a:lstStyle>
          <a:p>
            <a:r>
              <a:rPr lang="uk-UA" dirty="0"/>
              <a:t>Але щоб ви зрозуміли, звідки виникає це хибне уявлення</a:t>
            </a:r>
            <a:r>
              <a:rPr lang="en-US" dirty="0"/>
              <a:t>:</a:t>
            </a:r>
          </a:p>
        </p:txBody>
      </p:sp>
      <p:sp>
        <p:nvSpPr>
          <p:cNvPr id="17" name="Text Placeholder 5"/>
          <p:cNvSpPr>
            <a:spLocks noGrp="1"/>
          </p:cNvSpPr>
          <p:nvPr>
            <p:ph type="body" sz="quarter" idx="20" hasCustomPrompt="1"/>
          </p:nvPr>
        </p:nvSpPr>
        <p:spPr>
          <a:xfrm>
            <a:off x="7915969" y="2542728"/>
            <a:ext cx="2347367" cy="2560900"/>
          </a:xfrm>
        </p:spPr>
        <p:txBody>
          <a:bodyPr>
            <a:normAutofit/>
          </a:bodyPr>
          <a:lstStyle>
            <a:lvl1pPr>
              <a:lnSpc>
                <a:spcPct val="114000"/>
              </a:lnSpc>
              <a:spcBef>
                <a:spcPts val="0"/>
              </a:spcBef>
              <a:defRPr sz="1800" b="0" i="0">
                <a:solidFill>
                  <a:schemeClr val="tx1"/>
                </a:solidFill>
                <a:latin typeface="Roboto Condensed Light" charset="0"/>
                <a:ea typeface="Roboto Condensed Light" charset="0"/>
                <a:cs typeface="Roboto Condensed Light" charset="0"/>
              </a:defRPr>
            </a:lvl1pPr>
          </a:lstStyle>
          <a:p>
            <a:pPr lvl="0"/>
            <a:r>
              <a:rPr lang="uk-UA" dirty="0"/>
              <a:t>Перше твердження</a:t>
            </a:r>
            <a:endParaRPr lang="en-US" dirty="0"/>
          </a:p>
        </p:txBody>
      </p:sp>
    </p:spTree>
    <p:extLst>
      <p:ext uri="{BB962C8B-B14F-4D97-AF65-F5344CB8AC3E}">
        <p14:creationId xmlns:p14="http://schemas.microsoft.com/office/powerpoint/2010/main" val="2143636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 Слайд з фотографією">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4771" y="376912"/>
            <a:ext cx="4553165" cy="591083"/>
          </a:xfrm>
        </p:spPr>
        <p:txBody>
          <a:bodyPr anchor="ctr" anchorCtr="0">
            <a:normAutofit/>
          </a:bodyPr>
          <a:lstStyle>
            <a:lvl1pPr algn="l">
              <a:defRPr sz="3600" b="0" i="0" baseline="0">
                <a:solidFill>
                  <a:srgbClr val="00274E"/>
                </a:solidFill>
                <a:latin typeface="Roboto Condensed Light" charset="0"/>
                <a:ea typeface="Roboto Condensed Light" charset="0"/>
                <a:cs typeface="Roboto Condensed Light" charset="0"/>
              </a:defRPr>
            </a:lvl1pPr>
          </a:lstStyle>
          <a:p>
            <a:r>
              <a:rPr lang="uk-UA" dirty="0"/>
              <a:t>Заголовок слайду</a:t>
            </a:r>
            <a:endParaRPr lang="en-US" dirty="0"/>
          </a:p>
        </p:txBody>
      </p:sp>
      <p:sp>
        <p:nvSpPr>
          <p:cNvPr id="3" name="Subtitle 2"/>
          <p:cNvSpPr>
            <a:spLocks noGrp="1"/>
          </p:cNvSpPr>
          <p:nvPr>
            <p:ph type="subTitle" idx="1" hasCustomPrompt="1"/>
          </p:nvPr>
        </p:nvSpPr>
        <p:spPr>
          <a:xfrm>
            <a:off x="454772" y="1290593"/>
            <a:ext cx="4553164" cy="3606721"/>
          </a:xfrm>
        </p:spPr>
        <p:txBody>
          <a:bodyPr>
            <a:noAutofit/>
          </a:bodyPr>
          <a:lstStyle>
            <a:lvl1pPr marL="0" indent="0" algn="l">
              <a:lnSpc>
                <a:spcPct val="114000"/>
              </a:lnSpc>
              <a:spcBef>
                <a:spcPts val="0"/>
              </a:spcBef>
              <a:buNone/>
              <a:defRPr sz="1800" b="0" i="0">
                <a:latin typeface="Roboto Condensed Light" charset="0"/>
                <a:ea typeface="Roboto Condensed Light" charset="0"/>
                <a:cs typeface="Roboto Condensed Light" charset="0"/>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uk-UA" dirty="0"/>
              <a:t>Але щоб ви зрозуміли, звідки виникає це хибне уявлення людей, цуратись насолоди і вихваляти страждання, я розкрию перед вами всю картину і </a:t>
            </a:r>
            <a:r>
              <a:rPr lang="uk-UA" dirty="0" err="1"/>
              <a:t>роз’ясню</a:t>
            </a:r>
            <a:r>
              <a:rPr lang="uk-UA" dirty="0"/>
              <a:t>, що саме говорив цей чоловік, який відкрив істину, якого я б назвав зодчим щасливого життя. Дійсно, ніхто не відкидає, не зневажає, не уникає насолод тільки через те, що це насолоди, але лише через те, що тих, хто не вміє розумно вдаватися насолоді, осягають великі страждання.</a:t>
            </a:r>
            <a:endParaRPr lang="en-US" dirty="0"/>
          </a:p>
        </p:txBody>
      </p:sp>
      <p:cxnSp>
        <p:nvCxnSpPr>
          <p:cNvPr id="9" name="Straight Connector 8"/>
          <p:cNvCxnSpPr/>
          <p:nvPr userDrawn="1"/>
        </p:nvCxnSpPr>
        <p:spPr>
          <a:xfrm>
            <a:off x="541484" y="6963794"/>
            <a:ext cx="336537" cy="0"/>
          </a:xfrm>
          <a:prstGeom prst="line">
            <a:avLst/>
          </a:prstGeom>
          <a:ln w="14224">
            <a:solidFill>
              <a:srgbClr val="00274E"/>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1784253" y="6661398"/>
            <a:ext cx="5364366" cy="325056"/>
          </a:xfrm>
        </p:spPr>
        <p:txBody>
          <a:bodyPr>
            <a:normAutofit/>
          </a:bodyPr>
          <a:lstStyle>
            <a:lvl1pPr marL="0" indent="0">
              <a:buNone/>
              <a:defRPr sz="1200" b="0" i="0" baseline="0">
                <a:solidFill>
                  <a:srgbClr val="00274E"/>
                </a:solidFill>
                <a:latin typeface="Roboto Condensed Light" charset="0"/>
                <a:ea typeface="Roboto Condensed Light" charset="0"/>
                <a:cs typeface="Roboto Condensed Light" charset="0"/>
              </a:defRPr>
            </a:lvl1pPr>
          </a:lstStyle>
          <a:p>
            <a:pPr lvl="0"/>
            <a:r>
              <a:rPr lang="uk-UA" dirty="0"/>
              <a:t>Заголовок презентації</a:t>
            </a:r>
            <a:endParaRPr lang="en-US" dirty="0"/>
          </a:p>
        </p:txBody>
      </p:sp>
      <p:sp>
        <p:nvSpPr>
          <p:cNvPr id="14" name="Subtitle 2"/>
          <p:cNvSpPr txBox="1">
            <a:spLocks/>
          </p:cNvSpPr>
          <p:nvPr userDrawn="1"/>
        </p:nvSpPr>
        <p:spPr>
          <a:xfrm>
            <a:off x="439877" y="6583802"/>
            <a:ext cx="1158334" cy="402652"/>
          </a:xfrm>
          <a:prstGeom prst="rect">
            <a:avLst/>
          </a:prstGeom>
        </p:spPr>
        <p:txBody>
          <a:bodyPr vert="horz" lIns="91440" tIns="45720" rIns="91440" bIns="45720" rtlCol="0" anchor="ctr" anchorCtr="0">
            <a:noAutofit/>
          </a:bodyPr>
          <a:lstStyle>
            <a:lvl1pPr marL="0" indent="0" algn="l" defTabSz="1008400" rtl="0" eaLnBrk="1" latinLnBrk="0" hangingPunct="1">
              <a:lnSpc>
                <a:spcPct val="114000"/>
              </a:lnSpc>
              <a:spcBef>
                <a:spcPts val="0"/>
              </a:spcBef>
              <a:buFont typeface="Arial" panose="020B0604020202020204" pitchFamily="34" charset="0"/>
              <a:buNone/>
              <a:defRPr sz="1800" b="0" i="0" kern="1200">
                <a:solidFill>
                  <a:schemeClr val="tx1"/>
                </a:solidFill>
                <a:latin typeface="Roboto Condensed Light" charset="0"/>
                <a:ea typeface="Roboto Condensed Light" charset="0"/>
                <a:cs typeface="Roboto Condensed Light" charset="0"/>
              </a:defRPr>
            </a:lvl1pPr>
            <a:lvl2pPr marL="504200" indent="0" algn="ctr" defTabSz="1008400" rtl="0" eaLnBrk="1" latinLnBrk="0" hangingPunct="1">
              <a:lnSpc>
                <a:spcPct val="90000"/>
              </a:lnSpc>
              <a:spcBef>
                <a:spcPts val="551"/>
              </a:spcBef>
              <a:buFont typeface="Arial" panose="020B0604020202020204" pitchFamily="34" charset="0"/>
              <a:buNone/>
              <a:defRPr sz="2206" kern="1200">
                <a:solidFill>
                  <a:schemeClr val="tx1"/>
                </a:solidFill>
                <a:latin typeface="+mn-lt"/>
                <a:ea typeface="+mn-ea"/>
                <a:cs typeface="+mn-cs"/>
              </a:defRPr>
            </a:lvl2pPr>
            <a:lvl3pPr marL="1008400" indent="0" algn="ctr" defTabSz="1008400" rtl="0" eaLnBrk="1" latinLnBrk="0" hangingPunct="1">
              <a:lnSpc>
                <a:spcPct val="90000"/>
              </a:lnSpc>
              <a:spcBef>
                <a:spcPts val="551"/>
              </a:spcBef>
              <a:buFont typeface="Arial" panose="020B0604020202020204" pitchFamily="34" charset="0"/>
              <a:buNone/>
              <a:defRPr sz="1985" kern="1200">
                <a:solidFill>
                  <a:schemeClr val="tx1"/>
                </a:solidFill>
                <a:latin typeface="+mn-lt"/>
                <a:ea typeface="+mn-ea"/>
                <a:cs typeface="+mn-cs"/>
              </a:defRPr>
            </a:lvl3pPr>
            <a:lvl4pPr marL="1512600"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68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210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52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94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36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uk-UA" sz="1200" dirty="0">
                <a:solidFill>
                  <a:srgbClr val="00274E"/>
                </a:solidFill>
              </a:rPr>
              <a:t>Верховний Суд</a:t>
            </a:r>
            <a:endParaRPr lang="en-US" sz="1200" dirty="0">
              <a:solidFill>
                <a:srgbClr val="00274E"/>
              </a:solidFill>
            </a:endParaRPr>
          </a:p>
        </p:txBody>
      </p:sp>
      <p:sp>
        <p:nvSpPr>
          <p:cNvPr id="22" name="Slide Number Placeholder 5"/>
          <p:cNvSpPr>
            <a:spLocks noGrp="1"/>
          </p:cNvSpPr>
          <p:nvPr>
            <p:ph type="sldNum" sz="quarter" idx="12"/>
          </p:nvPr>
        </p:nvSpPr>
        <p:spPr>
          <a:xfrm>
            <a:off x="7858392" y="6570286"/>
            <a:ext cx="2404944" cy="402652"/>
          </a:xfrm>
        </p:spPr>
        <p:txBody>
          <a:bodyPr/>
          <a:lstStyle>
            <a:lvl1pPr>
              <a:defRPr sz="1200" b="0" i="0">
                <a:solidFill>
                  <a:srgbClr val="00274E"/>
                </a:solidFill>
                <a:latin typeface="Roboto Condensed Light" charset="0"/>
                <a:ea typeface="Roboto Condensed Light" charset="0"/>
                <a:cs typeface="Roboto Condensed Light" charset="0"/>
              </a:defRPr>
            </a:lvl1pPr>
          </a:lstStyle>
          <a:p>
            <a:fld id="{E31F88C0-7908-8242-B816-1B240D45A7D7}" type="slidenum">
              <a:rPr lang="en-US" smtClean="0"/>
              <a:pPr/>
              <a:t>‹№›</a:t>
            </a:fld>
            <a:endParaRPr lang="en-US" dirty="0"/>
          </a:p>
        </p:txBody>
      </p:sp>
      <p:sp>
        <p:nvSpPr>
          <p:cNvPr id="11" name="Picture Placeholder 5"/>
          <p:cNvSpPr>
            <a:spLocks noGrp="1"/>
          </p:cNvSpPr>
          <p:nvPr>
            <p:ph type="pic" sz="quarter" idx="14" hasCustomPrompt="1"/>
          </p:nvPr>
        </p:nvSpPr>
        <p:spPr>
          <a:xfrm>
            <a:off x="5421313" y="468313"/>
            <a:ext cx="4778375" cy="6576372"/>
          </a:xfrm>
        </p:spPr>
        <p:txBody>
          <a:bodyPr>
            <a:normAutofit/>
          </a:bodyPr>
          <a:lstStyle>
            <a:lvl1pPr>
              <a:defRPr sz="1800" b="0" i="0">
                <a:solidFill>
                  <a:srgbClr val="00274E"/>
                </a:solidFill>
                <a:latin typeface="Roboto Condensed Light" charset="0"/>
                <a:ea typeface="Roboto Condensed Light" charset="0"/>
                <a:cs typeface="Roboto Condensed Light" charset="0"/>
              </a:defRPr>
            </a:lvl1pPr>
          </a:lstStyle>
          <a:p>
            <a:r>
              <a:rPr lang="uk-UA" dirty="0"/>
              <a:t>Картинка</a:t>
            </a:r>
            <a:endParaRPr lang="en-US" dirty="0"/>
          </a:p>
        </p:txBody>
      </p:sp>
    </p:spTree>
    <p:extLst>
      <p:ext uri="{BB962C8B-B14F-4D97-AF65-F5344CB8AC3E}">
        <p14:creationId xmlns:p14="http://schemas.microsoft.com/office/powerpoint/2010/main" val="458228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 Слайд з фотографією (2 фото)">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4771" y="376912"/>
            <a:ext cx="4553165" cy="591083"/>
          </a:xfrm>
        </p:spPr>
        <p:txBody>
          <a:bodyPr anchor="ctr" anchorCtr="0">
            <a:normAutofit/>
          </a:bodyPr>
          <a:lstStyle>
            <a:lvl1pPr algn="l">
              <a:defRPr sz="3600" b="0" i="0" baseline="0">
                <a:solidFill>
                  <a:srgbClr val="00274E"/>
                </a:solidFill>
                <a:latin typeface="Roboto Condensed Light" charset="0"/>
                <a:ea typeface="Roboto Condensed Light" charset="0"/>
                <a:cs typeface="Roboto Condensed Light" charset="0"/>
              </a:defRPr>
            </a:lvl1pPr>
          </a:lstStyle>
          <a:p>
            <a:r>
              <a:rPr lang="uk-UA" dirty="0"/>
              <a:t>Заголовок слайду</a:t>
            </a:r>
            <a:endParaRPr lang="en-US" dirty="0"/>
          </a:p>
        </p:txBody>
      </p:sp>
      <p:sp>
        <p:nvSpPr>
          <p:cNvPr id="3" name="Subtitle 2"/>
          <p:cNvSpPr>
            <a:spLocks noGrp="1"/>
          </p:cNvSpPr>
          <p:nvPr>
            <p:ph type="subTitle" idx="1" hasCustomPrompt="1"/>
          </p:nvPr>
        </p:nvSpPr>
        <p:spPr>
          <a:xfrm>
            <a:off x="454772" y="1290593"/>
            <a:ext cx="4553164" cy="3606721"/>
          </a:xfrm>
        </p:spPr>
        <p:txBody>
          <a:bodyPr>
            <a:noAutofit/>
          </a:bodyPr>
          <a:lstStyle>
            <a:lvl1pPr marL="0" indent="0" algn="l">
              <a:lnSpc>
                <a:spcPct val="114000"/>
              </a:lnSpc>
              <a:spcBef>
                <a:spcPts val="0"/>
              </a:spcBef>
              <a:buNone/>
              <a:defRPr sz="1800" b="0" i="0">
                <a:latin typeface="Roboto Condensed Light" charset="0"/>
                <a:ea typeface="Roboto Condensed Light" charset="0"/>
                <a:cs typeface="Roboto Condensed Light" charset="0"/>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uk-UA" dirty="0"/>
              <a:t>Але щоб ви зрозуміли, звідки виникає це хибне уявлення людей, цуратись насолоди і вихваляти страждання, я розкрию перед вами всю картину і </a:t>
            </a:r>
            <a:r>
              <a:rPr lang="uk-UA" dirty="0" err="1"/>
              <a:t>роз’ясню</a:t>
            </a:r>
            <a:r>
              <a:rPr lang="uk-UA" dirty="0"/>
              <a:t>, що саме говорив цей чоловік, який відкрив істину, якого я б назвав зодчим щасливого життя. Дійсно, ніхто не відкидає, не зневажає, не уникає насолод тільки через те, що це насолоди, але лише через те, що тих, хто не вміє розумно вдаватися насолоді, осягають великі страждання.</a:t>
            </a:r>
            <a:endParaRPr lang="en-US" dirty="0"/>
          </a:p>
        </p:txBody>
      </p:sp>
      <p:cxnSp>
        <p:nvCxnSpPr>
          <p:cNvPr id="9" name="Straight Connector 8"/>
          <p:cNvCxnSpPr/>
          <p:nvPr userDrawn="1"/>
        </p:nvCxnSpPr>
        <p:spPr>
          <a:xfrm>
            <a:off x="541484" y="6963794"/>
            <a:ext cx="336537" cy="0"/>
          </a:xfrm>
          <a:prstGeom prst="line">
            <a:avLst/>
          </a:prstGeom>
          <a:ln w="14224">
            <a:solidFill>
              <a:srgbClr val="00274E"/>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1784253" y="6661398"/>
            <a:ext cx="5364366" cy="325056"/>
          </a:xfrm>
        </p:spPr>
        <p:txBody>
          <a:bodyPr>
            <a:normAutofit/>
          </a:bodyPr>
          <a:lstStyle>
            <a:lvl1pPr marL="0" indent="0">
              <a:buNone/>
              <a:defRPr sz="1200" b="0" i="0" baseline="0">
                <a:solidFill>
                  <a:srgbClr val="00274E"/>
                </a:solidFill>
                <a:latin typeface="Roboto Condensed Light" charset="0"/>
                <a:ea typeface="Roboto Condensed Light" charset="0"/>
                <a:cs typeface="Roboto Condensed Light" charset="0"/>
              </a:defRPr>
            </a:lvl1pPr>
          </a:lstStyle>
          <a:p>
            <a:pPr lvl="0"/>
            <a:r>
              <a:rPr lang="uk-UA" dirty="0"/>
              <a:t>Заголовок презентації</a:t>
            </a:r>
            <a:endParaRPr lang="en-US" dirty="0"/>
          </a:p>
        </p:txBody>
      </p:sp>
      <p:sp>
        <p:nvSpPr>
          <p:cNvPr id="14" name="Subtitle 2"/>
          <p:cNvSpPr txBox="1">
            <a:spLocks/>
          </p:cNvSpPr>
          <p:nvPr userDrawn="1"/>
        </p:nvSpPr>
        <p:spPr>
          <a:xfrm>
            <a:off x="439877" y="6583802"/>
            <a:ext cx="1158334" cy="402652"/>
          </a:xfrm>
          <a:prstGeom prst="rect">
            <a:avLst/>
          </a:prstGeom>
        </p:spPr>
        <p:txBody>
          <a:bodyPr vert="horz" lIns="91440" tIns="45720" rIns="91440" bIns="45720" rtlCol="0" anchor="ctr" anchorCtr="0">
            <a:noAutofit/>
          </a:bodyPr>
          <a:lstStyle>
            <a:lvl1pPr marL="0" indent="0" algn="l" defTabSz="1008400" rtl="0" eaLnBrk="1" latinLnBrk="0" hangingPunct="1">
              <a:lnSpc>
                <a:spcPct val="114000"/>
              </a:lnSpc>
              <a:spcBef>
                <a:spcPts val="0"/>
              </a:spcBef>
              <a:buFont typeface="Arial" panose="020B0604020202020204" pitchFamily="34" charset="0"/>
              <a:buNone/>
              <a:defRPr sz="1800" b="0" i="0" kern="1200">
                <a:solidFill>
                  <a:schemeClr val="tx1"/>
                </a:solidFill>
                <a:latin typeface="Roboto Condensed Light" charset="0"/>
                <a:ea typeface="Roboto Condensed Light" charset="0"/>
                <a:cs typeface="Roboto Condensed Light" charset="0"/>
              </a:defRPr>
            </a:lvl1pPr>
            <a:lvl2pPr marL="504200" indent="0" algn="ctr" defTabSz="1008400" rtl="0" eaLnBrk="1" latinLnBrk="0" hangingPunct="1">
              <a:lnSpc>
                <a:spcPct val="90000"/>
              </a:lnSpc>
              <a:spcBef>
                <a:spcPts val="551"/>
              </a:spcBef>
              <a:buFont typeface="Arial" panose="020B0604020202020204" pitchFamily="34" charset="0"/>
              <a:buNone/>
              <a:defRPr sz="2206" kern="1200">
                <a:solidFill>
                  <a:schemeClr val="tx1"/>
                </a:solidFill>
                <a:latin typeface="+mn-lt"/>
                <a:ea typeface="+mn-ea"/>
                <a:cs typeface="+mn-cs"/>
              </a:defRPr>
            </a:lvl2pPr>
            <a:lvl3pPr marL="1008400" indent="0" algn="ctr" defTabSz="1008400" rtl="0" eaLnBrk="1" latinLnBrk="0" hangingPunct="1">
              <a:lnSpc>
                <a:spcPct val="90000"/>
              </a:lnSpc>
              <a:spcBef>
                <a:spcPts val="551"/>
              </a:spcBef>
              <a:buFont typeface="Arial" panose="020B0604020202020204" pitchFamily="34" charset="0"/>
              <a:buNone/>
              <a:defRPr sz="1985" kern="1200">
                <a:solidFill>
                  <a:schemeClr val="tx1"/>
                </a:solidFill>
                <a:latin typeface="+mn-lt"/>
                <a:ea typeface="+mn-ea"/>
                <a:cs typeface="+mn-cs"/>
              </a:defRPr>
            </a:lvl3pPr>
            <a:lvl4pPr marL="1512600"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68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210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52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94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36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uk-UA" sz="1200" dirty="0">
                <a:solidFill>
                  <a:srgbClr val="00274E"/>
                </a:solidFill>
              </a:rPr>
              <a:t>Верховний Суд</a:t>
            </a:r>
            <a:endParaRPr lang="en-US" sz="1200" dirty="0">
              <a:solidFill>
                <a:srgbClr val="00274E"/>
              </a:solidFill>
            </a:endParaRPr>
          </a:p>
        </p:txBody>
      </p:sp>
      <p:sp>
        <p:nvSpPr>
          <p:cNvPr id="22" name="Slide Number Placeholder 5"/>
          <p:cNvSpPr>
            <a:spLocks noGrp="1"/>
          </p:cNvSpPr>
          <p:nvPr>
            <p:ph type="sldNum" sz="quarter" idx="12"/>
          </p:nvPr>
        </p:nvSpPr>
        <p:spPr>
          <a:xfrm>
            <a:off x="7858392" y="6570286"/>
            <a:ext cx="2404944" cy="402652"/>
          </a:xfrm>
        </p:spPr>
        <p:txBody>
          <a:bodyPr/>
          <a:lstStyle>
            <a:lvl1pPr>
              <a:defRPr sz="1200" b="0" i="0">
                <a:solidFill>
                  <a:srgbClr val="00274E"/>
                </a:solidFill>
                <a:latin typeface="Roboto Condensed Light" charset="0"/>
                <a:ea typeface="Roboto Condensed Light" charset="0"/>
                <a:cs typeface="Roboto Condensed Light" charset="0"/>
              </a:defRPr>
            </a:lvl1pPr>
          </a:lstStyle>
          <a:p>
            <a:fld id="{E31F88C0-7908-8242-B816-1B240D45A7D7}" type="slidenum">
              <a:rPr lang="en-US" smtClean="0"/>
              <a:pPr/>
              <a:t>‹№›</a:t>
            </a:fld>
            <a:endParaRPr lang="en-US" dirty="0"/>
          </a:p>
        </p:txBody>
      </p:sp>
      <p:sp>
        <p:nvSpPr>
          <p:cNvPr id="11" name="Picture Placeholder 5"/>
          <p:cNvSpPr>
            <a:spLocks noGrp="1"/>
          </p:cNvSpPr>
          <p:nvPr>
            <p:ph type="pic" sz="quarter" idx="14" hasCustomPrompt="1"/>
          </p:nvPr>
        </p:nvSpPr>
        <p:spPr>
          <a:xfrm>
            <a:off x="5421313" y="468313"/>
            <a:ext cx="4778375" cy="3242450"/>
          </a:xfrm>
        </p:spPr>
        <p:txBody>
          <a:bodyPr>
            <a:normAutofit/>
          </a:bodyPr>
          <a:lstStyle>
            <a:lvl1pPr>
              <a:defRPr sz="1800" b="0" i="0">
                <a:solidFill>
                  <a:srgbClr val="00274E"/>
                </a:solidFill>
                <a:latin typeface="Roboto Condensed Light" charset="0"/>
                <a:ea typeface="Roboto Condensed Light" charset="0"/>
                <a:cs typeface="Roboto Condensed Light" charset="0"/>
              </a:defRPr>
            </a:lvl1pPr>
          </a:lstStyle>
          <a:p>
            <a:r>
              <a:rPr lang="uk-UA" dirty="0"/>
              <a:t>Картинка</a:t>
            </a:r>
            <a:endParaRPr lang="en-US" dirty="0"/>
          </a:p>
        </p:txBody>
      </p:sp>
      <p:sp>
        <p:nvSpPr>
          <p:cNvPr id="15" name="Picture Placeholder 5"/>
          <p:cNvSpPr>
            <a:spLocks noGrp="1"/>
          </p:cNvSpPr>
          <p:nvPr>
            <p:ph type="pic" sz="quarter" idx="15" hasCustomPrompt="1"/>
          </p:nvPr>
        </p:nvSpPr>
        <p:spPr>
          <a:xfrm>
            <a:off x="5421313" y="3808575"/>
            <a:ext cx="4778375" cy="3242450"/>
          </a:xfrm>
        </p:spPr>
        <p:txBody>
          <a:bodyPr>
            <a:normAutofit/>
          </a:bodyPr>
          <a:lstStyle>
            <a:lvl1pPr>
              <a:defRPr sz="1800" b="0" i="0">
                <a:solidFill>
                  <a:srgbClr val="00274E"/>
                </a:solidFill>
                <a:latin typeface="Roboto Condensed Light" charset="0"/>
                <a:ea typeface="Roboto Condensed Light" charset="0"/>
                <a:cs typeface="Roboto Condensed Light" charset="0"/>
              </a:defRPr>
            </a:lvl1pPr>
          </a:lstStyle>
          <a:p>
            <a:r>
              <a:rPr lang="uk-UA" dirty="0"/>
              <a:t>Картинка</a:t>
            </a:r>
            <a:endParaRPr lang="en-US" dirty="0"/>
          </a:p>
        </p:txBody>
      </p:sp>
    </p:spTree>
    <p:extLst>
      <p:ext uri="{BB962C8B-B14F-4D97-AF65-F5344CB8AC3E}">
        <p14:creationId xmlns:p14="http://schemas.microsoft.com/office/powerpoint/2010/main" val="73023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Слайд з текстом">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4771" y="376912"/>
            <a:ext cx="9085342" cy="591083"/>
          </a:xfrm>
        </p:spPr>
        <p:txBody>
          <a:bodyPr anchor="ctr" anchorCtr="0">
            <a:normAutofit/>
          </a:bodyPr>
          <a:lstStyle>
            <a:lvl1pPr algn="l">
              <a:defRPr sz="3600" b="0" i="0" baseline="0">
                <a:solidFill>
                  <a:srgbClr val="00274E"/>
                </a:solidFill>
                <a:latin typeface="Roboto Condensed Light" charset="0"/>
                <a:ea typeface="Roboto Condensed Light" charset="0"/>
                <a:cs typeface="Roboto Condensed Light" charset="0"/>
              </a:defRPr>
            </a:lvl1pPr>
          </a:lstStyle>
          <a:p>
            <a:r>
              <a:rPr lang="uk-UA" dirty="0"/>
              <a:t>Заголовок слайду</a:t>
            </a:r>
            <a:endParaRPr lang="en-US" dirty="0"/>
          </a:p>
        </p:txBody>
      </p:sp>
      <p:sp>
        <p:nvSpPr>
          <p:cNvPr id="3" name="Subtitle 2"/>
          <p:cNvSpPr>
            <a:spLocks noGrp="1"/>
          </p:cNvSpPr>
          <p:nvPr>
            <p:ph type="subTitle" idx="1" hasCustomPrompt="1"/>
          </p:nvPr>
        </p:nvSpPr>
        <p:spPr>
          <a:xfrm>
            <a:off x="454771" y="1290593"/>
            <a:ext cx="8016479" cy="3606721"/>
          </a:xfrm>
        </p:spPr>
        <p:txBody>
          <a:bodyPr>
            <a:noAutofit/>
          </a:bodyPr>
          <a:lstStyle>
            <a:lvl1pPr marL="0" indent="0" algn="l">
              <a:lnSpc>
                <a:spcPct val="114000"/>
              </a:lnSpc>
              <a:spcBef>
                <a:spcPts val="0"/>
              </a:spcBef>
              <a:buNone/>
              <a:defRPr sz="1800" b="0" i="0">
                <a:latin typeface="Roboto Condensed Light" charset="0"/>
                <a:ea typeface="Roboto Condensed Light" charset="0"/>
                <a:cs typeface="Roboto Condensed Light" charset="0"/>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uk-UA" dirty="0"/>
              <a:t>Але щоб ви зрозуміли, звідки виникає це хибне уявлення людей, цуратись насолоди і вихваляти страждання, я розкрию перед вами всю картину і </a:t>
            </a:r>
            <a:r>
              <a:rPr lang="uk-UA" dirty="0" err="1"/>
              <a:t>роз’ясню</a:t>
            </a:r>
            <a:r>
              <a:rPr lang="uk-UA" dirty="0"/>
              <a:t>, що саме говорив цей чоловік, який відкрив істину, якого я б назвав зодчим щасливого життя. Дійсно, ніхто не відкидає, не зневажає, не уникає насолод тільки через те, що це насолоди, але лише через те, що тих, хто не вміє розумно вдаватися насолоді, осягають великі страждання.</a:t>
            </a:r>
          </a:p>
          <a:p>
            <a:r>
              <a:rPr lang="uk-UA" dirty="0"/>
              <a:t> </a:t>
            </a:r>
          </a:p>
          <a:p>
            <a:r>
              <a:rPr lang="uk-UA" dirty="0"/>
              <a:t>Так само як немає нікого, хто полюбивши, вважав і зажадав би саме страждання тільки за те, що це страждання, а не тому, що інший раз виникають такі обставини, коли страждання і біль приносять якесь і чималу насолоду. </a:t>
            </a:r>
            <a:endParaRPr lang="en-US" dirty="0"/>
          </a:p>
        </p:txBody>
      </p:sp>
      <p:cxnSp>
        <p:nvCxnSpPr>
          <p:cNvPr id="9" name="Straight Connector 8"/>
          <p:cNvCxnSpPr/>
          <p:nvPr userDrawn="1"/>
        </p:nvCxnSpPr>
        <p:spPr>
          <a:xfrm>
            <a:off x="541484" y="6963794"/>
            <a:ext cx="336537" cy="0"/>
          </a:xfrm>
          <a:prstGeom prst="line">
            <a:avLst/>
          </a:prstGeom>
          <a:ln w="14224">
            <a:solidFill>
              <a:srgbClr val="00274E"/>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1784253" y="6661398"/>
            <a:ext cx="5364366" cy="325056"/>
          </a:xfrm>
        </p:spPr>
        <p:txBody>
          <a:bodyPr>
            <a:normAutofit/>
          </a:bodyPr>
          <a:lstStyle>
            <a:lvl1pPr marL="0" indent="0">
              <a:buNone/>
              <a:defRPr sz="1200" b="0" i="0" baseline="0">
                <a:solidFill>
                  <a:srgbClr val="00274E"/>
                </a:solidFill>
                <a:latin typeface="Roboto Condensed Light" charset="0"/>
                <a:ea typeface="Roboto Condensed Light" charset="0"/>
                <a:cs typeface="Roboto Condensed Light" charset="0"/>
              </a:defRPr>
            </a:lvl1pPr>
          </a:lstStyle>
          <a:p>
            <a:pPr lvl="0"/>
            <a:r>
              <a:rPr lang="uk-UA" dirty="0"/>
              <a:t>Заголовок презентації</a:t>
            </a:r>
            <a:endParaRPr lang="en-US" dirty="0"/>
          </a:p>
        </p:txBody>
      </p:sp>
      <p:sp>
        <p:nvSpPr>
          <p:cNvPr id="14" name="Subtitle 2"/>
          <p:cNvSpPr txBox="1">
            <a:spLocks/>
          </p:cNvSpPr>
          <p:nvPr userDrawn="1"/>
        </p:nvSpPr>
        <p:spPr>
          <a:xfrm>
            <a:off x="439877" y="6583802"/>
            <a:ext cx="1158334" cy="402652"/>
          </a:xfrm>
          <a:prstGeom prst="rect">
            <a:avLst/>
          </a:prstGeom>
        </p:spPr>
        <p:txBody>
          <a:bodyPr vert="horz" lIns="91440" tIns="45720" rIns="91440" bIns="45720" rtlCol="0" anchor="ctr" anchorCtr="0">
            <a:noAutofit/>
          </a:bodyPr>
          <a:lstStyle>
            <a:lvl1pPr marL="0" indent="0" algn="l" defTabSz="1008400" rtl="0" eaLnBrk="1" latinLnBrk="0" hangingPunct="1">
              <a:lnSpc>
                <a:spcPct val="114000"/>
              </a:lnSpc>
              <a:spcBef>
                <a:spcPts val="0"/>
              </a:spcBef>
              <a:buFont typeface="Arial" panose="020B0604020202020204" pitchFamily="34" charset="0"/>
              <a:buNone/>
              <a:defRPr sz="1800" b="0" i="0" kern="1200">
                <a:solidFill>
                  <a:schemeClr val="tx1"/>
                </a:solidFill>
                <a:latin typeface="Roboto Condensed Light" charset="0"/>
                <a:ea typeface="Roboto Condensed Light" charset="0"/>
                <a:cs typeface="Roboto Condensed Light" charset="0"/>
              </a:defRPr>
            </a:lvl1pPr>
            <a:lvl2pPr marL="504200" indent="0" algn="ctr" defTabSz="1008400" rtl="0" eaLnBrk="1" latinLnBrk="0" hangingPunct="1">
              <a:lnSpc>
                <a:spcPct val="90000"/>
              </a:lnSpc>
              <a:spcBef>
                <a:spcPts val="551"/>
              </a:spcBef>
              <a:buFont typeface="Arial" panose="020B0604020202020204" pitchFamily="34" charset="0"/>
              <a:buNone/>
              <a:defRPr sz="2206" kern="1200">
                <a:solidFill>
                  <a:schemeClr val="tx1"/>
                </a:solidFill>
                <a:latin typeface="+mn-lt"/>
                <a:ea typeface="+mn-ea"/>
                <a:cs typeface="+mn-cs"/>
              </a:defRPr>
            </a:lvl2pPr>
            <a:lvl3pPr marL="1008400" indent="0" algn="ctr" defTabSz="1008400" rtl="0" eaLnBrk="1" latinLnBrk="0" hangingPunct="1">
              <a:lnSpc>
                <a:spcPct val="90000"/>
              </a:lnSpc>
              <a:spcBef>
                <a:spcPts val="551"/>
              </a:spcBef>
              <a:buFont typeface="Arial" panose="020B0604020202020204" pitchFamily="34" charset="0"/>
              <a:buNone/>
              <a:defRPr sz="1985" kern="1200">
                <a:solidFill>
                  <a:schemeClr val="tx1"/>
                </a:solidFill>
                <a:latin typeface="+mn-lt"/>
                <a:ea typeface="+mn-ea"/>
                <a:cs typeface="+mn-cs"/>
              </a:defRPr>
            </a:lvl3pPr>
            <a:lvl4pPr marL="1512600"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68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210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52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94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36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uk-UA" sz="1200" dirty="0">
                <a:solidFill>
                  <a:srgbClr val="00274E"/>
                </a:solidFill>
              </a:rPr>
              <a:t>Верховний Суд</a:t>
            </a:r>
            <a:endParaRPr lang="en-US" sz="1200" dirty="0">
              <a:solidFill>
                <a:srgbClr val="00274E"/>
              </a:solidFill>
            </a:endParaRPr>
          </a:p>
        </p:txBody>
      </p:sp>
      <p:sp>
        <p:nvSpPr>
          <p:cNvPr id="22" name="Slide Number Placeholder 5"/>
          <p:cNvSpPr>
            <a:spLocks noGrp="1"/>
          </p:cNvSpPr>
          <p:nvPr>
            <p:ph type="sldNum" sz="quarter" idx="12"/>
          </p:nvPr>
        </p:nvSpPr>
        <p:spPr>
          <a:xfrm>
            <a:off x="7858392" y="6570286"/>
            <a:ext cx="2404944" cy="402652"/>
          </a:xfrm>
        </p:spPr>
        <p:txBody>
          <a:bodyPr/>
          <a:lstStyle>
            <a:lvl1pPr>
              <a:defRPr sz="1200" b="0" i="0">
                <a:solidFill>
                  <a:srgbClr val="00274E"/>
                </a:solidFill>
                <a:latin typeface="Roboto Condensed Light" charset="0"/>
                <a:ea typeface="Roboto Condensed Light" charset="0"/>
                <a:cs typeface="Roboto Condensed Light" charset="0"/>
              </a:defRPr>
            </a:lvl1pPr>
          </a:lstStyle>
          <a:p>
            <a:fld id="{E31F88C0-7908-8242-B816-1B240D45A7D7}" type="slidenum">
              <a:rPr lang="en-US" smtClean="0"/>
              <a:pPr/>
              <a:t>‹№›</a:t>
            </a:fld>
            <a:endParaRPr lang="en-US" dirty="0"/>
          </a:p>
        </p:txBody>
      </p:sp>
    </p:spTree>
    <p:extLst>
      <p:ext uri="{BB962C8B-B14F-4D97-AF65-F5344CB8AC3E}">
        <p14:creationId xmlns:p14="http://schemas.microsoft.com/office/powerpoint/2010/main" val="102287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Слайд розділу">
    <p:bg>
      <p:bgPr>
        <a:solidFill>
          <a:srgbClr val="0059A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4771" y="504928"/>
            <a:ext cx="9085342" cy="591083"/>
          </a:xfrm>
        </p:spPr>
        <p:txBody>
          <a:bodyPr anchor="ctr" anchorCtr="0">
            <a:noAutofit/>
          </a:bodyPr>
          <a:lstStyle>
            <a:lvl1pPr algn="l">
              <a:defRPr sz="4800" b="0" i="0" baseline="0">
                <a:solidFill>
                  <a:schemeClr val="bg1"/>
                </a:solidFill>
                <a:latin typeface="Roboto Condensed Light" charset="0"/>
                <a:ea typeface="Roboto Condensed Light" charset="0"/>
                <a:cs typeface="Roboto Condensed Light" charset="0"/>
              </a:defRPr>
            </a:lvl1pPr>
          </a:lstStyle>
          <a:p>
            <a:r>
              <a:rPr lang="uk-UA" dirty="0"/>
              <a:t>Заголовок розділу</a:t>
            </a:r>
            <a:endParaRPr lang="en-US" dirty="0"/>
          </a:p>
        </p:txBody>
      </p:sp>
      <p:cxnSp>
        <p:nvCxnSpPr>
          <p:cNvPr id="9" name="Straight Connector 8"/>
          <p:cNvCxnSpPr/>
          <p:nvPr userDrawn="1"/>
        </p:nvCxnSpPr>
        <p:spPr>
          <a:xfrm>
            <a:off x="541484" y="6963794"/>
            <a:ext cx="336537" cy="0"/>
          </a:xfrm>
          <a:prstGeom prst="line">
            <a:avLst/>
          </a:prstGeom>
          <a:ln w="14224">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1784253" y="6661398"/>
            <a:ext cx="5364366" cy="325056"/>
          </a:xfrm>
        </p:spPr>
        <p:txBody>
          <a:bodyPr>
            <a:normAutofit/>
          </a:bodyPr>
          <a:lstStyle>
            <a:lvl1pPr marL="0" indent="0">
              <a:buNone/>
              <a:defRPr sz="1200" b="0" i="0" baseline="0">
                <a:solidFill>
                  <a:schemeClr val="bg1"/>
                </a:solidFill>
                <a:latin typeface="Roboto Condensed Light" charset="0"/>
                <a:ea typeface="Roboto Condensed Light" charset="0"/>
                <a:cs typeface="Roboto Condensed Light" charset="0"/>
              </a:defRPr>
            </a:lvl1pPr>
          </a:lstStyle>
          <a:p>
            <a:pPr lvl="0"/>
            <a:r>
              <a:rPr lang="uk-UA" dirty="0"/>
              <a:t>Заголовок презентації</a:t>
            </a:r>
            <a:endParaRPr lang="en-US" dirty="0"/>
          </a:p>
        </p:txBody>
      </p:sp>
      <p:sp>
        <p:nvSpPr>
          <p:cNvPr id="14" name="Subtitle 2"/>
          <p:cNvSpPr txBox="1">
            <a:spLocks/>
          </p:cNvSpPr>
          <p:nvPr userDrawn="1"/>
        </p:nvSpPr>
        <p:spPr>
          <a:xfrm>
            <a:off x="439877" y="6583802"/>
            <a:ext cx="1158334" cy="402652"/>
          </a:xfrm>
          <a:prstGeom prst="rect">
            <a:avLst/>
          </a:prstGeom>
        </p:spPr>
        <p:txBody>
          <a:bodyPr vert="horz" lIns="91440" tIns="45720" rIns="91440" bIns="45720" rtlCol="0" anchor="ctr" anchorCtr="0">
            <a:noAutofit/>
          </a:bodyPr>
          <a:lstStyle>
            <a:lvl1pPr marL="0" indent="0" algn="l" defTabSz="1008400" rtl="0" eaLnBrk="1" latinLnBrk="0" hangingPunct="1">
              <a:lnSpc>
                <a:spcPct val="114000"/>
              </a:lnSpc>
              <a:spcBef>
                <a:spcPts val="0"/>
              </a:spcBef>
              <a:buFont typeface="Arial" panose="020B0604020202020204" pitchFamily="34" charset="0"/>
              <a:buNone/>
              <a:defRPr sz="1800" b="0" i="0" kern="1200">
                <a:solidFill>
                  <a:schemeClr val="tx1"/>
                </a:solidFill>
                <a:latin typeface="Roboto Condensed Light" charset="0"/>
                <a:ea typeface="Roboto Condensed Light" charset="0"/>
                <a:cs typeface="Roboto Condensed Light" charset="0"/>
              </a:defRPr>
            </a:lvl1pPr>
            <a:lvl2pPr marL="504200" indent="0" algn="ctr" defTabSz="1008400" rtl="0" eaLnBrk="1" latinLnBrk="0" hangingPunct="1">
              <a:lnSpc>
                <a:spcPct val="90000"/>
              </a:lnSpc>
              <a:spcBef>
                <a:spcPts val="551"/>
              </a:spcBef>
              <a:buFont typeface="Arial" panose="020B0604020202020204" pitchFamily="34" charset="0"/>
              <a:buNone/>
              <a:defRPr sz="2206" kern="1200">
                <a:solidFill>
                  <a:schemeClr val="tx1"/>
                </a:solidFill>
                <a:latin typeface="+mn-lt"/>
                <a:ea typeface="+mn-ea"/>
                <a:cs typeface="+mn-cs"/>
              </a:defRPr>
            </a:lvl2pPr>
            <a:lvl3pPr marL="1008400" indent="0" algn="ctr" defTabSz="1008400" rtl="0" eaLnBrk="1" latinLnBrk="0" hangingPunct="1">
              <a:lnSpc>
                <a:spcPct val="90000"/>
              </a:lnSpc>
              <a:spcBef>
                <a:spcPts val="551"/>
              </a:spcBef>
              <a:buFont typeface="Arial" panose="020B0604020202020204" pitchFamily="34" charset="0"/>
              <a:buNone/>
              <a:defRPr sz="1985" kern="1200">
                <a:solidFill>
                  <a:schemeClr val="tx1"/>
                </a:solidFill>
                <a:latin typeface="+mn-lt"/>
                <a:ea typeface="+mn-ea"/>
                <a:cs typeface="+mn-cs"/>
              </a:defRPr>
            </a:lvl3pPr>
            <a:lvl4pPr marL="1512600"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68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210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52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94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36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uk-UA" sz="1200" dirty="0">
                <a:solidFill>
                  <a:schemeClr val="bg1"/>
                </a:solidFill>
              </a:rPr>
              <a:t>Верховний Суд</a:t>
            </a:r>
            <a:endParaRPr lang="en-US" sz="1200" dirty="0">
              <a:solidFill>
                <a:schemeClr val="bg1"/>
              </a:solidFill>
            </a:endParaRPr>
          </a:p>
        </p:txBody>
      </p:sp>
      <p:sp>
        <p:nvSpPr>
          <p:cNvPr id="22" name="Slide Number Placeholder 5"/>
          <p:cNvSpPr>
            <a:spLocks noGrp="1"/>
          </p:cNvSpPr>
          <p:nvPr>
            <p:ph type="sldNum" sz="quarter" idx="12"/>
          </p:nvPr>
        </p:nvSpPr>
        <p:spPr>
          <a:xfrm>
            <a:off x="7858392" y="6570286"/>
            <a:ext cx="2404944" cy="402652"/>
          </a:xfrm>
        </p:spPr>
        <p:txBody>
          <a:bodyPr/>
          <a:lstStyle>
            <a:lvl1pPr>
              <a:defRPr sz="1200" b="0" i="0">
                <a:solidFill>
                  <a:schemeClr val="bg1"/>
                </a:solidFill>
                <a:latin typeface="Roboto Condensed Light" charset="0"/>
                <a:ea typeface="Roboto Condensed Light" charset="0"/>
                <a:cs typeface="Roboto Condensed Light" charset="0"/>
              </a:defRPr>
            </a:lvl1pPr>
          </a:lstStyle>
          <a:p>
            <a:fld id="{E31F88C0-7908-8242-B816-1B240D45A7D7}" type="slidenum">
              <a:rPr lang="en-US" smtClean="0"/>
              <a:pPr/>
              <a:t>‹№›</a:t>
            </a:fld>
            <a:endParaRPr lang="en-US" dirty="0"/>
          </a:p>
        </p:txBody>
      </p:sp>
    </p:spTree>
    <p:extLst>
      <p:ext uri="{BB962C8B-B14F-4D97-AF65-F5344CB8AC3E}">
        <p14:creationId xmlns:p14="http://schemas.microsoft.com/office/powerpoint/2010/main" val="2084259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Слайд з інфографікою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4771" y="376912"/>
            <a:ext cx="9085342" cy="591083"/>
          </a:xfrm>
        </p:spPr>
        <p:txBody>
          <a:bodyPr anchor="ctr" anchorCtr="0">
            <a:normAutofit/>
          </a:bodyPr>
          <a:lstStyle>
            <a:lvl1pPr algn="l">
              <a:defRPr sz="3600" b="0" i="0" baseline="0">
                <a:solidFill>
                  <a:srgbClr val="00274E"/>
                </a:solidFill>
                <a:latin typeface="Roboto Condensed Light" charset="0"/>
                <a:ea typeface="Roboto Condensed Light" charset="0"/>
                <a:cs typeface="Roboto Condensed Light" charset="0"/>
              </a:defRPr>
            </a:lvl1pPr>
          </a:lstStyle>
          <a:p>
            <a:r>
              <a:rPr lang="uk-UA" dirty="0"/>
              <a:t>Заголовок слайду з </a:t>
            </a:r>
            <a:r>
              <a:rPr lang="uk-UA" dirty="0" err="1"/>
              <a:t>інфографікою</a:t>
            </a:r>
            <a:r>
              <a:rPr lang="uk-UA" dirty="0"/>
              <a:t> #1</a:t>
            </a:r>
            <a:endParaRPr lang="en-US" dirty="0"/>
          </a:p>
        </p:txBody>
      </p:sp>
      <p:cxnSp>
        <p:nvCxnSpPr>
          <p:cNvPr id="9" name="Straight Connector 8"/>
          <p:cNvCxnSpPr/>
          <p:nvPr userDrawn="1"/>
        </p:nvCxnSpPr>
        <p:spPr>
          <a:xfrm>
            <a:off x="541484" y="6963794"/>
            <a:ext cx="336537" cy="0"/>
          </a:xfrm>
          <a:prstGeom prst="line">
            <a:avLst/>
          </a:prstGeom>
          <a:ln w="14224">
            <a:solidFill>
              <a:srgbClr val="00274E"/>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1784253" y="6661398"/>
            <a:ext cx="5364366" cy="325056"/>
          </a:xfrm>
        </p:spPr>
        <p:txBody>
          <a:bodyPr>
            <a:normAutofit/>
          </a:bodyPr>
          <a:lstStyle>
            <a:lvl1pPr marL="0" indent="0">
              <a:buNone/>
              <a:defRPr sz="1200" b="0" i="0" baseline="0">
                <a:solidFill>
                  <a:srgbClr val="00274E"/>
                </a:solidFill>
                <a:latin typeface="Roboto Condensed Light" charset="0"/>
                <a:ea typeface="Roboto Condensed Light" charset="0"/>
                <a:cs typeface="Roboto Condensed Light" charset="0"/>
              </a:defRPr>
            </a:lvl1pPr>
          </a:lstStyle>
          <a:p>
            <a:pPr lvl="0"/>
            <a:r>
              <a:rPr lang="uk-UA" dirty="0"/>
              <a:t>Заголовок презентації</a:t>
            </a:r>
            <a:endParaRPr lang="en-US" dirty="0"/>
          </a:p>
        </p:txBody>
      </p:sp>
      <p:sp>
        <p:nvSpPr>
          <p:cNvPr id="14" name="Subtitle 2"/>
          <p:cNvSpPr txBox="1">
            <a:spLocks/>
          </p:cNvSpPr>
          <p:nvPr userDrawn="1"/>
        </p:nvSpPr>
        <p:spPr>
          <a:xfrm>
            <a:off x="439877" y="6583802"/>
            <a:ext cx="1158334" cy="402652"/>
          </a:xfrm>
          <a:prstGeom prst="rect">
            <a:avLst/>
          </a:prstGeom>
        </p:spPr>
        <p:txBody>
          <a:bodyPr vert="horz" lIns="91440" tIns="45720" rIns="91440" bIns="45720" rtlCol="0" anchor="ctr" anchorCtr="0">
            <a:noAutofit/>
          </a:bodyPr>
          <a:lstStyle>
            <a:lvl1pPr marL="0" indent="0" algn="l" defTabSz="1008400" rtl="0" eaLnBrk="1" latinLnBrk="0" hangingPunct="1">
              <a:lnSpc>
                <a:spcPct val="114000"/>
              </a:lnSpc>
              <a:spcBef>
                <a:spcPts val="0"/>
              </a:spcBef>
              <a:buFont typeface="Arial" panose="020B0604020202020204" pitchFamily="34" charset="0"/>
              <a:buNone/>
              <a:defRPr sz="1800" b="0" i="0" kern="1200">
                <a:solidFill>
                  <a:schemeClr val="tx1"/>
                </a:solidFill>
                <a:latin typeface="Roboto Condensed Light" charset="0"/>
                <a:ea typeface="Roboto Condensed Light" charset="0"/>
                <a:cs typeface="Roboto Condensed Light" charset="0"/>
              </a:defRPr>
            </a:lvl1pPr>
            <a:lvl2pPr marL="504200" indent="0" algn="ctr" defTabSz="1008400" rtl="0" eaLnBrk="1" latinLnBrk="0" hangingPunct="1">
              <a:lnSpc>
                <a:spcPct val="90000"/>
              </a:lnSpc>
              <a:spcBef>
                <a:spcPts val="551"/>
              </a:spcBef>
              <a:buFont typeface="Arial" panose="020B0604020202020204" pitchFamily="34" charset="0"/>
              <a:buNone/>
              <a:defRPr sz="2206" kern="1200">
                <a:solidFill>
                  <a:schemeClr val="tx1"/>
                </a:solidFill>
                <a:latin typeface="+mn-lt"/>
                <a:ea typeface="+mn-ea"/>
                <a:cs typeface="+mn-cs"/>
              </a:defRPr>
            </a:lvl2pPr>
            <a:lvl3pPr marL="1008400" indent="0" algn="ctr" defTabSz="1008400" rtl="0" eaLnBrk="1" latinLnBrk="0" hangingPunct="1">
              <a:lnSpc>
                <a:spcPct val="90000"/>
              </a:lnSpc>
              <a:spcBef>
                <a:spcPts val="551"/>
              </a:spcBef>
              <a:buFont typeface="Arial" panose="020B0604020202020204" pitchFamily="34" charset="0"/>
              <a:buNone/>
              <a:defRPr sz="1985" kern="1200">
                <a:solidFill>
                  <a:schemeClr val="tx1"/>
                </a:solidFill>
                <a:latin typeface="+mn-lt"/>
                <a:ea typeface="+mn-ea"/>
                <a:cs typeface="+mn-cs"/>
              </a:defRPr>
            </a:lvl3pPr>
            <a:lvl4pPr marL="1512600"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68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210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52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94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36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uk-UA" sz="1200" dirty="0">
                <a:solidFill>
                  <a:srgbClr val="00274E"/>
                </a:solidFill>
              </a:rPr>
              <a:t>Верховний Суд</a:t>
            </a:r>
            <a:endParaRPr lang="en-US" sz="1200" dirty="0">
              <a:solidFill>
                <a:srgbClr val="00274E"/>
              </a:solidFill>
            </a:endParaRPr>
          </a:p>
        </p:txBody>
      </p:sp>
      <p:sp>
        <p:nvSpPr>
          <p:cNvPr id="22" name="Slide Number Placeholder 5"/>
          <p:cNvSpPr>
            <a:spLocks noGrp="1"/>
          </p:cNvSpPr>
          <p:nvPr>
            <p:ph type="sldNum" sz="quarter" idx="12"/>
          </p:nvPr>
        </p:nvSpPr>
        <p:spPr>
          <a:xfrm>
            <a:off x="7858392" y="6570286"/>
            <a:ext cx="2404944" cy="402652"/>
          </a:xfrm>
        </p:spPr>
        <p:txBody>
          <a:bodyPr/>
          <a:lstStyle>
            <a:lvl1pPr>
              <a:defRPr sz="1200" b="0" i="0">
                <a:solidFill>
                  <a:srgbClr val="00274E"/>
                </a:solidFill>
                <a:latin typeface="Roboto Condensed Light" charset="0"/>
                <a:ea typeface="Roboto Condensed Light" charset="0"/>
                <a:cs typeface="Roboto Condensed Light" charset="0"/>
              </a:defRPr>
            </a:lvl1pPr>
          </a:lstStyle>
          <a:p>
            <a:fld id="{E31F88C0-7908-8242-B816-1B240D45A7D7}" type="slidenum">
              <a:rPr lang="en-US" smtClean="0"/>
              <a:pPr/>
              <a:t>‹№›</a:t>
            </a:fld>
            <a:endParaRPr lang="en-US" dirty="0"/>
          </a:p>
        </p:txBody>
      </p:sp>
      <p:sp>
        <p:nvSpPr>
          <p:cNvPr id="7" name="Chart Placeholder 6"/>
          <p:cNvSpPr>
            <a:spLocks noGrp="1"/>
          </p:cNvSpPr>
          <p:nvPr>
            <p:ph type="chart" sz="quarter" idx="14"/>
          </p:nvPr>
        </p:nvSpPr>
        <p:spPr>
          <a:xfrm>
            <a:off x="454025" y="1381125"/>
            <a:ext cx="8745538" cy="4946650"/>
          </a:xfrm>
        </p:spPr>
        <p:txBody>
          <a:bodyPr>
            <a:normAutofit/>
          </a:bodyPr>
          <a:lstStyle>
            <a:lvl1pPr>
              <a:defRPr sz="2400" b="0" i="0">
                <a:solidFill>
                  <a:srgbClr val="00274E"/>
                </a:solidFill>
                <a:latin typeface="Roboto Condensed Light" charset="0"/>
                <a:ea typeface="Roboto Condensed Light" charset="0"/>
                <a:cs typeface="Roboto Condensed Light" charset="0"/>
              </a:defRPr>
            </a:lvl1pPr>
          </a:lstStyle>
          <a:p>
            <a:endParaRPr lang="en-US"/>
          </a:p>
        </p:txBody>
      </p:sp>
    </p:spTree>
    <p:extLst>
      <p:ext uri="{BB962C8B-B14F-4D97-AF65-F5344CB8AC3E}">
        <p14:creationId xmlns:p14="http://schemas.microsoft.com/office/powerpoint/2010/main" val="1416902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Слайд з інфографікою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4771" y="376912"/>
            <a:ext cx="9085342" cy="591083"/>
          </a:xfrm>
        </p:spPr>
        <p:txBody>
          <a:bodyPr anchor="ctr" anchorCtr="0">
            <a:normAutofit/>
          </a:bodyPr>
          <a:lstStyle>
            <a:lvl1pPr algn="l">
              <a:defRPr sz="3600" b="0" i="0" baseline="0">
                <a:solidFill>
                  <a:srgbClr val="00274E"/>
                </a:solidFill>
                <a:latin typeface="Roboto Condensed Light" charset="0"/>
                <a:ea typeface="Roboto Condensed Light" charset="0"/>
                <a:cs typeface="Roboto Condensed Light" charset="0"/>
              </a:defRPr>
            </a:lvl1pPr>
          </a:lstStyle>
          <a:p>
            <a:r>
              <a:rPr lang="uk-UA" dirty="0"/>
              <a:t>Заголовок слайду з </a:t>
            </a:r>
            <a:r>
              <a:rPr lang="uk-UA" dirty="0" err="1"/>
              <a:t>інфографікою</a:t>
            </a:r>
            <a:r>
              <a:rPr lang="uk-UA" dirty="0"/>
              <a:t> #</a:t>
            </a:r>
            <a:r>
              <a:rPr lang="en-US" dirty="0"/>
              <a:t>2</a:t>
            </a:r>
          </a:p>
        </p:txBody>
      </p:sp>
      <p:cxnSp>
        <p:nvCxnSpPr>
          <p:cNvPr id="9" name="Straight Connector 8"/>
          <p:cNvCxnSpPr/>
          <p:nvPr userDrawn="1"/>
        </p:nvCxnSpPr>
        <p:spPr>
          <a:xfrm>
            <a:off x="541484" y="6963794"/>
            <a:ext cx="336537" cy="0"/>
          </a:xfrm>
          <a:prstGeom prst="line">
            <a:avLst/>
          </a:prstGeom>
          <a:ln w="14224">
            <a:solidFill>
              <a:srgbClr val="00274E"/>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1784253" y="6661398"/>
            <a:ext cx="5364366" cy="325056"/>
          </a:xfrm>
        </p:spPr>
        <p:txBody>
          <a:bodyPr>
            <a:normAutofit/>
          </a:bodyPr>
          <a:lstStyle>
            <a:lvl1pPr marL="0" indent="0">
              <a:buNone/>
              <a:defRPr sz="1200" b="0" i="0" baseline="0">
                <a:solidFill>
                  <a:srgbClr val="00274E"/>
                </a:solidFill>
                <a:latin typeface="Roboto Condensed Light" charset="0"/>
                <a:ea typeface="Roboto Condensed Light" charset="0"/>
                <a:cs typeface="Roboto Condensed Light" charset="0"/>
              </a:defRPr>
            </a:lvl1pPr>
          </a:lstStyle>
          <a:p>
            <a:pPr lvl="0"/>
            <a:r>
              <a:rPr lang="uk-UA" dirty="0"/>
              <a:t>Заголовок презентації</a:t>
            </a:r>
            <a:endParaRPr lang="en-US" dirty="0"/>
          </a:p>
        </p:txBody>
      </p:sp>
      <p:sp>
        <p:nvSpPr>
          <p:cNvPr id="14" name="Subtitle 2"/>
          <p:cNvSpPr txBox="1">
            <a:spLocks/>
          </p:cNvSpPr>
          <p:nvPr userDrawn="1"/>
        </p:nvSpPr>
        <p:spPr>
          <a:xfrm>
            <a:off x="439877" y="6583802"/>
            <a:ext cx="1158334" cy="402652"/>
          </a:xfrm>
          <a:prstGeom prst="rect">
            <a:avLst/>
          </a:prstGeom>
        </p:spPr>
        <p:txBody>
          <a:bodyPr vert="horz" lIns="91440" tIns="45720" rIns="91440" bIns="45720" rtlCol="0" anchor="ctr" anchorCtr="0">
            <a:noAutofit/>
          </a:bodyPr>
          <a:lstStyle>
            <a:lvl1pPr marL="0" indent="0" algn="l" defTabSz="1008400" rtl="0" eaLnBrk="1" latinLnBrk="0" hangingPunct="1">
              <a:lnSpc>
                <a:spcPct val="114000"/>
              </a:lnSpc>
              <a:spcBef>
                <a:spcPts val="0"/>
              </a:spcBef>
              <a:buFont typeface="Arial" panose="020B0604020202020204" pitchFamily="34" charset="0"/>
              <a:buNone/>
              <a:defRPr sz="1800" b="0" i="0" kern="1200">
                <a:solidFill>
                  <a:schemeClr val="tx1"/>
                </a:solidFill>
                <a:latin typeface="Roboto Condensed Light" charset="0"/>
                <a:ea typeface="Roboto Condensed Light" charset="0"/>
                <a:cs typeface="Roboto Condensed Light" charset="0"/>
              </a:defRPr>
            </a:lvl1pPr>
            <a:lvl2pPr marL="504200" indent="0" algn="ctr" defTabSz="1008400" rtl="0" eaLnBrk="1" latinLnBrk="0" hangingPunct="1">
              <a:lnSpc>
                <a:spcPct val="90000"/>
              </a:lnSpc>
              <a:spcBef>
                <a:spcPts val="551"/>
              </a:spcBef>
              <a:buFont typeface="Arial" panose="020B0604020202020204" pitchFamily="34" charset="0"/>
              <a:buNone/>
              <a:defRPr sz="2206" kern="1200">
                <a:solidFill>
                  <a:schemeClr val="tx1"/>
                </a:solidFill>
                <a:latin typeface="+mn-lt"/>
                <a:ea typeface="+mn-ea"/>
                <a:cs typeface="+mn-cs"/>
              </a:defRPr>
            </a:lvl2pPr>
            <a:lvl3pPr marL="1008400" indent="0" algn="ctr" defTabSz="1008400" rtl="0" eaLnBrk="1" latinLnBrk="0" hangingPunct="1">
              <a:lnSpc>
                <a:spcPct val="90000"/>
              </a:lnSpc>
              <a:spcBef>
                <a:spcPts val="551"/>
              </a:spcBef>
              <a:buFont typeface="Arial" panose="020B0604020202020204" pitchFamily="34" charset="0"/>
              <a:buNone/>
              <a:defRPr sz="1985" kern="1200">
                <a:solidFill>
                  <a:schemeClr val="tx1"/>
                </a:solidFill>
                <a:latin typeface="+mn-lt"/>
                <a:ea typeface="+mn-ea"/>
                <a:cs typeface="+mn-cs"/>
              </a:defRPr>
            </a:lvl3pPr>
            <a:lvl4pPr marL="1512600"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68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210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52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94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36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uk-UA" sz="1200" dirty="0">
                <a:solidFill>
                  <a:srgbClr val="00274E"/>
                </a:solidFill>
              </a:rPr>
              <a:t>Верховний Суд</a:t>
            </a:r>
            <a:endParaRPr lang="en-US" sz="1200" dirty="0">
              <a:solidFill>
                <a:srgbClr val="00274E"/>
              </a:solidFill>
            </a:endParaRPr>
          </a:p>
        </p:txBody>
      </p:sp>
      <p:sp>
        <p:nvSpPr>
          <p:cNvPr id="22" name="Slide Number Placeholder 5"/>
          <p:cNvSpPr>
            <a:spLocks noGrp="1"/>
          </p:cNvSpPr>
          <p:nvPr>
            <p:ph type="sldNum" sz="quarter" idx="12"/>
          </p:nvPr>
        </p:nvSpPr>
        <p:spPr>
          <a:xfrm>
            <a:off x="7858392" y="6570286"/>
            <a:ext cx="2404944" cy="402652"/>
          </a:xfrm>
        </p:spPr>
        <p:txBody>
          <a:bodyPr/>
          <a:lstStyle>
            <a:lvl1pPr>
              <a:defRPr sz="1200" b="0" i="0">
                <a:solidFill>
                  <a:srgbClr val="00274E"/>
                </a:solidFill>
                <a:latin typeface="Roboto Condensed Light" charset="0"/>
                <a:ea typeface="Roboto Condensed Light" charset="0"/>
                <a:cs typeface="Roboto Condensed Light" charset="0"/>
              </a:defRPr>
            </a:lvl1pPr>
          </a:lstStyle>
          <a:p>
            <a:fld id="{E31F88C0-7908-8242-B816-1B240D45A7D7}" type="slidenum">
              <a:rPr lang="en-US" smtClean="0"/>
              <a:pPr/>
              <a:t>‹№›</a:t>
            </a:fld>
            <a:endParaRPr lang="en-US" dirty="0"/>
          </a:p>
        </p:txBody>
      </p:sp>
      <p:sp>
        <p:nvSpPr>
          <p:cNvPr id="7" name="Chart Placeholder 6"/>
          <p:cNvSpPr>
            <a:spLocks noGrp="1"/>
          </p:cNvSpPr>
          <p:nvPr>
            <p:ph type="chart" sz="quarter" idx="14"/>
          </p:nvPr>
        </p:nvSpPr>
        <p:spPr>
          <a:xfrm>
            <a:off x="454024" y="1381125"/>
            <a:ext cx="9809311" cy="4946650"/>
          </a:xfrm>
        </p:spPr>
        <p:txBody>
          <a:bodyPr>
            <a:normAutofit/>
          </a:bodyPr>
          <a:lstStyle>
            <a:lvl1pPr>
              <a:defRPr sz="2400" b="0" i="0">
                <a:solidFill>
                  <a:srgbClr val="00274E"/>
                </a:solidFill>
                <a:latin typeface="Roboto Condensed Light" charset="0"/>
                <a:ea typeface="Roboto Condensed Light" charset="0"/>
                <a:cs typeface="Roboto Condensed Light" charset="0"/>
              </a:defRPr>
            </a:lvl1pPr>
          </a:lstStyle>
          <a:p>
            <a:endParaRPr lang="en-US"/>
          </a:p>
        </p:txBody>
      </p:sp>
    </p:spTree>
    <p:extLst>
      <p:ext uri="{BB962C8B-B14F-4D97-AF65-F5344CB8AC3E}">
        <p14:creationId xmlns:p14="http://schemas.microsoft.com/office/powerpoint/2010/main" val="702764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Акцент-слайд з текстом і списком">
    <p:bg>
      <p:bgPr>
        <a:solidFill>
          <a:srgbClr val="00274E"/>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454771" y="376912"/>
            <a:ext cx="9085342" cy="591083"/>
          </a:xfrm>
        </p:spPr>
        <p:txBody>
          <a:bodyPr anchor="ctr" anchorCtr="0">
            <a:normAutofit/>
          </a:bodyPr>
          <a:lstStyle>
            <a:lvl1pPr algn="l">
              <a:defRPr sz="3600" b="0" i="0" baseline="0">
                <a:solidFill>
                  <a:schemeClr val="bg1"/>
                </a:solidFill>
                <a:latin typeface="Roboto Condensed Light" charset="0"/>
                <a:ea typeface="Roboto Condensed Light" charset="0"/>
                <a:cs typeface="Roboto Condensed Light" charset="0"/>
              </a:defRPr>
            </a:lvl1pPr>
          </a:lstStyle>
          <a:p>
            <a:r>
              <a:rPr lang="uk-UA" dirty="0"/>
              <a:t>Заголовок слайду</a:t>
            </a:r>
            <a:endParaRPr lang="en-US" dirty="0"/>
          </a:p>
        </p:txBody>
      </p:sp>
      <p:sp>
        <p:nvSpPr>
          <p:cNvPr id="5" name="Subtitle 2"/>
          <p:cNvSpPr>
            <a:spLocks noGrp="1"/>
          </p:cNvSpPr>
          <p:nvPr>
            <p:ph type="subTitle" idx="1" hasCustomPrompt="1"/>
          </p:nvPr>
        </p:nvSpPr>
        <p:spPr>
          <a:xfrm>
            <a:off x="454771" y="1290594"/>
            <a:ext cx="9412243" cy="1590830"/>
          </a:xfrm>
        </p:spPr>
        <p:txBody>
          <a:bodyPr>
            <a:noAutofit/>
          </a:bodyPr>
          <a:lstStyle>
            <a:lvl1pPr marL="0" indent="0" algn="l">
              <a:lnSpc>
                <a:spcPct val="114000"/>
              </a:lnSpc>
              <a:spcBef>
                <a:spcPts val="0"/>
              </a:spcBef>
              <a:buNone/>
              <a:defRPr sz="2600" b="0" i="0">
                <a:solidFill>
                  <a:schemeClr val="bg1"/>
                </a:solidFill>
                <a:latin typeface="Roboto Condensed Light" charset="0"/>
                <a:ea typeface="Roboto Condensed Light" charset="0"/>
                <a:cs typeface="Roboto Condensed Light" charset="0"/>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uk-UA" dirty="0"/>
              <a:t>Але щоб ви зрозуміли, звідки виникає це хибне уявлення людей, цуратись насолоди і вихваляти страждання, я розкрию перед вами всю картину і </a:t>
            </a:r>
            <a:r>
              <a:rPr lang="uk-UA" dirty="0" err="1"/>
              <a:t>роз’ясню</a:t>
            </a:r>
            <a:r>
              <a:rPr lang="uk-UA" dirty="0"/>
              <a:t>, що саме говорив цей чоловік</a:t>
            </a:r>
            <a:r>
              <a:rPr lang="en-US" dirty="0"/>
              <a:t>.</a:t>
            </a:r>
          </a:p>
        </p:txBody>
      </p:sp>
      <p:cxnSp>
        <p:nvCxnSpPr>
          <p:cNvPr id="6" name="Straight Connector 5"/>
          <p:cNvCxnSpPr/>
          <p:nvPr userDrawn="1"/>
        </p:nvCxnSpPr>
        <p:spPr>
          <a:xfrm>
            <a:off x="541484" y="6963794"/>
            <a:ext cx="336537" cy="0"/>
          </a:xfrm>
          <a:prstGeom prst="line">
            <a:avLst/>
          </a:prstGeom>
          <a:ln w="14224">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12"/>
          <p:cNvSpPr>
            <a:spLocks noGrp="1"/>
          </p:cNvSpPr>
          <p:nvPr>
            <p:ph type="body" sz="quarter" idx="13" hasCustomPrompt="1"/>
          </p:nvPr>
        </p:nvSpPr>
        <p:spPr>
          <a:xfrm>
            <a:off x="1784253" y="6661398"/>
            <a:ext cx="5364366" cy="325056"/>
          </a:xfrm>
        </p:spPr>
        <p:txBody>
          <a:bodyPr>
            <a:normAutofit/>
          </a:bodyPr>
          <a:lstStyle>
            <a:lvl1pPr marL="0" indent="0">
              <a:buNone/>
              <a:defRPr sz="1200" b="0" i="0" baseline="0">
                <a:solidFill>
                  <a:schemeClr val="bg1"/>
                </a:solidFill>
                <a:latin typeface="Roboto Condensed Light" charset="0"/>
                <a:ea typeface="Roboto Condensed Light" charset="0"/>
                <a:cs typeface="Roboto Condensed Light" charset="0"/>
              </a:defRPr>
            </a:lvl1pPr>
          </a:lstStyle>
          <a:p>
            <a:pPr lvl="0"/>
            <a:r>
              <a:rPr lang="uk-UA" dirty="0"/>
              <a:t>Заголовок презентації</a:t>
            </a:r>
            <a:endParaRPr lang="en-US" dirty="0"/>
          </a:p>
        </p:txBody>
      </p:sp>
      <p:sp>
        <p:nvSpPr>
          <p:cNvPr id="8" name="Subtitle 2"/>
          <p:cNvSpPr txBox="1">
            <a:spLocks/>
          </p:cNvSpPr>
          <p:nvPr userDrawn="1"/>
        </p:nvSpPr>
        <p:spPr>
          <a:xfrm>
            <a:off x="439877" y="6583802"/>
            <a:ext cx="1158334" cy="402652"/>
          </a:xfrm>
          <a:prstGeom prst="rect">
            <a:avLst/>
          </a:prstGeom>
        </p:spPr>
        <p:txBody>
          <a:bodyPr vert="horz" lIns="91440" tIns="45720" rIns="91440" bIns="45720" rtlCol="0" anchor="ctr" anchorCtr="0">
            <a:noAutofit/>
          </a:bodyPr>
          <a:lstStyle>
            <a:lvl1pPr marL="0" indent="0" algn="l" defTabSz="1008400" rtl="0" eaLnBrk="1" latinLnBrk="0" hangingPunct="1">
              <a:lnSpc>
                <a:spcPct val="114000"/>
              </a:lnSpc>
              <a:spcBef>
                <a:spcPts val="0"/>
              </a:spcBef>
              <a:buFont typeface="Arial" panose="020B0604020202020204" pitchFamily="34" charset="0"/>
              <a:buNone/>
              <a:defRPr sz="1800" b="0" i="0" kern="1200">
                <a:solidFill>
                  <a:schemeClr val="tx1"/>
                </a:solidFill>
                <a:latin typeface="Roboto Condensed Light" charset="0"/>
                <a:ea typeface="Roboto Condensed Light" charset="0"/>
                <a:cs typeface="Roboto Condensed Light" charset="0"/>
              </a:defRPr>
            </a:lvl1pPr>
            <a:lvl2pPr marL="504200" indent="0" algn="ctr" defTabSz="1008400" rtl="0" eaLnBrk="1" latinLnBrk="0" hangingPunct="1">
              <a:lnSpc>
                <a:spcPct val="90000"/>
              </a:lnSpc>
              <a:spcBef>
                <a:spcPts val="551"/>
              </a:spcBef>
              <a:buFont typeface="Arial" panose="020B0604020202020204" pitchFamily="34" charset="0"/>
              <a:buNone/>
              <a:defRPr sz="2206" kern="1200">
                <a:solidFill>
                  <a:schemeClr val="tx1"/>
                </a:solidFill>
                <a:latin typeface="+mn-lt"/>
                <a:ea typeface="+mn-ea"/>
                <a:cs typeface="+mn-cs"/>
              </a:defRPr>
            </a:lvl2pPr>
            <a:lvl3pPr marL="1008400" indent="0" algn="ctr" defTabSz="1008400" rtl="0" eaLnBrk="1" latinLnBrk="0" hangingPunct="1">
              <a:lnSpc>
                <a:spcPct val="90000"/>
              </a:lnSpc>
              <a:spcBef>
                <a:spcPts val="551"/>
              </a:spcBef>
              <a:buFont typeface="Arial" panose="020B0604020202020204" pitchFamily="34" charset="0"/>
              <a:buNone/>
              <a:defRPr sz="1985" kern="1200">
                <a:solidFill>
                  <a:schemeClr val="tx1"/>
                </a:solidFill>
                <a:latin typeface="+mn-lt"/>
                <a:ea typeface="+mn-ea"/>
                <a:cs typeface="+mn-cs"/>
              </a:defRPr>
            </a:lvl3pPr>
            <a:lvl4pPr marL="1512600"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68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210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52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94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36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uk-UA" sz="1200" dirty="0">
                <a:solidFill>
                  <a:schemeClr val="bg1"/>
                </a:solidFill>
              </a:rPr>
              <a:t>Верховний Суд</a:t>
            </a:r>
            <a:endParaRPr lang="en-US" sz="1200" dirty="0">
              <a:solidFill>
                <a:schemeClr val="bg1"/>
              </a:solidFill>
            </a:endParaRPr>
          </a:p>
        </p:txBody>
      </p:sp>
      <p:sp>
        <p:nvSpPr>
          <p:cNvPr id="9" name="Slide Number Placeholder 5"/>
          <p:cNvSpPr>
            <a:spLocks noGrp="1"/>
          </p:cNvSpPr>
          <p:nvPr>
            <p:ph type="sldNum" sz="quarter" idx="12"/>
          </p:nvPr>
        </p:nvSpPr>
        <p:spPr>
          <a:xfrm>
            <a:off x="7858392" y="6570286"/>
            <a:ext cx="2404944" cy="402652"/>
          </a:xfrm>
        </p:spPr>
        <p:txBody>
          <a:bodyPr/>
          <a:lstStyle>
            <a:lvl1pPr>
              <a:defRPr sz="1200" b="0" i="0">
                <a:solidFill>
                  <a:schemeClr val="bg1"/>
                </a:solidFill>
                <a:latin typeface="Roboto Condensed Light" charset="0"/>
                <a:ea typeface="Roboto Condensed Light" charset="0"/>
                <a:cs typeface="Roboto Condensed Light" charset="0"/>
              </a:defRPr>
            </a:lvl1pPr>
          </a:lstStyle>
          <a:p>
            <a:fld id="{E31F88C0-7908-8242-B816-1B240D45A7D7}" type="slidenum">
              <a:rPr lang="en-US" smtClean="0"/>
              <a:pPr/>
              <a:t>‹№›</a:t>
            </a:fld>
            <a:endParaRPr lang="en-US" dirty="0"/>
          </a:p>
        </p:txBody>
      </p:sp>
      <p:sp>
        <p:nvSpPr>
          <p:cNvPr id="10" name="Text Placeholder 5"/>
          <p:cNvSpPr>
            <a:spLocks noGrp="1"/>
          </p:cNvSpPr>
          <p:nvPr>
            <p:ph type="body" sz="quarter" idx="14" hasCustomPrompt="1"/>
          </p:nvPr>
        </p:nvSpPr>
        <p:spPr>
          <a:xfrm>
            <a:off x="454398" y="3133775"/>
            <a:ext cx="6371704" cy="2560900"/>
          </a:xfrm>
        </p:spPr>
        <p:txBody>
          <a:bodyPr>
            <a:normAutofit/>
          </a:bodyPr>
          <a:lstStyle>
            <a:lvl1pPr>
              <a:lnSpc>
                <a:spcPct val="114000"/>
              </a:lnSpc>
              <a:spcBef>
                <a:spcPts val="0"/>
              </a:spcBef>
              <a:defRPr sz="2600" b="0" i="0">
                <a:solidFill>
                  <a:schemeClr val="bg1"/>
                </a:solidFill>
                <a:latin typeface="Roboto Condensed Light" charset="0"/>
                <a:ea typeface="Roboto Condensed Light" charset="0"/>
                <a:cs typeface="Roboto Condensed Light" charset="0"/>
              </a:defRPr>
            </a:lvl1pPr>
          </a:lstStyle>
          <a:p>
            <a:pPr lvl="0"/>
            <a:r>
              <a:rPr lang="uk-UA" dirty="0"/>
              <a:t>Перше твердження</a:t>
            </a:r>
            <a:endParaRPr lang="en-US" dirty="0"/>
          </a:p>
        </p:txBody>
      </p:sp>
    </p:spTree>
    <p:extLst>
      <p:ext uri="{BB962C8B-B14F-4D97-AF65-F5344CB8AC3E}">
        <p14:creationId xmlns:p14="http://schemas.microsoft.com/office/powerpoint/2010/main" val="2501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Акцент-слайд з цитатою">
    <p:bg>
      <p:bgPr>
        <a:solidFill>
          <a:srgbClr val="0059AA"/>
        </a:solidFill>
        <a:effectLst/>
      </p:bgPr>
    </p:bg>
    <p:spTree>
      <p:nvGrpSpPr>
        <p:cNvPr id="1" name=""/>
        <p:cNvGrpSpPr/>
        <p:nvPr/>
      </p:nvGrpSpPr>
      <p:grpSpPr>
        <a:xfrm>
          <a:off x="0" y="0"/>
          <a:ext cx="0" cy="0"/>
          <a:chOff x="0" y="0"/>
          <a:chExt cx="0" cy="0"/>
        </a:xfrm>
      </p:grpSpPr>
      <p:cxnSp>
        <p:nvCxnSpPr>
          <p:cNvPr id="6" name="Straight Connector 5"/>
          <p:cNvCxnSpPr/>
          <p:nvPr userDrawn="1"/>
        </p:nvCxnSpPr>
        <p:spPr>
          <a:xfrm>
            <a:off x="541484" y="6963794"/>
            <a:ext cx="336537" cy="0"/>
          </a:xfrm>
          <a:prstGeom prst="line">
            <a:avLst/>
          </a:prstGeom>
          <a:ln w="14224">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12"/>
          <p:cNvSpPr>
            <a:spLocks noGrp="1"/>
          </p:cNvSpPr>
          <p:nvPr>
            <p:ph type="body" sz="quarter" idx="13" hasCustomPrompt="1"/>
          </p:nvPr>
        </p:nvSpPr>
        <p:spPr>
          <a:xfrm>
            <a:off x="1784253" y="6661398"/>
            <a:ext cx="5364366" cy="325056"/>
          </a:xfrm>
        </p:spPr>
        <p:txBody>
          <a:bodyPr>
            <a:normAutofit/>
          </a:bodyPr>
          <a:lstStyle>
            <a:lvl1pPr marL="0" indent="0">
              <a:buNone/>
              <a:defRPr sz="1200" b="0" i="0" baseline="0">
                <a:solidFill>
                  <a:schemeClr val="bg1"/>
                </a:solidFill>
                <a:latin typeface="Roboto Condensed Light" charset="0"/>
                <a:ea typeface="Roboto Condensed Light" charset="0"/>
                <a:cs typeface="Roboto Condensed Light" charset="0"/>
              </a:defRPr>
            </a:lvl1pPr>
          </a:lstStyle>
          <a:p>
            <a:pPr lvl="0"/>
            <a:r>
              <a:rPr lang="uk-UA" dirty="0"/>
              <a:t>Заголовок презентації</a:t>
            </a:r>
            <a:endParaRPr lang="en-US" dirty="0"/>
          </a:p>
        </p:txBody>
      </p:sp>
      <p:sp>
        <p:nvSpPr>
          <p:cNvPr id="8" name="Subtitle 2"/>
          <p:cNvSpPr txBox="1">
            <a:spLocks/>
          </p:cNvSpPr>
          <p:nvPr userDrawn="1"/>
        </p:nvSpPr>
        <p:spPr>
          <a:xfrm>
            <a:off x="439877" y="6583802"/>
            <a:ext cx="1158334" cy="402652"/>
          </a:xfrm>
          <a:prstGeom prst="rect">
            <a:avLst/>
          </a:prstGeom>
        </p:spPr>
        <p:txBody>
          <a:bodyPr vert="horz" lIns="91440" tIns="45720" rIns="91440" bIns="45720" rtlCol="0" anchor="ctr" anchorCtr="0">
            <a:noAutofit/>
          </a:bodyPr>
          <a:lstStyle>
            <a:lvl1pPr marL="0" indent="0" algn="l" defTabSz="1008400" rtl="0" eaLnBrk="1" latinLnBrk="0" hangingPunct="1">
              <a:lnSpc>
                <a:spcPct val="114000"/>
              </a:lnSpc>
              <a:spcBef>
                <a:spcPts val="0"/>
              </a:spcBef>
              <a:buFont typeface="Arial" panose="020B0604020202020204" pitchFamily="34" charset="0"/>
              <a:buNone/>
              <a:defRPr sz="1800" b="0" i="0" kern="1200">
                <a:solidFill>
                  <a:schemeClr val="tx1"/>
                </a:solidFill>
                <a:latin typeface="Roboto Condensed Light" charset="0"/>
                <a:ea typeface="Roboto Condensed Light" charset="0"/>
                <a:cs typeface="Roboto Condensed Light" charset="0"/>
              </a:defRPr>
            </a:lvl1pPr>
            <a:lvl2pPr marL="504200" indent="0" algn="ctr" defTabSz="1008400" rtl="0" eaLnBrk="1" latinLnBrk="0" hangingPunct="1">
              <a:lnSpc>
                <a:spcPct val="90000"/>
              </a:lnSpc>
              <a:spcBef>
                <a:spcPts val="551"/>
              </a:spcBef>
              <a:buFont typeface="Arial" panose="020B0604020202020204" pitchFamily="34" charset="0"/>
              <a:buNone/>
              <a:defRPr sz="2206" kern="1200">
                <a:solidFill>
                  <a:schemeClr val="tx1"/>
                </a:solidFill>
                <a:latin typeface="+mn-lt"/>
                <a:ea typeface="+mn-ea"/>
                <a:cs typeface="+mn-cs"/>
              </a:defRPr>
            </a:lvl2pPr>
            <a:lvl3pPr marL="1008400" indent="0" algn="ctr" defTabSz="1008400" rtl="0" eaLnBrk="1" latinLnBrk="0" hangingPunct="1">
              <a:lnSpc>
                <a:spcPct val="90000"/>
              </a:lnSpc>
              <a:spcBef>
                <a:spcPts val="551"/>
              </a:spcBef>
              <a:buFont typeface="Arial" panose="020B0604020202020204" pitchFamily="34" charset="0"/>
              <a:buNone/>
              <a:defRPr sz="1985" kern="1200">
                <a:solidFill>
                  <a:schemeClr val="tx1"/>
                </a:solidFill>
                <a:latin typeface="+mn-lt"/>
                <a:ea typeface="+mn-ea"/>
                <a:cs typeface="+mn-cs"/>
              </a:defRPr>
            </a:lvl3pPr>
            <a:lvl4pPr marL="1512600"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68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210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52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94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36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uk-UA" sz="1200" dirty="0">
                <a:solidFill>
                  <a:schemeClr val="bg1"/>
                </a:solidFill>
              </a:rPr>
              <a:t>Верховний Суд</a:t>
            </a:r>
            <a:endParaRPr lang="en-US" sz="1200" dirty="0">
              <a:solidFill>
                <a:schemeClr val="bg1"/>
              </a:solidFill>
            </a:endParaRPr>
          </a:p>
        </p:txBody>
      </p:sp>
      <p:sp>
        <p:nvSpPr>
          <p:cNvPr id="9" name="Slide Number Placeholder 5"/>
          <p:cNvSpPr>
            <a:spLocks noGrp="1"/>
          </p:cNvSpPr>
          <p:nvPr>
            <p:ph type="sldNum" sz="quarter" idx="12"/>
          </p:nvPr>
        </p:nvSpPr>
        <p:spPr>
          <a:xfrm>
            <a:off x="7858392" y="6570286"/>
            <a:ext cx="2404944" cy="402652"/>
          </a:xfrm>
        </p:spPr>
        <p:txBody>
          <a:bodyPr/>
          <a:lstStyle>
            <a:lvl1pPr>
              <a:defRPr sz="1200" b="0" i="0">
                <a:solidFill>
                  <a:schemeClr val="bg1"/>
                </a:solidFill>
                <a:latin typeface="Roboto Condensed Light" charset="0"/>
                <a:ea typeface="Roboto Condensed Light" charset="0"/>
                <a:cs typeface="Roboto Condensed Light" charset="0"/>
              </a:defRPr>
            </a:lvl1pPr>
          </a:lstStyle>
          <a:p>
            <a:fld id="{E31F88C0-7908-8242-B816-1B240D45A7D7}" type="slidenum">
              <a:rPr lang="en-US" smtClean="0"/>
              <a:pPr/>
              <a:t>‹№›</a:t>
            </a:fld>
            <a:endParaRPr lang="en-US" dirty="0"/>
          </a:p>
        </p:txBody>
      </p:sp>
      <p:sp>
        <p:nvSpPr>
          <p:cNvPr id="12" name="Title 1"/>
          <p:cNvSpPr>
            <a:spLocks noGrp="1"/>
          </p:cNvSpPr>
          <p:nvPr>
            <p:ph type="ctrTitle" hasCustomPrompt="1"/>
          </p:nvPr>
        </p:nvSpPr>
        <p:spPr>
          <a:xfrm>
            <a:off x="454771" y="387545"/>
            <a:ext cx="9085342" cy="4503432"/>
          </a:xfrm>
        </p:spPr>
        <p:txBody>
          <a:bodyPr anchor="ctr" anchorCtr="0">
            <a:noAutofit/>
          </a:bodyPr>
          <a:lstStyle>
            <a:lvl1pPr algn="l">
              <a:defRPr sz="4800" b="0" i="0" baseline="0">
                <a:solidFill>
                  <a:schemeClr val="bg1"/>
                </a:solidFill>
                <a:latin typeface="Roboto Condensed Light" charset="0"/>
                <a:ea typeface="Roboto Condensed Light" charset="0"/>
                <a:cs typeface="Roboto Condensed Light" charset="0"/>
              </a:defRPr>
            </a:lvl1pPr>
          </a:lstStyle>
          <a:p>
            <a:r>
              <a:rPr lang="uk-UA" dirty="0"/>
              <a:t>Але щоб ви зрозуміли, звідки виникає це хибне уявлення людей, цуратись насолоди і вихваляти страждання, я розкрию перед вами всю картину і </a:t>
            </a:r>
            <a:r>
              <a:rPr lang="uk-UA" dirty="0" err="1"/>
              <a:t>роз’ясню</a:t>
            </a:r>
            <a:r>
              <a:rPr lang="uk-UA" dirty="0"/>
              <a:t>.</a:t>
            </a:r>
            <a:br>
              <a:rPr lang="uk-UA" dirty="0"/>
            </a:br>
            <a:r>
              <a:rPr lang="uk-UA" dirty="0"/>
              <a:t>саме говорив цей чоловік, який відкрив істину, якого я б назвав.</a:t>
            </a:r>
            <a:endParaRPr lang="en-US" dirty="0"/>
          </a:p>
        </p:txBody>
      </p:sp>
    </p:spTree>
    <p:extLst>
      <p:ext uri="{BB962C8B-B14F-4D97-AF65-F5344CB8AC3E}">
        <p14:creationId xmlns:p14="http://schemas.microsoft.com/office/powerpoint/2010/main" val="1886140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Слайд з таблицею">
    <p:bg>
      <p:bgPr>
        <a:solidFill>
          <a:srgbClr val="EFE7E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4771" y="376912"/>
            <a:ext cx="9085342" cy="591083"/>
          </a:xfrm>
        </p:spPr>
        <p:txBody>
          <a:bodyPr anchor="ctr" anchorCtr="0">
            <a:normAutofit/>
          </a:bodyPr>
          <a:lstStyle>
            <a:lvl1pPr algn="l">
              <a:defRPr sz="3600" b="0" i="0" baseline="0">
                <a:solidFill>
                  <a:srgbClr val="00274E"/>
                </a:solidFill>
                <a:latin typeface="Roboto Condensed Light" charset="0"/>
                <a:ea typeface="Roboto Condensed Light" charset="0"/>
                <a:cs typeface="Roboto Condensed Light" charset="0"/>
              </a:defRPr>
            </a:lvl1pPr>
          </a:lstStyle>
          <a:p>
            <a:r>
              <a:rPr lang="uk-UA" dirty="0"/>
              <a:t>Заголовок слайду з таблицею</a:t>
            </a:r>
            <a:endParaRPr lang="en-US" dirty="0"/>
          </a:p>
        </p:txBody>
      </p:sp>
      <p:cxnSp>
        <p:nvCxnSpPr>
          <p:cNvPr id="9" name="Straight Connector 8"/>
          <p:cNvCxnSpPr/>
          <p:nvPr userDrawn="1"/>
        </p:nvCxnSpPr>
        <p:spPr>
          <a:xfrm>
            <a:off x="541484" y="6963794"/>
            <a:ext cx="336537" cy="0"/>
          </a:xfrm>
          <a:prstGeom prst="line">
            <a:avLst/>
          </a:prstGeom>
          <a:ln w="14224">
            <a:solidFill>
              <a:srgbClr val="00274E"/>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1784253" y="6661398"/>
            <a:ext cx="5364366" cy="325056"/>
          </a:xfrm>
        </p:spPr>
        <p:txBody>
          <a:bodyPr>
            <a:normAutofit/>
          </a:bodyPr>
          <a:lstStyle>
            <a:lvl1pPr marL="0" indent="0">
              <a:buNone/>
              <a:defRPr sz="1200" b="0" i="0" baseline="0">
                <a:solidFill>
                  <a:srgbClr val="00274E"/>
                </a:solidFill>
                <a:latin typeface="Roboto Condensed Light" charset="0"/>
                <a:ea typeface="Roboto Condensed Light" charset="0"/>
                <a:cs typeface="Roboto Condensed Light" charset="0"/>
              </a:defRPr>
            </a:lvl1pPr>
          </a:lstStyle>
          <a:p>
            <a:pPr lvl="0"/>
            <a:r>
              <a:rPr lang="uk-UA" dirty="0"/>
              <a:t>Заголовок презентації</a:t>
            </a:r>
            <a:endParaRPr lang="en-US" dirty="0"/>
          </a:p>
        </p:txBody>
      </p:sp>
      <p:sp>
        <p:nvSpPr>
          <p:cNvPr id="14" name="Subtitle 2"/>
          <p:cNvSpPr txBox="1">
            <a:spLocks/>
          </p:cNvSpPr>
          <p:nvPr userDrawn="1"/>
        </p:nvSpPr>
        <p:spPr>
          <a:xfrm>
            <a:off x="439877" y="6583802"/>
            <a:ext cx="1158334" cy="402652"/>
          </a:xfrm>
          <a:prstGeom prst="rect">
            <a:avLst/>
          </a:prstGeom>
        </p:spPr>
        <p:txBody>
          <a:bodyPr vert="horz" lIns="91440" tIns="45720" rIns="91440" bIns="45720" rtlCol="0" anchor="ctr" anchorCtr="0">
            <a:noAutofit/>
          </a:bodyPr>
          <a:lstStyle>
            <a:lvl1pPr marL="0" indent="0" algn="l" defTabSz="1008400" rtl="0" eaLnBrk="1" latinLnBrk="0" hangingPunct="1">
              <a:lnSpc>
                <a:spcPct val="114000"/>
              </a:lnSpc>
              <a:spcBef>
                <a:spcPts val="0"/>
              </a:spcBef>
              <a:buFont typeface="Arial" panose="020B0604020202020204" pitchFamily="34" charset="0"/>
              <a:buNone/>
              <a:defRPr sz="1800" b="0" i="0" kern="1200">
                <a:solidFill>
                  <a:schemeClr val="tx1"/>
                </a:solidFill>
                <a:latin typeface="Roboto Condensed Light" charset="0"/>
                <a:ea typeface="Roboto Condensed Light" charset="0"/>
                <a:cs typeface="Roboto Condensed Light" charset="0"/>
              </a:defRPr>
            </a:lvl1pPr>
            <a:lvl2pPr marL="504200" indent="0" algn="ctr" defTabSz="1008400" rtl="0" eaLnBrk="1" latinLnBrk="0" hangingPunct="1">
              <a:lnSpc>
                <a:spcPct val="90000"/>
              </a:lnSpc>
              <a:spcBef>
                <a:spcPts val="551"/>
              </a:spcBef>
              <a:buFont typeface="Arial" panose="020B0604020202020204" pitchFamily="34" charset="0"/>
              <a:buNone/>
              <a:defRPr sz="2206" kern="1200">
                <a:solidFill>
                  <a:schemeClr val="tx1"/>
                </a:solidFill>
                <a:latin typeface="+mn-lt"/>
                <a:ea typeface="+mn-ea"/>
                <a:cs typeface="+mn-cs"/>
              </a:defRPr>
            </a:lvl2pPr>
            <a:lvl3pPr marL="1008400" indent="0" algn="ctr" defTabSz="1008400" rtl="0" eaLnBrk="1" latinLnBrk="0" hangingPunct="1">
              <a:lnSpc>
                <a:spcPct val="90000"/>
              </a:lnSpc>
              <a:spcBef>
                <a:spcPts val="551"/>
              </a:spcBef>
              <a:buFont typeface="Arial" panose="020B0604020202020204" pitchFamily="34" charset="0"/>
              <a:buNone/>
              <a:defRPr sz="1985" kern="1200">
                <a:solidFill>
                  <a:schemeClr val="tx1"/>
                </a:solidFill>
                <a:latin typeface="+mn-lt"/>
                <a:ea typeface="+mn-ea"/>
                <a:cs typeface="+mn-cs"/>
              </a:defRPr>
            </a:lvl3pPr>
            <a:lvl4pPr marL="1512600"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68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210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52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94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36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uk-UA" sz="1200" dirty="0">
                <a:solidFill>
                  <a:srgbClr val="00274E"/>
                </a:solidFill>
              </a:rPr>
              <a:t>Верховний Суд</a:t>
            </a:r>
            <a:endParaRPr lang="en-US" sz="1200" dirty="0">
              <a:solidFill>
                <a:srgbClr val="00274E"/>
              </a:solidFill>
            </a:endParaRPr>
          </a:p>
        </p:txBody>
      </p:sp>
      <p:sp>
        <p:nvSpPr>
          <p:cNvPr id="22" name="Slide Number Placeholder 5"/>
          <p:cNvSpPr>
            <a:spLocks noGrp="1"/>
          </p:cNvSpPr>
          <p:nvPr>
            <p:ph type="sldNum" sz="quarter" idx="12"/>
          </p:nvPr>
        </p:nvSpPr>
        <p:spPr>
          <a:xfrm>
            <a:off x="7858392" y="6570286"/>
            <a:ext cx="2404944" cy="402652"/>
          </a:xfrm>
        </p:spPr>
        <p:txBody>
          <a:bodyPr/>
          <a:lstStyle>
            <a:lvl1pPr>
              <a:defRPr sz="1200" b="0" i="0">
                <a:solidFill>
                  <a:srgbClr val="00274E"/>
                </a:solidFill>
                <a:latin typeface="Roboto Condensed Light" charset="0"/>
                <a:ea typeface="Roboto Condensed Light" charset="0"/>
                <a:cs typeface="Roboto Condensed Light" charset="0"/>
              </a:defRPr>
            </a:lvl1pPr>
          </a:lstStyle>
          <a:p>
            <a:fld id="{E31F88C0-7908-8242-B816-1B240D45A7D7}" type="slidenum">
              <a:rPr lang="en-US" smtClean="0"/>
              <a:pPr/>
              <a:t>‹№›</a:t>
            </a:fld>
            <a:endParaRPr lang="en-US" dirty="0"/>
          </a:p>
        </p:txBody>
      </p:sp>
      <p:sp>
        <p:nvSpPr>
          <p:cNvPr id="10" name="Table Placeholder 3"/>
          <p:cNvSpPr>
            <a:spLocks noGrp="1"/>
          </p:cNvSpPr>
          <p:nvPr>
            <p:ph type="tbl" sz="quarter" idx="15"/>
          </p:nvPr>
        </p:nvSpPr>
        <p:spPr>
          <a:xfrm>
            <a:off x="454025" y="1381125"/>
            <a:ext cx="9809163" cy="4946650"/>
          </a:xfrm>
        </p:spPr>
        <p:txBody>
          <a:bodyPr>
            <a:normAutofit/>
          </a:bodyPr>
          <a:lstStyle>
            <a:lvl1pPr>
              <a:defRPr sz="1800" b="0" i="0">
                <a:solidFill>
                  <a:srgbClr val="00274E"/>
                </a:solidFill>
                <a:latin typeface="Roboto Condensed Light" charset="0"/>
                <a:ea typeface="Roboto Condensed Light" charset="0"/>
                <a:cs typeface="Roboto Condensed Light" charset="0"/>
              </a:defRPr>
            </a:lvl1pPr>
          </a:lstStyle>
          <a:p>
            <a:endParaRPr lang="en-US" dirty="0"/>
          </a:p>
        </p:txBody>
      </p:sp>
    </p:spTree>
    <p:extLst>
      <p:ext uri="{BB962C8B-B14F-4D97-AF65-F5344CB8AC3E}">
        <p14:creationId xmlns:p14="http://schemas.microsoft.com/office/powerpoint/2010/main" val="136649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Слайд зі списком">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4771" y="376912"/>
            <a:ext cx="9085342" cy="591083"/>
          </a:xfrm>
        </p:spPr>
        <p:txBody>
          <a:bodyPr anchor="ctr" anchorCtr="0">
            <a:normAutofit/>
          </a:bodyPr>
          <a:lstStyle>
            <a:lvl1pPr algn="l">
              <a:defRPr sz="3600" b="0" i="0" baseline="0">
                <a:solidFill>
                  <a:srgbClr val="00274E"/>
                </a:solidFill>
                <a:latin typeface="Roboto Condensed Light" charset="0"/>
                <a:ea typeface="Roboto Condensed Light" charset="0"/>
                <a:cs typeface="Roboto Condensed Light" charset="0"/>
              </a:defRPr>
            </a:lvl1pPr>
          </a:lstStyle>
          <a:p>
            <a:r>
              <a:rPr lang="uk-UA" dirty="0"/>
              <a:t>Заголовок слайду</a:t>
            </a:r>
            <a:r>
              <a:rPr lang="en-US" dirty="0"/>
              <a:t> </a:t>
            </a:r>
            <a:r>
              <a:rPr lang="uk-UA" dirty="0"/>
              <a:t>зі списком</a:t>
            </a:r>
            <a:endParaRPr lang="en-US" dirty="0"/>
          </a:p>
        </p:txBody>
      </p:sp>
      <p:sp>
        <p:nvSpPr>
          <p:cNvPr id="3" name="Subtitle 2"/>
          <p:cNvSpPr>
            <a:spLocks noGrp="1"/>
          </p:cNvSpPr>
          <p:nvPr>
            <p:ph type="subTitle" idx="1" hasCustomPrompt="1"/>
          </p:nvPr>
        </p:nvSpPr>
        <p:spPr>
          <a:xfrm>
            <a:off x="454772" y="1290593"/>
            <a:ext cx="3776986" cy="3606721"/>
          </a:xfrm>
        </p:spPr>
        <p:txBody>
          <a:bodyPr>
            <a:noAutofit/>
          </a:bodyPr>
          <a:lstStyle>
            <a:lvl1pPr marL="285750" marR="0" indent="-285750" algn="l" defTabSz="1008400" rtl="0" eaLnBrk="1" fontAlgn="auto" latinLnBrk="0" hangingPunct="1">
              <a:lnSpc>
                <a:spcPct val="114000"/>
              </a:lnSpc>
              <a:spcBef>
                <a:spcPts val="0"/>
              </a:spcBef>
              <a:spcAft>
                <a:spcPts val="0"/>
              </a:spcAft>
              <a:buClrTx/>
              <a:buSzTx/>
              <a:buFont typeface="Arial" charset="0"/>
              <a:buChar char="•"/>
              <a:tabLst/>
              <a:defRPr sz="1800" b="0" i="0" baseline="0">
                <a:latin typeface="Roboto Condensed Light" charset="0"/>
                <a:ea typeface="Roboto Condensed Light" charset="0"/>
                <a:cs typeface="Roboto Condensed Light" charset="0"/>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uk-UA" dirty="0"/>
              <a:t>Але щоб ви зрозуміли, звідки виникає це хибне уявлення людей</a:t>
            </a:r>
          </a:p>
          <a:p>
            <a:r>
              <a:rPr lang="uk-UA" dirty="0"/>
              <a:t>Але щоб ви зрозуміли, звідки виникає це хибне уявлення людей</a:t>
            </a:r>
            <a:endParaRPr lang="en-US" dirty="0"/>
          </a:p>
          <a:p>
            <a:r>
              <a:rPr lang="uk-UA" dirty="0"/>
              <a:t>Але щоб ви зрозуміли, звідки виникає це хибне уявлення людей</a:t>
            </a:r>
            <a:endParaRPr lang="en-US" dirty="0"/>
          </a:p>
          <a:p>
            <a:endParaRPr lang="uk-UA" dirty="0"/>
          </a:p>
          <a:p>
            <a:endParaRPr lang="uk-UA" dirty="0"/>
          </a:p>
          <a:p>
            <a:endParaRPr lang="en-US" dirty="0"/>
          </a:p>
        </p:txBody>
      </p:sp>
      <p:cxnSp>
        <p:nvCxnSpPr>
          <p:cNvPr id="9" name="Straight Connector 8"/>
          <p:cNvCxnSpPr/>
          <p:nvPr userDrawn="1"/>
        </p:nvCxnSpPr>
        <p:spPr>
          <a:xfrm>
            <a:off x="541484" y="6963794"/>
            <a:ext cx="336537" cy="0"/>
          </a:xfrm>
          <a:prstGeom prst="line">
            <a:avLst/>
          </a:prstGeom>
          <a:ln w="14224">
            <a:solidFill>
              <a:srgbClr val="00274E"/>
            </a:solid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3" hasCustomPrompt="1"/>
          </p:nvPr>
        </p:nvSpPr>
        <p:spPr>
          <a:xfrm>
            <a:off x="1784253" y="6661398"/>
            <a:ext cx="5364366" cy="325056"/>
          </a:xfrm>
        </p:spPr>
        <p:txBody>
          <a:bodyPr>
            <a:normAutofit/>
          </a:bodyPr>
          <a:lstStyle>
            <a:lvl1pPr marL="0" indent="0">
              <a:buNone/>
              <a:defRPr sz="1200" b="0" i="0" baseline="0">
                <a:solidFill>
                  <a:srgbClr val="00274E"/>
                </a:solidFill>
                <a:latin typeface="Roboto Condensed Light" charset="0"/>
                <a:ea typeface="Roboto Condensed Light" charset="0"/>
                <a:cs typeface="Roboto Condensed Light" charset="0"/>
              </a:defRPr>
            </a:lvl1pPr>
          </a:lstStyle>
          <a:p>
            <a:pPr lvl="0"/>
            <a:r>
              <a:rPr lang="uk-UA" dirty="0"/>
              <a:t>Заголовок презентації</a:t>
            </a:r>
            <a:endParaRPr lang="en-US" dirty="0"/>
          </a:p>
        </p:txBody>
      </p:sp>
      <p:sp>
        <p:nvSpPr>
          <p:cNvPr id="14" name="Subtitle 2"/>
          <p:cNvSpPr txBox="1">
            <a:spLocks/>
          </p:cNvSpPr>
          <p:nvPr userDrawn="1"/>
        </p:nvSpPr>
        <p:spPr>
          <a:xfrm>
            <a:off x="439877" y="6583802"/>
            <a:ext cx="1158334" cy="402652"/>
          </a:xfrm>
          <a:prstGeom prst="rect">
            <a:avLst/>
          </a:prstGeom>
        </p:spPr>
        <p:txBody>
          <a:bodyPr vert="horz" lIns="91440" tIns="45720" rIns="91440" bIns="45720" rtlCol="0" anchor="ctr" anchorCtr="0">
            <a:noAutofit/>
          </a:bodyPr>
          <a:lstStyle>
            <a:lvl1pPr marL="0" indent="0" algn="l" defTabSz="1008400" rtl="0" eaLnBrk="1" latinLnBrk="0" hangingPunct="1">
              <a:lnSpc>
                <a:spcPct val="114000"/>
              </a:lnSpc>
              <a:spcBef>
                <a:spcPts val="0"/>
              </a:spcBef>
              <a:buFont typeface="Arial" panose="020B0604020202020204" pitchFamily="34" charset="0"/>
              <a:buNone/>
              <a:defRPr sz="1800" b="0" i="0" kern="1200">
                <a:solidFill>
                  <a:schemeClr val="tx1"/>
                </a:solidFill>
                <a:latin typeface="Roboto Condensed Light" charset="0"/>
                <a:ea typeface="Roboto Condensed Light" charset="0"/>
                <a:cs typeface="Roboto Condensed Light" charset="0"/>
              </a:defRPr>
            </a:lvl1pPr>
            <a:lvl2pPr marL="504200" indent="0" algn="ctr" defTabSz="1008400" rtl="0" eaLnBrk="1" latinLnBrk="0" hangingPunct="1">
              <a:lnSpc>
                <a:spcPct val="90000"/>
              </a:lnSpc>
              <a:spcBef>
                <a:spcPts val="551"/>
              </a:spcBef>
              <a:buFont typeface="Arial" panose="020B0604020202020204" pitchFamily="34" charset="0"/>
              <a:buNone/>
              <a:defRPr sz="2206" kern="1200">
                <a:solidFill>
                  <a:schemeClr val="tx1"/>
                </a:solidFill>
                <a:latin typeface="+mn-lt"/>
                <a:ea typeface="+mn-ea"/>
                <a:cs typeface="+mn-cs"/>
              </a:defRPr>
            </a:lvl2pPr>
            <a:lvl3pPr marL="1008400" indent="0" algn="ctr" defTabSz="1008400" rtl="0" eaLnBrk="1" latinLnBrk="0" hangingPunct="1">
              <a:lnSpc>
                <a:spcPct val="90000"/>
              </a:lnSpc>
              <a:spcBef>
                <a:spcPts val="551"/>
              </a:spcBef>
              <a:buFont typeface="Arial" panose="020B0604020202020204" pitchFamily="34" charset="0"/>
              <a:buNone/>
              <a:defRPr sz="1985" kern="1200">
                <a:solidFill>
                  <a:schemeClr val="tx1"/>
                </a:solidFill>
                <a:latin typeface="+mn-lt"/>
                <a:ea typeface="+mn-ea"/>
                <a:cs typeface="+mn-cs"/>
              </a:defRPr>
            </a:lvl3pPr>
            <a:lvl4pPr marL="1512600"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68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210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52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94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3601" indent="0" algn="ctr" defTabSz="1008400"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uk-UA" sz="1200" dirty="0">
                <a:solidFill>
                  <a:srgbClr val="00274E"/>
                </a:solidFill>
              </a:rPr>
              <a:t>Верховний Суд</a:t>
            </a:r>
            <a:endParaRPr lang="en-US" sz="1200" dirty="0">
              <a:solidFill>
                <a:srgbClr val="00274E"/>
              </a:solidFill>
            </a:endParaRPr>
          </a:p>
        </p:txBody>
      </p:sp>
      <p:sp>
        <p:nvSpPr>
          <p:cNvPr id="22" name="Slide Number Placeholder 5"/>
          <p:cNvSpPr>
            <a:spLocks noGrp="1"/>
          </p:cNvSpPr>
          <p:nvPr>
            <p:ph type="sldNum" sz="quarter" idx="12"/>
          </p:nvPr>
        </p:nvSpPr>
        <p:spPr>
          <a:xfrm>
            <a:off x="7858392" y="6570286"/>
            <a:ext cx="2404944" cy="402652"/>
          </a:xfrm>
        </p:spPr>
        <p:txBody>
          <a:bodyPr/>
          <a:lstStyle>
            <a:lvl1pPr>
              <a:defRPr sz="1200" b="0" i="0">
                <a:solidFill>
                  <a:srgbClr val="00274E"/>
                </a:solidFill>
                <a:latin typeface="Roboto Condensed Light" charset="0"/>
                <a:ea typeface="Roboto Condensed Light" charset="0"/>
                <a:cs typeface="Roboto Condensed Light" charset="0"/>
              </a:defRPr>
            </a:lvl1pPr>
          </a:lstStyle>
          <a:p>
            <a:fld id="{E31F88C0-7908-8242-B816-1B240D45A7D7}" type="slidenum">
              <a:rPr lang="en-US" smtClean="0"/>
              <a:pPr/>
              <a:t>‹№›</a:t>
            </a:fld>
            <a:endParaRPr lang="en-US" dirty="0"/>
          </a:p>
        </p:txBody>
      </p:sp>
    </p:spTree>
    <p:extLst>
      <p:ext uri="{BB962C8B-B14F-4D97-AF65-F5344CB8AC3E}">
        <p14:creationId xmlns:p14="http://schemas.microsoft.com/office/powerpoint/2010/main" val="74447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844" y="402654"/>
            <a:ext cx="9218950" cy="14618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4844" y="2013259"/>
            <a:ext cx="9218950" cy="47985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4844" y="7009643"/>
            <a:ext cx="2404944" cy="402652"/>
          </a:xfrm>
          <a:prstGeom prst="rect">
            <a:avLst/>
          </a:prstGeom>
        </p:spPr>
        <p:txBody>
          <a:bodyPr vert="horz" lIns="91440" tIns="45720" rIns="91440" bIns="45720" rtlCol="0" anchor="ctr"/>
          <a:lstStyle>
            <a:lvl1pPr algn="l">
              <a:defRPr sz="1323">
                <a:solidFill>
                  <a:schemeClr val="tx1">
                    <a:tint val="75000"/>
                  </a:schemeClr>
                </a:solidFill>
              </a:defRPr>
            </a:lvl1pPr>
          </a:lstStyle>
          <a:p>
            <a:fld id="{95E3E458-9D58-3646-B4B1-71B1D256F52D}" type="datetime1">
              <a:rPr lang="en-US" smtClean="0"/>
              <a:t>11/21/2023</a:t>
            </a:fld>
            <a:endParaRPr lang="en-US"/>
          </a:p>
        </p:txBody>
      </p:sp>
      <p:sp>
        <p:nvSpPr>
          <p:cNvPr id="5" name="Footer Placeholder 4"/>
          <p:cNvSpPr>
            <a:spLocks noGrp="1"/>
          </p:cNvSpPr>
          <p:nvPr>
            <p:ph type="ftr" sz="quarter" idx="3"/>
          </p:nvPr>
        </p:nvSpPr>
        <p:spPr>
          <a:xfrm>
            <a:off x="3540612" y="7009643"/>
            <a:ext cx="3607415" cy="402652"/>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48850" y="7009643"/>
            <a:ext cx="2404944" cy="402652"/>
          </a:xfrm>
          <a:prstGeom prst="rect">
            <a:avLst/>
          </a:prstGeom>
        </p:spPr>
        <p:txBody>
          <a:bodyPr vert="horz" lIns="91440" tIns="45720" rIns="91440" bIns="45720" rtlCol="0" anchor="ctr"/>
          <a:lstStyle>
            <a:lvl1pPr algn="r">
              <a:defRPr sz="1323">
                <a:solidFill>
                  <a:schemeClr val="tx1">
                    <a:tint val="75000"/>
                  </a:schemeClr>
                </a:solidFill>
              </a:defRPr>
            </a:lvl1pPr>
          </a:lstStyle>
          <a:p>
            <a:fld id="{E31F88C0-7908-8242-B816-1B240D45A7D7}" type="slidenum">
              <a:rPr lang="en-US" smtClean="0"/>
              <a:t>‹№›</a:t>
            </a:fld>
            <a:endParaRPr lang="en-US"/>
          </a:p>
        </p:txBody>
      </p:sp>
    </p:spTree>
    <p:extLst>
      <p:ext uri="{BB962C8B-B14F-4D97-AF65-F5344CB8AC3E}">
        <p14:creationId xmlns:p14="http://schemas.microsoft.com/office/powerpoint/2010/main" val="764144409"/>
      </p:ext>
    </p:extLst>
  </p:cSld>
  <p:clrMap bg1="lt1" tx1="dk1" bg2="lt2" tx2="dk2" accent1="accent1" accent2="accent2" accent3="accent3" accent4="accent4" accent5="accent5" accent6="accent6" hlink="hlink" folHlink="folHlink"/>
  <p:sldLayoutIdLst>
    <p:sldLayoutId id="2147483697" r:id="rId1"/>
    <p:sldLayoutId id="2147483686" r:id="rId2"/>
    <p:sldLayoutId id="2147483698" r:id="rId3"/>
    <p:sldLayoutId id="2147483699" r:id="rId4"/>
    <p:sldLayoutId id="2147483700" r:id="rId5"/>
    <p:sldLayoutId id="2147483709" r:id="rId6"/>
    <p:sldLayoutId id="2147483710" r:id="rId7"/>
    <p:sldLayoutId id="2147483711"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hf hdr="0" ftr="0" dt="0"/>
  <p:txStyles>
    <p:titleStyle>
      <a:lvl1pPr algn="l" defTabSz="1008400" rtl="0" eaLnBrk="1" latinLnBrk="0" hangingPunct="1">
        <a:lnSpc>
          <a:spcPct val="90000"/>
        </a:lnSpc>
        <a:spcBef>
          <a:spcPct val="0"/>
        </a:spcBef>
        <a:buNone/>
        <a:defRPr sz="4852" kern="1200">
          <a:solidFill>
            <a:schemeClr val="tx1"/>
          </a:solidFill>
          <a:latin typeface="+mj-lt"/>
          <a:ea typeface="+mj-ea"/>
          <a:cs typeface="+mj-cs"/>
        </a:defRPr>
      </a:lvl1pPr>
    </p:titleStyle>
    <p:bodyStyle>
      <a:lvl1pPr marL="252100" indent="-252100" algn="l" defTabSz="1008400" rtl="0" eaLnBrk="1" latinLnBrk="0" hangingPunct="1">
        <a:lnSpc>
          <a:spcPct val="90000"/>
        </a:lnSpc>
        <a:spcBef>
          <a:spcPts val="1103"/>
        </a:spcBef>
        <a:buFont typeface="Arial" panose="020B0604020202020204" pitchFamily="34" charset="0"/>
        <a:buChar char="•"/>
        <a:defRPr sz="3088" kern="1200">
          <a:solidFill>
            <a:schemeClr val="tx1"/>
          </a:solidFill>
          <a:latin typeface="+mn-lt"/>
          <a:ea typeface="+mn-ea"/>
          <a:cs typeface="+mn-cs"/>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400" rtl="0" eaLnBrk="1" latinLnBrk="0" hangingPunct="1">
        <a:defRPr sz="1985" kern="1200">
          <a:solidFill>
            <a:schemeClr val="tx1"/>
          </a:solidFill>
          <a:latin typeface="+mn-lt"/>
          <a:ea typeface="+mn-ea"/>
          <a:cs typeface="+mn-cs"/>
        </a:defRPr>
      </a:lvl1pPr>
      <a:lvl2pPr marL="504200" algn="l" defTabSz="1008400" rtl="0" eaLnBrk="1" latinLnBrk="0" hangingPunct="1">
        <a:defRPr sz="1985" kern="1200">
          <a:solidFill>
            <a:schemeClr val="tx1"/>
          </a:solidFill>
          <a:latin typeface="+mn-lt"/>
          <a:ea typeface="+mn-ea"/>
          <a:cs typeface="+mn-cs"/>
        </a:defRPr>
      </a:lvl2pPr>
      <a:lvl3pPr marL="1008400" algn="l" defTabSz="1008400" rtl="0" eaLnBrk="1" latinLnBrk="0" hangingPunct="1">
        <a:defRPr sz="1985" kern="1200">
          <a:solidFill>
            <a:schemeClr val="tx1"/>
          </a:solidFill>
          <a:latin typeface="+mn-lt"/>
          <a:ea typeface="+mn-ea"/>
          <a:cs typeface="+mn-cs"/>
        </a:defRPr>
      </a:lvl3pPr>
      <a:lvl4pPr marL="1512600" algn="l" defTabSz="1008400" rtl="0" eaLnBrk="1" latinLnBrk="0" hangingPunct="1">
        <a:defRPr sz="1985" kern="1200">
          <a:solidFill>
            <a:schemeClr val="tx1"/>
          </a:solidFill>
          <a:latin typeface="+mn-lt"/>
          <a:ea typeface="+mn-ea"/>
          <a:cs typeface="+mn-cs"/>
        </a:defRPr>
      </a:lvl4pPr>
      <a:lvl5pPr marL="2016801" algn="l" defTabSz="1008400" rtl="0" eaLnBrk="1" latinLnBrk="0" hangingPunct="1">
        <a:defRPr sz="1985" kern="1200">
          <a:solidFill>
            <a:schemeClr val="tx1"/>
          </a:solidFill>
          <a:latin typeface="+mn-lt"/>
          <a:ea typeface="+mn-ea"/>
          <a:cs typeface="+mn-cs"/>
        </a:defRPr>
      </a:lvl5pPr>
      <a:lvl6pPr marL="2521001" algn="l" defTabSz="1008400" rtl="0" eaLnBrk="1" latinLnBrk="0" hangingPunct="1">
        <a:defRPr sz="1985" kern="1200">
          <a:solidFill>
            <a:schemeClr val="tx1"/>
          </a:solidFill>
          <a:latin typeface="+mn-lt"/>
          <a:ea typeface="+mn-ea"/>
          <a:cs typeface="+mn-cs"/>
        </a:defRPr>
      </a:lvl6pPr>
      <a:lvl7pPr marL="3025201" algn="l" defTabSz="1008400" rtl="0" eaLnBrk="1" latinLnBrk="0" hangingPunct="1">
        <a:defRPr sz="1985" kern="1200">
          <a:solidFill>
            <a:schemeClr val="tx1"/>
          </a:solidFill>
          <a:latin typeface="+mn-lt"/>
          <a:ea typeface="+mn-ea"/>
          <a:cs typeface="+mn-cs"/>
        </a:defRPr>
      </a:lvl7pPr>
      <a:lvl8pPr marL="3529401" algn="l" defTabSz="1008400" rtl="0" eaLnBrk="1" latinLnBrk="0" hangingPunct="1">
        <a:defRPr sz="1985" kern="1200">
          <a:solidFill>
            <a:schemeClr val="tx1"/>
          </a:solidFill>
          <a:latin typeface="+mn-lt"/>
          <a:ea typeface="+mn-ea"/>
          <a:cs typeface="+mn-cs"/>
        </a:defRPr>
      </a:lvl8pPr>
      <a:lvl9pPr marL="4033601" algn="l" defTabSz="100840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294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C070A3-D69A-E216-194F-3EF5185068E0}"/>
              </a:ext>
            </a:extLst>
          </p:cNvPr>
          <p:cNvSpPr txBox="1"/>
          <p:nvPr/>
        </p:nvSpPr>
        <p:spPr>
          <a:xfrm>
            <a:off x="1824202" y="2415588"/>
            <a:ext cx="6528227" cy="2123658"/>
          </a:xfrm>
          <a:prstGeom prst="rect">
            <a:avLst/>
          </a:prstGeom>
          <a:noFill/>
        </p:spPr>
        <p:txBody>
          <a:bodyPr wrap="square" rtlCol="0">
            <a:spAutoFit/>
          </a:bodyPr>
          <a:lstStyle/>
          <a:p>
            <a:pPr algn="ctr"/>
            <a:r>
              <a:rPr lang="uk-UA" sz="4400" i="1"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Нові категорії трудових спорів у практиці </a:t>
            </a:r>
          </a:p>
          <a:p>
            <a:pPr algn="ctr"/>
            <a:r>
              <a:rPr lang="uk-UA" sz="4400" i="1" dirty="0">
                <a:solidFill>
                  <a:schemeClr val="bg1"/>
                </a:solidFill>
                <a:latin typeface="Roboto Condensed Light" panose="02000000000000000000" pitchFamily="2" charset="0"/>
                <a:ea typeface="Roboto Condensed Light" panose="02000000000000000000" pitchFamily="2" charset="0"/>
                <a:cs typeface="Roboto Condensed Light" panose="02000000000000000000" pitchFamily="2" charset="0"/>
              </a:rPr>
              <a:t>КЦС  у складі ВС </a:t>
            </a:r>
          </a:p>
        </p:txBody>
      </p:sp>
      <p:sp>
        <p:nvSpPr>
          <p:cNvPr id="3" name="Подзаголовок 2">
            <a:extLst>
              <a:ext uri="{FF2B5EF4-FFF2-40B4-BE49-F238E27FC236}">
                <a16:creationId xmlns:a16="http://schemas.microsoft.com/office/drawing/2014/main" id="{5C67695E-F609-0D5D-080A-FDBECE636673}"/>
              </a:ext>
            </a:extLst>
          </p:cNvPr>
          <p:cNvSpPr txBox="1">
            <a:spLocks/>
          </p:cNvSpPr>
          <p:nvPr/>
        </p:nvSpPr>
        <p:spPr>
          <a:xfrm>
            <a:off x="502686" y="6136863"/>
            <a:ext cx="4787292" cy="923601"/>
          </a:xfrm>
          <a:prstGeom prst="rect">
            <a:avLst/>
          </a:prstGeom>
        </p:spPr>
        <p:txBody>
          <a:bodyPr>
            <a:normAutofit fontScale="92500" lnSpcReduction="10000"/>
          </a:bodyPr>
          <a:lstStyle>
            <a:lvl1pPr marL="252100" indent="-252100" algn="l" defTabSz="1008400" rtl="0" eaLnBrk="1" latinLnBrk="0" hangingPunct="1">
              <a:lnSpc>
                <a:spcPct val="90000"/>
              </a:lnSpc>
              <a:spcBef>
                <a:spcPts val="1103"/>
              </a:spcBef>
              <a:buFont typeface="Arial" panose="020B0604020202020204" pitchFamily="34" charset="0"/>
              <a:buChar char="•"/>
              <a:defRPr sz="3088" kern="1200">
                <a:solidFill>
                  <a:schemeClr val="tx1"/>
                </a:solidFill>
                <a:latin typeface="+mn-lt"/>
                <a:ea typeface="+mn-ea"/>
                <a:cs typeface="+mn-cs"/>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marL="0" indent="0">
              <a:buNone/>
            </a:pPr>
            <a:r>
              <a:rPr lang="uk-UA" sz="2800" dirty="0">
                <a:solidFill>
                  <a:schemeClr val="bg1"/>
                </a:solidFill>
                <a:latin typeface="Roboto Condensed Light" panose="02000000000000000000" pitchFamily="2" charset="0"/>
                <a:ea typeface="Roboto Condensed Light" panose="02000000000000000000" pitchFamily="2" charset="0"/>
              </a:rPr>
              <a:t>Білоконь Олена</a:t>
            </a:r>
          </a:p>
          <a:p>
            <a:pPr marL="0" indent="0">
              <a:buNone/>
            </a:pPr>
            <a:r>
              <a:rPr lang="uk-UA" sz="2800" dirty="0">
                <a:solidFill>
                  <a:schemeClr val="bg1"/>
                </a:solidFill>
                <a:latin typeface="Roboto Condensed Light" panose="02000000000000000000" pitchFamily="2" charset="0"/>
                <a:ea typeface="Roboto Condensed Light" panose="02000000000000000000" pitchFamily="2" charset="0"/>
              </a:rPr>
              <a:t>Суддя  Верховного Суду</a:t>
            </a:r>
          </a:p>
          <a:p>
            <a:pPr marL="0" indent="0">
              <a:buNone/>
            </a:pPr>
            <a:endParaRPr lang="en-US" sz="2000" dirty="0">
              <a:solidFill>
                <a:schemeClr val="bg1"/>
              </a:solidFill>
              <a:latin typeface="Roboto Condensed Light" panose="02000000000000000000" pitchFamily="2" charset="0"/>
              <a:ea typeface="Roboto Condensed Light" panose="02000000000000000000" pitchFamily="2" charset="0"/>
            </a:endParaRPr>
          </a:p>
        </p:txBody>
      </p:sp>
      <p:sp>
        <p:nvSpPr>
          <p:cNvPr id="4" name="Подзаголовок 2">
            <a:extLst>
              <a:ext uri="{FF2B5EF4-FFF2-40B4-BE49-F238E27FC236}">
                <a16:creationId xmlns:a16="http://schemas.microsoft.com/office/drawing/2014/main" id="{8B0FB383-A234-D32F-5A99-E103FA145ECD}"/>
              </a:ext>
            </a:extLst>
          </p:cNvPr>
          <p:cNvSpPr txBox="1">
            <a:spLocks/>
          </p:cNvSpPr>
          <p:nvPr/>
        </p:nvSpPr>
        <p:spPr>
          <a:xfrm>
            <a:off x="6288232" y="6136862"/>
            <a:ext cx="3897719" cy="923601"/>
          </a:xfrm>
          <a:prstGeom prst="rect">
            <a:avLst/>
          </a:prstGeom>
        </p:spPr>
        <p:txBody>
          <a:bodyPr>
            <a:normAutofit fontScale="77500" lnSpcReduction="20000"/>
          </a:bodyPr>
          <a:lstStyle>
            <a:lvl1pPr marL="252100" indent="-252100" algn="l" defTabSz="1008400" rtl="0" eaLnBrk="1" latinLnBrk="0" hangingPunct="1">
              <a:lnSpc>
                <a:spcPct val="90000"/>
              </a:lnSpc>
              <a:spcBef>
                <a:spcPts val="1103"/>
              </a:spcBef>
              <a:buFont typeface="Arial" panose="020B0604020202020204" pitchFamily="34" charset="0"/>
              <a:buChar char="•"/>
              <a:defRPr sz="3088" kern="1200">
                <a:solidFill>
                  <a:schemeClr val="tx1"/>
                </a:solidFill>
                <a:latin typeface="+mn-lt"/>
                <a:ea typeface="+mn-ea"/>
                <a:cs typeface="+mn-cs"/>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marL="0" indent="0">
              <a:buNone/>
            </a:pPr>
            <a:r>
              <a:rPr lang="uk-UA" sz="2800" dirty="0">
                <a:solidFill>
                  <a:schemeClr val="bg1"/>
                </a:solidFill>
                <a:latin typeface="Roboto Condensed Light" panose="02000000000000000000" pitchFamily="2" charset="0"/>
                <a:ea typeface="Roboto Condensed Light" panose="02000000000000000000" pitchFamily="2" charset="0"/>
              </a:rPr>
              <a:t>ІІ Форум з трудового права </a:t>
            </a:r>
          </a:p>
          <a:p>
            <a:pPr marL="0" indent="0">
              <a:buNone/>
            </a:pPr>
            <a:r>
              <a:rPr lang="uk-UA" sz="2000" dirty="0">
                <a:solidFill>
                  <a:schemeClr val="bg1"/>
                </a:solidFill>
                <a:latin typeface="Roboto Condensed Light" panose="02000000000000000000" pitchFamily="2" charset="0"/>
                <a:ea typeface="Roboto Condensed Light" panose="02000000000000000000" pitchFamily="2" charset="0"/>
              </a:rPr>
              <a:t>23 листопада 2023 року</a:t>
            </a:r>
          </a:p>
        </p:txBody>
      </p:sp>
      <p:pic>
        <p:nvPicPr>
          <p:cNvPr id="6" name="Графіка 5">
            <a:extLst>
              <a:ext uri="{FF2B5EF4-FFF2-40B4-BE49-F238E27FC236}">
                <a16:creationId xmlns:a16="http://schemas.microsoft.com/office/drawing/2014/main" id="{A1D3FD57-A6ED-A0FD-4A05-F84C05893A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2138" y="612775"/>
            <a:ext cx="1232064" cy="1510617"/>
          </a:xfrm>
          <a:prstGeom prst="rect">
            <a:avLst/>
          </a:prstGeom>
        </p:spPr>
      </p:pic>
    </p:spTree>
    <p:extLst>
      <p:ext uri="{BB962C8B-B14F-4D97-AF65-F5344CB8AC3E}">
        <p14:creationId xmlns:p14="http://schemas.microsoft.com/office/powerpoint/2010/main" val="1662061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uk-UA" sz="3200" dirty="0"/>
              <a:t>Сучасна судова практика за статтею 119 КЗпП України</a:t>
            </a:r>
            <a:endParaRPr lang="ru-RU" sz="3200" dirty="0"/>
          </a:p>
        </p:txBody>
      </p:sp>
      <p:sp>
        <p:nvSpPr>
          <p:cNvPr id="3" name="Подзаголовок 2"/>
          <p:cNvSpPr>
            <a:spLocks noGrp="1"/>
          </p:cNvSpPr>
          <p:nvPr>
            <p:ph type="subTitle" idx="1"/>
          </p:nvPr>
        </p:nvSpPr>
        <p:spPr>
          <a:xfrm>
            <a:off x="454771" y="1215352"/>
            <a:ext cx="9412243" cy="1420844"/>
          </a:xfrm>
        </p:spPr>
        <p:txBody>
          <a:bodyPr/>
          <a:lstStyle/>
          <a:p>
            <a:r>
              <a:rPr lang="uk-UA" sz="2000" dirty="0"/>
              <a:t>З 19 липня 2022 року у роботодавця відсутній обов'язок  зберігати за особами, призваними на військову службу, середній заробіток  за місцем роботи на час проходження військової служби. Натомість їм виплачується грошове забезпечення військовослужбовця.</a:t>
            </a:r>
          </a:p>
          <a:p>
            <a:endParaRPr lang="uk-UA" sz="2000" dirty="0"/>
          </a:p>
          <a:p>
            <a:endParaRPr lang="uk-UA" sz="1800" dirty="0"/>
          </a:p>
          <a:p>
            <a:endParaRPr lang="ru-RU" sz="1800" dirty="0"/>
          </a:p>
        </p:txBody>
      </p:sp>
      <p:sp>
        <p:nvSpPr>
          <p:cNvPr id="4" name="Текст 3"/>
          <p:cNvSpPr>
            <a:spLocks noGrp="1"/>
          </p:cNvSpPr>
          <p:nvPr>
            <p:ph type="body" sz="quarter" idx="13"/>
          </p:nvPr>
        </p:nvSpPr>
        <p:spPr/>
        <p:txBody>
          <a:bodyPr/>
          <a:lstStyle/>
          <a:p>
            <a:endParaRPr lang="ru-RU"/>
          </a:p>
        </p:txBody>
      </p:sp>
      <p:sp>
        <p:nvSpPr>
          <p:cNvPr id="5" name="Номер слайда 4"/>
          <p:cNvSpPr>
            <a:spLocks noGrp="1"/>
          </p:cNvSpPr>
          <p:nvPr>
            <p:ph type="sldNum" sz="quarter" idx="12"/>
          </p:nvPr>
        </p:nvSpPr>
        <p:spPr/>
        <p:txBody>
          <a:bodyPr/>
          <a:lstStyle/>
          <a:p>
            <a:fld id="{E31F88C0-7908-8242-B816-1B240D45A7D7}" type="slidenum">
              <a:rPr lang="en-US" smtClean="0"/>
              <a:pPr/>
              <a:t>10</a:t>
            </a:fld>
            <a:endParaRPr lang="en-US" dirty="0"/>
          </a:p>
        </p:txBody>
      </p:sp>
      <p:sp>
        <p:nvSpPr>
          <p:cNvPr id="6" name="Текст 5"/>
          <p:cNvSpPr>
            <a:spLocks noGrp="1"/>
          </p:cNvSpPr>
          <p:nvPr>
            <p:ph type="body" sz="quarter" idx="14"/>
          </p:nvPr>
        </p:nvSpPr>
        <p:spPr>
          <a:xfrm>
            <a:off x="542320" y="2743200"/>
            <a:ext cx="9085715" cy="972928"/>
          </a:xfrm>
        </p:spPr>
        <p:txBody>
          <a:bodyPr>
            <a:normAutofit fontScale="92500" lnSpcReduction="20000"/>
          </a:bodyPr>
          <a:lstStyle/>
          <a:p>
            <a:pPr marL="0" indent="0">
              <a:buNone/>
            </a:pPr>
            <a:endParaRPr lang="uk-UA" sz="2000" dirty="0"/>
          </a:p>
          <a:p>
            <a:pPr marL="0" indent="0">
              <a:buNone/>
            </a:pPr>
            <a:r>
              <a:rPr lang="uk-UA" sz="2000" dirty="0"/>
              <a:t>Постанови ВС від 28 червня 2023 року № 753/12209/22</a:t>
            </a:r>
          </a:p>
          <a:p>
            <a:pPr marL="0" indent="0">
              <a:buNone/>
            </a:pPr>
            <a:r>
              <a:rPr lang="uk-UA" sz="2000" dirty="0"/>
              <a:t>                           від 18 жовтня 2023 року № 303/7508/23       </a:t>
            </a:r>
            <a:endParaRPr lang="ru-RU" sz="2000" dirty="0"/>
          </a:p>
        </p:txBody>
      </p:sp>
      <p:pic>
        <p:nvPicPr>
          <p:cNvPr id="8" name="Рисунок 7">
            <a:extLst>
              <a:ext uri="{FF2B5EF4-FFF2-40B4-BE49-F238E27FC236}">
                <a16:creationId xmlns:a16="http://schemas.microsoft.com/office/drawing/2014/main" id="{7BED69B9-6DD4-4931-9D33-113C787DA03E}"/>
              </a:ext>
            </a:extLst>
          </p:cNvPr>
          <p:cNvPicPr>
            <a:picLocks noChangeAspect="1"/>
          </p:cNvPicPr>
          <p:nvPr/>
        </p:nvPicPr>
        <p:blipFill>
          <a:blip r:embed="rId2"/>
          <a:stretch>
            <a:fillRect/>
          </a:stretch>
        </p:blipFill>
        <p:spPr>
          <a:xfrm>
            <a:off x="4841673" y="3913265"/>
            <a:ext cx="4786362" cy="2249999"/>
          </a:xfrm>
          <a:prstGeom prst="rect">
            <a:avLst/>
          </a:prstGeom>
          <a:ln>
            <a:solidFill>
              <a:schemeClr val="accent1"/>
            </a:solidFill>
          </a:ln>
        </p:spPr>
      </p:pic>
    </p:spTree>
    <p:extLst>
      <p:ext uri="{BB962C8B-B14F-4D97-AF65-F5344CB8AC3E}">
        <p14:creationId xmlns:p14="http://schemas.microsoft.com/office/powerpoint/2010/main" val="773045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4398" y="632941"/>
            <a:ext cx="7096735" cy="591083"/>
          </a:xfrm>
        </p:spPr>
        <p:txBody>
          <a:bodyPr>
            <a:normAutofit fontScale="90000"/>
          </a:bodyPr>
          <a:lstStyle/>
          <a:p>
            <a:r>
              <a:rPr lang="uk-UA" sz="3200" dirty="0"/>
              <a:t>Що вирішить</a:t>
            </a:r>
            <a:br>
              <a:rPr lang="uk-UA" sz="3200" dirty="0"/>
            </a:br>
            <a:r>
              <a:rPr lang="uk-UA" sz="3200" dirty="0"/>
              <a:t>Конституційний Суд України?</a:t>
            </a:r>
            <a:endParaRPr lang="ru-RU" sz="3200" dirty="0"/>
          </a:p>
        </p:txBody>
      </p:sp>
      <p:sp>
        <p:nvSpPr>
          <p:cNvPr id="3" name="Подзаголовок 2"/>
          <p:cNvSpPr>
            <a:spLocks noGrp="1"/>
          </p:cNvSpPr>
          <p:nvPr>
            <p:ph type="subTitle" idx="1"/>
          </p:nvPr>
        </p:nvSpPr>
        <p:spPr>
          <a:xfrm>
            <a:off x="325061" y="1739662"/>
            <a:ext cx="6953269" cy="1590830"/>
          </a:xfrm>
        </p:spPr>
        <p:txBody>
          <a:bodyPr/>
          <a:lstStyle/>
          <a:p>
            <a:r>
              <a:rPr lang="uk-UA" sz="2000" dirty="0"/>
              <a:t>Суб'єкт права на конституційну скаргу просить перевірити п.п.17 п.1 Розділу І ЗУ </a:t>
            </a:r>
            <a:r>
              <a:rPr lang="uk-UA" sz="2000" dirty="0">
                <a:latin typeface="Roboto Condensed Light" panose="02000000000000000000" pitchFamily="2" charset="0"/>
                <a:ea typeface="Roboto Condensed Light" panose="02000000000000000000" pitchFamily="2" charset="0"/>
              </a:rPr>
              <a:t> № 2352</a:t>
            </a:r>
            <a:r>
              <a:rPr lang="uk-UA" sz="2000" dirty="0"/>
              <a:t>  ( де у частині третій статті 119 </a:t>
            </a:r>
            <a:r>
              <a:rPr lang="uk-UA" sz="2000" dirty="0" err="1"/>
              <a:t>КЗпП</a:t>
            </a:r>
            <a:r>
              <a:rPr lang="uk-UA" sz="2000" dirty="0"/>
              <a:t> України слова «зберігаються місце роботи, посада і середній заробіток» замінено словами  «зберігаються місце роботи і посада» )</a:t>
            </a:r>
          </a:p>
          <a:p>
            <a:endParaRPr lang="uk-UA" dirty="0"/>
          </a:p>
        </p:txBody>
      </p:sp>
      <p:sp>
        <p:nvSpPr>
          <p:cNvPr id="4" name="Текст 3"/>
          <p:cNvSpPr>
            <a:spLocks noGrp="1"/>
          </p:cNvSpPr>
          <p:nvPr>
            <p:ph type="body" sz="quarter" idx="13"/>
          </p:nvPr>
        </p:nvSpPr>
        <p:spPr/>
        <p:txBody>
          <a:bodyPr/>
          <a:lstStyle/>
          <a:p>
            <a:endParaRPr lang="ru-RU"/>
          </a:p>
        </p:txBody>
      </p:sp>
      <p:sp>
        <p:nvSpPr>
          <p:cNvPr id="5" name="Номер слайда 4"/>
          <p:cNvSpPr>
            <a:spLocks noGrp="1"/>
          </p:cNvSpPr>
          <p:nvPr>
            <p:ph type="sldNum" sz="quarter" idx="12"/>
          </p:nvPr>
        </p:nvSpPr>
        <p:spPr/>
        <p:txBody>
          <a:bodyPr/>
          <a:lstStyle/>
          <a:p>
            <a:fld id="{E31F88C0-7908-8242-B816-1B240D45A7D7}" type="slidenum">
              <a:rPr lang="en-US" smtClean="0"/>
              <a:pPr/>
              <a:t>11</a:t>
            </a:fld>
            <a:endParaRPr lang="en-US" dirty="0"/>
          </a:p>
        </p:txBody>
      </p:sp>
      <p:sp>
        <p:nvSpPr>
          <p:cNvPr id="6" name="Текст 5"/>
          <p:cNvSpPr>
            <a:spLocks noGrp="1"/>
          </p:cNvSpPr>
          <p:nvPr>
            <p:ph type="body" sz="quarter" idx="14"/>
          </p:nvPr>
        </p:nvSpPr>
        <p:spPr>
          <a:xfrm>
            <a:off x="454398" y="3493748"/>
            <a:ext cx="9085715" cy="2560900"/>
          </a:xfrm>
        </p:spPr>
        <p:txBody>
          <a:bodyPr>
            <a:normAutofit/>
          </a:bodyPr>
          <a:lstStyle/>
          <a:p>
            <a:pPr>
              <a:lnSpc>
                <a:spcPct val="200000"/>
              </a:lnSpc>
              <a:buFont typeface="Wingdings" panose="05000000000000000000" pitchFamily="2" charset="2"/>
              <a:buChar char="q"/>
            </a:pPr>
            <a:r>
              <a:rPr lang="uk-UA" sz="1800" dirty="0"/>
              <a:t>Чи відповідають оспорювані приписи ч.1 ст. 8, ч.5 ст. 17, ч.ч.2,3 ст. 22 та ст. 64 Конституції України?</a:t>
            </a:r>
          </a:p>
          <a:p>
            <a:pPr>
              <a:lnSpc>
                <a:spcPct val="200000"/>
              </a:lnSpc>
              <a:buFont typeface="Wingdings" panose="05000000000000000000" pitchFamily="2" charset="2"/>
              <a:buChar char="q"/>
            </a:pPr>
            <a:r>
              <a:rPr lang="uk-UA" sz="1800" dirty="0"/>
              <a:t>8 листопада 2023 року КС перейшов до закритої частини для ухвалення рішення</a:t>
            </a:r>
          </a:p>
          <a:p>
            <a:pPr marL="0" indent="0">
              <a:lnSpc>
                <a:spcPct val="200000"/>
              </a:lnSpc>
              <a:buNone/>
            </a:pPr>
            <a:r>
              <a:rPr lang="uk-UA" sz="1800" dirty="0"/>
              <a:t>Скарга № 18/257 від 31 липня 2023 року</a:t>
            </a:r>
          </a:p>
          <a:p>
            <a:pPr>
              <a:lnSpc>
                <a:spcPct val="200000"/>
              </a:lnSpc>
              <a:buFont typeface="Wingdings" panose="05000000000000000000" pitchFamily="2" charset="2"/>
              <a:buChar char="q"/>
            </a:pPr>
            <a:endParaRPr lang="uk-UA" sz="1800" dirty="0"/>
          </a:p>
          <a:p>
            <a:pPr>
              <a:lnSpc>
                <a:spcPct val="200000"/>
              </a:lnSpc>
              <a:buFont typeface="Wingdings" panose="05000000000000000000" pitchFamily="2" charset="2"/>
              <a:buChar char="q"/>
            </a:pPr>
            <a:endParaRPr lang="uk-UA" sz="1800" dirty="0"/>
          </a:p>
          <a:p>
            <a:endParaRPr lang="uk-UA" dirty="0"/>
          </a:p>
        </p:txBody>
      </p:sp>
      <p:pic>
        <p:nvPicPr>
          <p:cNvPr id="7" name="Рисунок 6">
            <a:extLst>
              <a:ext uri="{FF2B5EF4-FFF2-40B4-BE49-F238E27FC236}">
                <a16:creationId xmlns:a16="http://schemas.microsoft.com/office/drawing/2014/main" id="{A0DAEE3D-0CD7-4BFE-9430-1EFF40DE9298}"/>
              </a:ext>
            </a:extLst>
          </p:cNvPr>
          <p:cNvPicPr>
            <a:picLocks noChangeAspect="1"/>
          </p:cNvPicPr>
          <p:nvPr/>
        </p:nvPicPr>
        <p:blipFill rotWithShape="1">
          <a:blip r:embed="rId2"/>
          <a:srcRect t="5" r="7676" b="23692"/>
          <a:stretch/>
        </p:blipFill>
        <p:spPr>
          <a:xfrm>
            <a:off x="7278330" y="351352"/>
            <a:ext cx="3167687" cy="1745343"/>
          </a:xfrm>
          <a:prstGeom prst="rect">
            <a:avLst/>
          </a:prstGeom>
          <a:ln>
            <a:noFill/>
          </a:ln>
          <a:effectLst>
            <a:outerShdw blurRad="50800" dist="38100" dir="2700000" algn="tl" rotWithShape="0">
              <a:prstClr val="black">
                <a:alpha val="40000"/>
              </a:prstClr>
            </a:outerShdw>
            <a:softEdge rad="0"/>
          </a:effectLst>
        </p:spPr>
      </p:pic>
    </p:spTree>
    <p:extLst>
      <p:ext uri="{BB962C8B-B14F-4D97-AF65-F5344CB8AC3E}">
        <p14:creationId xmlns:p14="http://schemas.microsoft.com/office/powerpoint/2010/main" val="3384405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3200" dirty="0"/>
              <a:t>Ч.3 ст. 119 КЗпП </a:t>
            </a:r>
            <a:r>
              <a:rPr lang="en-US" sz="3200" dirty="0"/>
              <a:t>&amp; </a:t>
            </a:r>
            <a:r>
              <a:rPr lang="uk-UA" sz="3200" dirty="0"/>
              <a:t>ч.2 ст. 57 ЗУ «Про освіту» </a:t>
            </a:r>
            <a:endParaRPr lang="ru-RU" sz="3200" dirty="0"/>
          </a:p>
        </p:txBody>
      </p:sp>
      <p:sp>
        <p:nvSpPr>
          <p:cNvPr id="3" name="Подзаголовок 2"/>
          <p:cNvSpPr>
            <a:spLocks noGrp="1"/>
          </p:cNvSpPr>
          <p:nvPr>
            <p:ph type="subTitle" idx="1"/>
          </p:nvPr>
        </p:nvSpPr>
        <p:spPr>
          <a:xfrm>
            <a:off x="454771" y="1041022"/>
            <a:ext cx="9771098" cy="793944"/>
          </a:xfrm>
        </p:spPr>
        <p:txBody>
          <a:bodyPr/>
          <a:lstStyle/>
          <a:p>
            <a:pPr algn="just"/>
            <a:r>
              <a:rPr lang="uk-UA" sz="2000" dirty="0"/>
              <a:t>За педагогічними чи науково-педагогічними працівниками призваними на військову службу за призовом під час мобілізації зберігається попередній середній заробіток</a:t>
            </a:r>
            <a:endParaRPr lang="ru-RU" sz="2000" dirty="0"/>
          </a:p>
        </p:txBody>
      </p:sp>
      <p:sp>
        <p:nvSpPr>
          <p:cNvPr id="5" name="Номер слайда 4"/>
          <p:cNvSpPr>
            <a:spLocks noGrp="1"/>
          </p:cNvSpPr>
          <p:nvPr>
            <p:ph type="sldNum" sz="quarter" idx="12"/>
          </p:nvPr>
        </p:nvSpPr>
        <p:spPr/>
        <p:txBody>
          <a:bodyPr/>
          <a:lstStyle/>
          <a:p>
            <a:fld id="{E31F88C0-7908-8242-B816-1B240D45A7D7}" type="slidenum">
              <a:rPr lang="en-US" smtClean="0"/>
              <a:pPr/>
              <a:t>12</a:t>
            </a:fld>
            <a:endParaRPr lang="en-US" dirty="0"/>
          </a:p>
        </p:txBody>
      </p:sp>
      <p:sp>
        <p:nvSpPr>
          <p:cNvPr id="6" name="Текст 5"/>
          <p:cNvSpPr>
            <a:spLocks noGrp="1"/>
          </p:cNvSpPr>
          <p:nvPr>
            <p:ph type="body" sz="quarter" idx="14"/>
          </p:nvPr>
        </p:nvSpPr>
        <p:spPr>
          <a:xfrm>
            <a:off x="462769" y="1833693"/>
            <a:ext cx="10024869" cy="3242583"/>
          </a:xfrm>
        </p:spPr>
        <p:txBody>
          <a:bodyPr>
            <a:noAutofit/>
          </a:bodyPr>
          <a:lstStyle/>
          <a:p>
            <a:pPr marL="0" indent="0">
              <a:lnSpc>
                <a:spcPct val="170000"/>
              </a:lnSpc>
              <a:buNone/>
            </a:pPr>
            <a:r>
              <a:rPr lang="uk-UA" sz="1800" dirty="0"/>
              <a:t>Обґрунтування:</a:t>
            </a:r>
          </a:p>
          <a:p>
            <a:pPr marL="0" indent="0">
              <a:lnSpc>
                <a:spcPct val="170000"/>
              </a:lnSpc>
              <a:buNone/>
            </a:pPr>
            <a:r>
              <a:rPr lang="uk-UA" sz="1800" dirty="0"/>
              <a:t>....</a:t>
            </a:r>
            <a:r>
              <a:rPr lang="uk-UA" sz="2000" dirty="0"/>
              <a:t>згідно з ч.2 ст. 39 ЗУ «Про військовий обов'язок і військову службу» мобілізовані користуються гарантіями, передбаченими ч.2 ст. 57 ЗУ «Про освіту»</a:t>
            </a:r>
          </a:p>
          <a:p>
            <a:pPr algn="just">
              <a:lnSpc>
                <a:spcPct val="170000"/>
              </a:lnSpc>
              <a:buFont typeface="Wingdings" panose="05000000000000000000" pitchFamily="2" charset="2"/>
              <a:buChar char="q"/>
            </a:pPr>
            <a:r>
              <a:rPr lang="uk-UA" sz="2000" dirty="0"/>
              <a:t>ч.2 ст. 57 ЗУ «Про освіту» є спеціальної нормою, тому має перевагу над загальною </a:t>
            </a:r>
            <a:r>
              <a:rPr lang="en-US" sz="2000" dirty="0"/>
              <a:t> </a:t>
            </a:r>
            <a:r>
              <a:rPr lang="uk-UA" sz="2000" dirty="0"/>
              <a:t>ч.3 ст. 119 КЗпП України; </a:t>
            </a:r>
          </a:p>
          <a:p>
            <a:pPr algn="just">
              <a:lnSpc>
                <a:spcPct val="170000"/>
              </a:lnSpc>
              <a:buFont typeface="Wingdings" panose="05000000000000000000" pitchFamily="2" charset="2"/>
              <a:buChar char="q"/>
            </a:pPr>
            <a:r>
              <a:rPr lang="uk-UA" sz="2000" dirty="0"/>
              <a:t>ЗУ № 2352 не вніс зміни до ЗУ «Про освіту»;</a:t>
            </a:r>
          </a:p>
          <a:p>
            <a:pPr marL="0" indent="0">
              <a:buNone/>
            </a:pPr>
            <a:endParaRPr lang="uk-UA" sz="1800" dirty="0"/>
          </a:p>
          <a:p>
            <a:pPr marL="0" indent="0">
              <a:buNone/>
            </a:pPr>
            <a:r>
              <a:rPr lang="uk-UA" sz="2000" dirty="0"/>
              <a:t>Постанова ВС від 16 жовтня  2023 року № 718/209/23</a:t>
            </a:r>
            <a:endParaRPr lang="ru-RU" sz="2000" dirty="0"/>
          </a:p>
        </p:txBody>
      </p:sp>
      <p:pic>
        <p:nvPicPr>
          <p:cNvPr id="8" name="Рисунок 7">
            <a:extLst>
              <a:ext uri="{FF2B5EF4-FFF2-40B4-BE49-F238E27FC236}">
                <a16:creationId xmlns:a16="http://schemas.microsoft.com/office/drawing/2014/main" id="{39837F47-BFCC-442A-A40E-03EE6CA6156A}"/>
              </a:ext>
            </a:extLst>
          </p:cNvPr>
          <p:cNvPicPr>
            <a:picLocks noChangeAspect="1"/>
          </p:cNvPicPr>
          <p:nvPr/>
        </p:nvPicPr>
        <p:blipFill rotWithShape="1">
          <a:blip r:embed="rId2"/>
          <a:srcRect l="14157" r="12165" b="30834"/>
          <a:stretch/>
        </p:blipFill>
        <p:spPr>
          <a:xfrm>
            <a:off x="6492623" y="3835729"/>
            <a:ext cx="3509752" cy="3137209"/>
          </a:xfrm>
          <a:prstGeom prst="rect">
            <a:avLst/>
          </a:prstGeom>
        </p:spPr>
      </p:pic>
    </p:spTree>
    <p:extLst>
      <p:ext uri="{BB962C8B-B14F-4D97-AF65-F5344CB8AC3E}">
        <p14:creationId xmlns:p14="http://schemas.microsoft.com/office/powerpoint/2010/main" val="1782229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3200" dirty="0"/>
              <a:t>Припинення трудових відносин з керівниками</a:t>
            </a:r>
            <a:endParaRPr lang="ru-RU" sz="3200" dirty="0"/>
          </a:p>
        </p:txBody>
      </p:sp>
      <p:sp>
        <p:nvSpPr>
          <p:cNvPr id="3" name="Подзаголовок 2"/>
          <p:cNvSpPr>
            <a:spLocks noGrp="1"/>
          </p:cNvSpPr>
          <p:nvPr>
            <p:ph type="subTitle" idx="1"/>
          </p:nvPr>
        </p:nvSpPr>
        <p:spPr>
          <a:xfrm>
            <a:off x="454771" y="1524632"/>
            <a:ext cx="9412243" cy="967570"/>
          </a:xfrm>
        </p:spPr>
        <p:txBody>
          <a:bodyPr/>
          <a:lstStyle/>
          <a:p>
            <a:r>
              <a:rPr lang="uk-UA" sz="1800" dirty="0"/>
              <a:t>Згідно з п.5 ч.1 ст. 41 </a:t>
            </a:r>
            <a:r>
              <a:rPr lang="uk-UA" sz="1800" dirty="0" err="1"/>
              <a:t>КЗпП</a:t>
            </a:r>
            <a:r>
              <a:rPr lang="uk-UA" sz="1800" dirty="0"/>
              <a:t> України трудовий договір з ініціативи власника або уповноваженого ним органу може бути розірваний також у випадку припинення повноважень посадових осіб.</a:t>
            </a:r>
          </a:p>
        </p:txBody>
      </p:sp>
      <p:sp>
        <p:nvSpPr>
          <p:cNvPr id="4" name="Текст 3"/>
          <p:cNvSpPr>
            <a:spLocks noGrp="1"/>
          </p:cNvSpPr>
          <p:nvPr>
            <p:ph type="body" sz="quarter" idx="13"/>
          </p:nvPr>
        </p:nvSpPr>
        <p:spPr/>
        <p:txBody>
          <a:bodyPr/>
          <a:lstStyle/>
          <a:p>
            <a:endParaRPr lang="ru-RU"/>
          </a:p>
        </p:txBody>
      </p:sp>
      <p:sp>
        <p:nvSpPr>
          <p:cNvPr id="5" name="Номер слайда 4"/>
          <p:cNvSpPr>
            <a:spLocks noGrp="1"/>
          </p:cNvSpPr>
          <p:nvPr>
            <p:ph type="sldNum" sz="quarter" idx="12"/>
          </p:nvPr>
        </p:nvSpPr>
        <p:spPr/>
        <p:txBody>
          <a:bodyPr/>
          <a:lstStyle/>
          <a:p>
            <a:fld id="{E31F88C0-7908-8242-B816-1B240D45A7D7}" type="slidenum">
              <a:rPr lang="en-US" smtClean="0"/>
              <a:pPr/>
              <a:t>13</a:t>
            </a:fld>
            <a:endParaRPr lang="en-US" dirty="0"/>
          </a:p>
        </p:txBody>
      </p:sp>
      <p:sp>
        <p:nvSpPr>
          <p:cNvPr id="6" name="Текст 5"/>
          <p:cNvSpPr>
            <a:spLocks noGrp="1"/>
          </p:cNvSpPr>
          <p:nvPr>
            <p:ph type="body" sz="quarter" idx="14"/>
          </p:nvPr>
        </p:nvSpPr>
        <p:spPr>
          <a:xfrm>
            <a:off x="454771" y="2817352"/>
            <a:ext cx="9308438" cy="3102634"/>
          </a:xfrm>
        </p:spPr>
        <p:txBody>
          <a:bodyPr>
            <a:normAutofit fontScale="47500" lnSpcReduction="20000"/>
          </a:bodyPr>
          <a:lstStyle/>
          <a:p>
            <a:endParaRPr lang="ru-RU" dirty="0"/>
          </a:p>
          <a:p>
            <a:pPr marL="0" indent="0">
              <a:buNone/>
            </a:pPr>
            <a:r>
              <a:rPr lang="uk-UA" sz="3800" dirty="0"/>
              <a:t>Алгоритм   застосування :</a:t>
            </a:r>
          </a:p>
          <a:p>
            <a:pPr marL="0" indent="0">
              <a:buNone/>
            </a:pPr>
            <a:endParaRPr lang="uk-UA" sz="3800" dirty="0"/>
          </a:p>
          <a:p>
            <a:pPr>
              <a:buFont typeface="Wingdings" panose="05000000000000000000" pitchFamily="2" charset="2"/>
              <a:buChar char="q"/>
            </a:pPr>
            <a:r>
              <a:rPr lang="uk-UA" sz="3800" dirty="0"/>
              <a:t>звільнений працівник повинен бути посадовою особою підприємства </a:t>
            </a:r>
          </a:p>
          <a:p>
            <a:pPr>
              <a:buFont typeface="Wingdings" panose="05000000000000000000" pitchFamily="2" charset="2"/>
              <a:buChar char="q"/>
            </a:pPr>
            <a:r>
              <a:rPr lang="uk-UA" sz="3800" dirty="0"/>
              <a:t>має відбутись попереднє припинення повноважень посадової особи (окреме рішення вищого органу управління або виконавчого органу, що наділений повноваженнями з прийому/звільнення працівників)</a:t>
            </a:r>
          </a:p>
          <a:p>
            <a:pPr>
              <a:buFont typeface="Wingdings" panose="05000000000000000000" pitchFamily="2" charset="2"/>
              <a:buChar char="q"/>
            </a:pPr>
            <a:r>
              <a:rPr lang="uk-UA" sz="3800" dirty="0"/>
              <a:t>розірвання трудового договору в порядку, передбаченому чинним законодавством України та статутними документами господарського товариства , оскільки поняття «припинення повноважень» не є тотожним поняттю «звільнення».</a:t>
            </a:r>
          </a:p>
          <a:p>
            <a:pPr marL="0" indent="0">
              <a:buNone/>
            </a:pPr>
            <a:endParaRPr lang="ru-RU" dirty="0"/>
          </a:p>
        </p:txBody>
      </p:sp>
    </p:spTree>
    <p:extLst>
      <p:ext uri="{BB962C8B-B14F-4D97-AF65-F5344CB8AC3E}">
        <p14:creationId xmlns:p14="http://schemas.microsoft.com/office/powerpoint/2010/main" val="474911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4771" y="376912"/>
            <a:ext cx="9412242" cy="591083"/>
          </a:xfrm>
        </p:spPr>
        <p:txBody>
          <a:bodyPr>
            <a:noAutofit/>
          </a:bodyPr>
          <a:lstStyle/>
          <a:p>
            <a:r>
              <a:rPr lang="uk-UA" sz="3200" dirty="0"/>
              <a:t>Посадова особа в розумінні п.5</a:t>
            </a:r>
            <a:r>
              <a:rPr lang="ru-RU" sz="3200" dirty="0"/>
              <a:t> ч.1 ст. 41 </a:t>
            </a:r>
            <a:r>
              <a:rPr lang="ru-RU" sz="3200" dirty="0" err="1"/>
              <a:t>КЗпП</a:t>
            </a:r>
            <a:r>
              <a:rPr lang="ru-RU" sz="3200" dirty="0"/>
              <a:t> </a:t>
            </a:r>
            <a:r>
              <a:rPr lang="ru-RU" sz="3200" dirty="0" err="1"/>
              <a:t>України</a:t>
            </a:r>
            <a:r>
              <a:rPr lang="uk-UA" sz="3200" dirty="0"/>
              <a:t> </a:t>
            </a:r>
            <a:endParaRPr lang="ru-RU" sz="3200" dirty="0"/>
          </a:p>
        </p:txBody>
      </p:sp>
      <p:sp>
        <p:nvSpPr>
          <p:cNvPr id="3" name="Подзаголовок 2"/>
          <p:cNvSpPr>
            <a:spLocks noGrp="1"/>
          </p:cNvSpPr>
          <p:nvPr>
            <p:ph type="subTitle" idx="1"/>
          </p:nvPr>
        </p:nvSpPr>
        <p:spPr>
          <a:xfrm>
            <a:off x="-89428" y="6008319"/>
            <a:ext cx="9412243" cy="1590830"/>
          </a:xfrm>
        </p:spPr>
        <p:txBody>
          <a:bodyPr/>
          <a:lstStyle/>
          <a:p>
            <a:r>
              <a:rPr lang="uk-UA" dirty="0"/>
              <a:t> </a:t>
            </a:r>
            <a:endParaRPr lang="ru-RU" dirty="0"/>
          </a:p>
        </p:txBody>
      </p:sp>
      <p:sp>
        <p:nvSpPr>
          <p:cNvPr id="5" name="Номер слайда 4"/>
          <p:cNvSpPr>
            <a:spLocks noGrp="1"/>
          </p:cNvSpPr>
          <p:nvPr>
            <p:ph type="sldNum" sz="quarter" idx="12"/>
          </p:nvPr>
        </p:nvSpPr>
        <p:spPr/>
        <p:txBody>
          <a:bodyPr/>
          <a:lstStyle/>
          <a:p>
            <a:fld id="{E31F88C0-7908-8242-B816-1B240D45A7D7}" type="slidenum">
              <a:rPr lang="en-US" smtClean="0"/>
              <a:pPr/>
              <a:t>14</a:t>
            </a:fld>
            <a:endParaRPr lang="en-US" dirty="0"/>
          </a:p>
        </p:txBody>
      </p:sp>
      <p:sp>
        <p:nvSpPr>
          <p:cNvPr id="6" name="Текст 5"/>
          <p:cNvSpPr>
            <a:spLocks noGrp="1"/>
          </p:cNvSpPr>
          <p:nvPr>
            <p:ph type="body" sz="quarter" idx="14"/>
          </p:nvPr>
        </p:nvSpPr>
        <p:spPr>
          <a:xfrm>
            <a:off x="653723" y="1482304"/>
            <a:ext cx="9014338" cy="4685330"/>
          </a:xfrm>
        </p:spPr>
        <p:txBody>
          <a:bodyPr>
            <a:noAutofit/>
          </a:bodyPr>
          <a:lstStyle/>
          <a:p>
            <a:pPr>
              <a:buFont typeface="Wingdings" panose="05000000000000000000" pitchFamily="2" charset="2"/>
              <a:buChar char="q"/>
            </a:pPr>
            <a:r>
              <a:rPr lang="uk-UA" sz="1800" dirty="0"/>
              <a:t>член колегіального виконавчого органу господарського товариства чи одноособовий керівник</a:t>
            </a:r>
          </a:p>
          <a:p>
            <a:pPr>
              <a:buFont typeface="Wingdings" panose="05000000000000000000" pitchFamily="2" charset="2"/>
              <a:buChar char="q"/>
            </a:pPr>
            <a:r>
              <a:rPr lang="uk-UA" sz="1800" dirty="0"/>
              <a:t>на яких при призначенні на посаду покладаються функції по управлінню за рішенням власника або уповноваженого органу в межах своїх повноважень</a:t>
            </a:r>
          </a:p>
          <a:p>
            <a:pPr marL="0" indent="0">
              <a:buNone/>
            </a:pPr>
            <a:endParaRPr lang="uk-UA" sz="2400" dirty="0"/>
          </a:p>
          <a:p>
            <a:pPr marL="0" indent="0">
              <a:buNone/>
            </a:pPr>
            <a:r>
              <a:rPr lang="uk-UA" sz="1800" dirty="0"/>
              <a:t>… </a:t>
            </a:r>
            <a:r>
              <a:rPr lang="uk-UA" sz="2000" dirty="0"/>
              <a:t>віднесення статутом товариства певної посади до категорії «посадових осіб» не є підставою для визнання її такою, до якої застосовується положення п.5 ч.1 ст. 41 КЗпП України </a:t>
            </a:r>
          </a:p>
          <a:p>
            <a:pPr marL="0" indent="0">
              <a:buNone/>
            </a:pPr>
            <a:r>
              <a:rPr lang="uk-UA" sz="2000" dirty="0"/>
              <a:t>… припинення повноважень члена виконавчого органу може відбутись у будь-який час та з будь-яких підстав, водночас, це стосується лише посадових осіб – членів колегіального виконавчого органу господарського товариства чи одноособового керівника на яких при призначенні на посаду покладаються функції по управлінню за рішенням власника або уповноваженого органу в межах своїх повноважень</a:t>
            </a:r>
          </a:p>
          <a:p>
            <a:pPr marL="0" indent="0">
              <a:buNone/>
            </a:pPr>
            <a:endParaRPr lang="ru-RU" sz="2000" dirty="0"/>
          </a:p>
          <a:p>
            <a:pPr marL="0" indent="0">
              <a:buNone/>
            </a:pPr>
            <a:r>
              <a:rPr lang="uk-UA" sz="2000" dirty="0"/>
              <a:t>Постанова ОП КЦС ВС від 23 січня 2023 року № 766/23789/19</a:t>
            </a:r>
            <a:endParaRPr lang="ru-RU" sz="2000" dirty="0"/>
          </a:p>
          <a:p>
            <a:pPr marL="0" indent="0">
              <a:buNone/>
            </a:pPr>
            <a:endParaRPr lang="ru-RU" dirty="0"/>
          </a:p>
        </p:txBody>
      </p:sp>
    </p:spTree>
    <p:extLst>
      <p:ext uri="{BB962C8B-B14F-4D97-AF65-F5344CB8AC3E}">
        <p14:creationId xmlns:p14="http://schemas.microsoft.com/office/powerpoint/2010/main" val="999161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91870" y="642615"/>
            <a:ext cx="9716645" cy="591083"/>
          </a:xfrm>
        </p:spPr>
        <p:txBody>
          <a:bodyPr>
            <a:noAutofit/>
          </a:bodyPr>
          <a:lstStyle/>
          <a:p>
            <a:br>
              <a:rPr lang="uk-UA" sz="3200" dirty="0"/>
            </a:br>
            <a:br>
              <a:rPr lang="ru-RU" sz="3200" dirty="0"/>
            </a:br>
            <a:br>
              <a:rPr lang="ru-RU" sz="3200" dirty="0"/>
            </a:br>
            <a:r>
              <a:rPr lang="uk-UA" sz="2800" dirty="0"/>
              <a:t>Припинення повноважень  посадової особи як передумова звільнення на підставі  </a:t>
            </a:r>
            <a:r>
              <a:rPr lang="ru-RU" sz="2800" dirty="0"/>
              <a:t>п.5 ч.1 ст. 41 КЗПП </a:t>
            </a:r>
            <a:r>
              <a:rPr lang="uk-UA" sz="2800" dirty="0"/>
              <a:t>України</a:t>
            </a:r>
            <a:r>
              <a:rPr lang="ru-RU" sz="2800" dirty="0"/>
              <a:t> </a:t>
            </a:r>
            <a:r>
              <a:rPr lang="uk-UA" sz="2800" dirty="0"/>
              <a:t>  </a:t>
            </a:r>
            <a:br>
              <a:rPr lang="uk-UA" sz="3200" dirty="0"/>
            </a:br>
            <a:br>
              <a:rPr lang="ru-RU" sz="3200" dirty="0"/>
            </a:br>
            <a:br>
              <a:rPr lang="ru-RU" sz="3200" dirty="0"/>
            </a:br>
            <a:br>
              <a:rPr lang="ru-RU" sz="3200" dirty="0"/>
            </a:br>
            <a:endParaRPr lang="ru-RU" sz="3200" dirty="0"/>
          </a:p>
        </p:txBody>
      </p:sp>
      <p:sp>
        <p:nvSpPr>
          <p:cNvPr id="3" name="Подзаголовок 2"/>
          <p:cNvSpPr>
            <a:spLocks noGrp="1"/>
          </p:cNvSpPr>
          <p:nvPr>
            <p:ph type="subTitle" idx="1"/>
          </p:nvPr>
        </p:nvSpPr>
        <p:spPr>
          <a:xfrm>
            <a:off x="501486" y="1211847"/>
            <a:ext cx="9412243" cy="965101"/>
          </a:xfrm>
        </p:spPr>
        <p:txBody>
          <a:bodyPr/>
          <a:lstStyle/>
          <a:p>
            <a:r>
              <a:rPr lang="uk-UA" sz="1800" dirty="0"/>
              <a:t>Повноваження члена виконавчого органу можуть бути у будь-який припинені  або він може бути тимчасово відсторонений від виконання своїх повноважень (ч.3 ст. 99 ЦК України )</a:t>
            </a:r>
            <a:br>
              <a:rPr lang="uk-UA" sz="1800" dirty="0"/>
            </a:br>
            <a:endParaRPr lang="uk-UA" sz="1800" dirty="0"/>
          </a:p>
        </p:txBody>
      </p:sp>
      <p:sp>
        <p:nvSpPr>
          <p:cNvPr id="4" name="Текст 3"/>
          <p:cNvSpPr>
            <a:spLocks noGrp="1"/>
          </p:cNvSpPr>
          <p:nvPr>
            <p:ph type="body" sz="quarter" idx="13"/>
          </p:nvPr>
        </p:nvSpPr>
        <p:spPr/>
        <p:txBody>
          <a:bodyPr/>
          <a:lstStyle/>
          <a:p>
            <a:endParaRPr lang="ru-RU"/>
          </a:p>
        </p:txBody>
      </p:sp>
      <p:sp>
        <p:nvSpPr>
          <p:cNvPr id="5" name="Номер слайда 4"/>
          <p:cNvSpPr>
            <a:spLocks noGrp="1"/>
          </p:cNvSpPr>
          <p:nvPr>
            <p:ph type="sldNum" sz="quarter" idx="12"/>
          </p:nvPr>
        </p:nvSpPr>
        <p:spPr/>
        <p:txBody>
          <a:bodyPr/>
          <a:lstStyle/>
          <a:p>
            <a:fld id="{E31F88C0-7908-8242-B816-1B240D45A7D7}" type="slidenum">
              <a:rPr lang="en-US" smtClean="0"/>
              <a:pPr/>
              <a:t>15</a:t>
            </a:fld>
            <a:endParaRPr lang="en-US" dirty="0"/>
          </a:p>
        </p:txBody>
      </p:sp>
      <p:sp>
        <p:nvSpPr>
          <p:cNvPr id="6" name="Текст 5"/>
          <p:cNvSpPr>
            <a:spLocks noGrp="1"/>
          </p:cNvSpPr>
          <p:nvPr>
            <p:ph type="body" sz="quarter" idx="14"/>
          </p:nvPr>
        </p:nvSpPr>
        <p:spPr>
          <a:xfrm>
            <a:off x="623944" y="2148888"/>
            <a:ext cx="9167328" cy="3265073"/>
          </a:xfrm>
        </p:spPr>
        <p:txBody>
          <a:bodyPr>
            <a:normAutofit fontScale="25000" lnSpcReduction="20000"/>
          </a:bodyPr>
          <a:lstStyle/>
          <a:p>
            <a:pPr>
              <a:buFont typeface="Wingdings" panose="05000000000000000000" pitchFamily="2" charset="2"/>
              <a:buChar char="q"/>
            </a:pPr>
            <a:r>
              <a:rPr lang="ru-RU" sz="7200" dirty="0"/>
              <a:t>….</a:t>
            </a:r>
            <a:r>
              <a:rPr lang="uk-UA" sz="7200" dirty="0"/>
              <a:t> </a:t>
            </a:r>
            <a:r>
              <a:rPr lang="uk-UA" sz="8000" dirty="0"/>
              <a:t>зміст положень частини третьої статті 99 ЦК України надає право компетентному (уповноваженому) органу товариства припинити повноваження члена виконавчого органу у будь-який час, на свій розсуд, з будь-яких підстав.</a:t>
            </a:r>
          </a:p>
          <a:p>
            <a:pPr marL="0" indent="0">
              <a:buNone/>
            </a:pPr>
            <a:endParaRPr lang="uk-UA" sz="8000" dirty="0"/>
          </a:p>
          <a:p>
            <a:pPr marL="0" indent="0">
              <a:buNone/>
            </a:pPr>
            <a:r>
              <a:rPr lang="uk-UA" sz="7200" dirty="0"/>
              <a:t>Постанова ВП ВС від </a:t>
            </a:r>
            <a:r>
              <a:rPr lang="ru-RU" sz="7200" dirty="0"/>
              <a:t>10 </a:t>
            </a:r>
            <a:r>
              <a:rPr lang="uk-UA" sz="7200" dirty="0"/>
              <a:t>квітня</a:t>
            </a:r>
            <a:r>
              <a:rPr lang="ru-RU" sz="7200" dirty="0"/>
              <a:t> 2019 року у </a:t>
            </a:r>
            <a:r>
              <a:rPr lang="ru-RU" sz="7200" dirty="0" err="1"/>
              <a:t>справі</a:t>
            </a:r>
            <a:r>
              <a:rPr lang="ru-RU" sz="7200" dirty="0"/>
              <a:t> </a:t>
            </a:r>
            <a:r>
              <a:rPr lang="uk-UA" sz="7200" dirty="0"/>
              <a:t> </a:t>
            </a:r>
            <a:r>
              <a:rPr lang="ru-RU" sz="7200" dirty="0"/>
              <a:t>№ 510/456/17</a:t>
            </a:r>
          </a:p>
          <a:p>
            <a:pPr marL="0" indent="0">
              <a:buNone/>
            </a:pPr>
            <a:endParaRPr lang="ru-RU" sz="7200" dirty="0"/>
          </a:p>
          <a:p>
            <a:pPr marL="0" indent="0">
              <a:buNone/>
            </a:pPr>
            <a:endParaRPr lang="ru-RU" sz="6400" dirty="0"/>
          </a:p>
          <a:p>
            <a:pPr>
              <a:buFont typeface="Wingdings" panose="05000000000000000000" pitchFamily="2" charset="2"/>
              <a:buChar char="q"/>
            </a:pPr>
            <a:r>
              <a:rPr lang="uk-UA" sz="8000" dirty="0"/>
              <a:t>При розгляді спору щодо розірвання трудового договору </a:t>
            </a:r>
            <a:r>
              <a:rPr lang="uk-UA" sz="8000" b="1" dirty="0"/>
              <a:t>за п. 5 ч. 1 ст. 41 КЗпП  має значення</a:t>
            </a:r>
            <a:r>
              <a:rPr lang="uk-UA" sz="8000" dirty="0"/>
              <a:t> не наявність підстав для припинення повноважень (звільнення) посадової особи, а </a:t>
            </a:r>
            <a:r>
              <a:rPr lang="uk-UA" sz="8000" b="1" dirty="0"/>
              <a:t>дотримання органом управління </a:t>
            </a:r>
            <a:r>
              <a:rPr lang="uk-UA" sz="8000" dirty="0"/>
              <a:t>(загальними зборами, наглядовою радою) передбаченої цивільним законодавством та установчими документами юридичної особи </a:t>
            </a:r>
            <a:r>
              <a:rPr lang="uk-UA" sz="8000" b="1" dirty="0"/>
              <a:t>процедури ухвалення рішення про таке припинення.</a:t>
            </a:r>
          </a:p>
          <a:p>
            <a:pPr marL="0" indent="0">
              <a:buNone/>
            </a:pPr>
            <a:endParaRPr lang="ru-RU" sz="7200" dirty="0"/>
          </a:p>
          <a:p>
            <a:pPr marL="0" indent="0">
              <a:buNone/>
            </a:pPr>
            <a:r>
              <a:rPr lang="ru-RU" sz="7200" dirty="0"/>
              <a:t>Постанова ВП ВС </a:t>
            </a:r>
            <a:r>
              <a:rPr lang="ru-RU" sz="7200" dirty="0" err="1"/>
              <a:t>від</a:t>
            </a:r>
            <a:r>
              <a:rPr lang="ru-RU" sz="7200" dirty="0"/>
              <a:t> 15 вересня 2020 року у </a:t>
            </a:r>
            <a:r>
              <a:rPr lang="ru-RU" sz="7200" dirty="0" err="1"/>
              <a:t>справі</a:t>
            </a:r>
            <a:r>
              <a:rPr lang="ru-RU" sz="7200" dirty="0"/>
              <a:t> № 205/4196/18</a:t>
            </a:r>
          </a:p>
          <a:p>
            <a:pPr marL="0" indent="0">
              <a:buNone/>
            </a:pPr>
            <a:r>
              <a:rPr lang="ru-RU" sz="7200" dirty="0"/>
              <a:t>                                 </a:t>
            </a:r>
            <a:r>
              <a:rPr lang="uk-UA" sz="7200" dirty="0"/>
              <a:t>від 23 лютого 2021 року  у справі 753/17776/19</a:t>
            </a:r>
            <a:endParaRPr lang="ru-RU" sz="4400" dirty="0"/>
          </a:p>
        </p:txBody>
      </p:sp>
    </p:spTree>
    <p:extLst>
      <p:ext uri="{BB962C8B-B14F-4D97-AF65-F5344CB8AC3E}">
        <p14:creationId xmlns:p14="http://schemas.microsoft.com/office/powerpoint/2010/main" val="1923741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2949"/>
        </a:solid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5C67695E-F609-0D5D-080A-FDBECE636673}"/>
              </a:ext>
            </a:extLst>
          </p:cNvPr>
          <p:cNvSpPr txBox="1">
            <a:spLocks/>
          </p:cNvSpPr>
          <p:nvPr/>
        </p:nvSpPr>
        <p:spPr>
          <a:xfrm>
            <a:off x="518059" y="6300489"/>
            <a:ext cx="4787292" cy="923601"/>
          </a:xfrm>
          <a:prstGeom prst="rect">
            <a:avLst/>
          </a:prstGeom>
        </p:spPr>
        <p:txBody>
          <a:bodyPr>
            <a:normAutofit/>
          </a:bodyPr>
          <a:lstStyle>
            <a:lvl1pPr marL="252100" indent="-252100" algn="l" defTabSz="1008400" rtl="0" eaLnBrk="1" latinLnBrk="0" hangingPunct="1">
              <a:lnSpc>
                <a:spcPct val="90000"/>
              </a:lnSpc>
              <a:spcBef>
                <a:spcPts val="1103"/>
              </a:spcBef>
              <a:buFont typeface="Arial" panose="020B0604020202020204" pitchFamily="34" charset="0"/>
              <a:buChar char="•"/>
              <a:defRPr sz="3088" kern="1200">
                <a:solidFill>
                  <a:schemeClr val="tx1"/>
                </a:solidFill>
                <a:latin typeface="+mn-lt"/>
                <a:ea typeface="+mn-ea"/>
                <a:cs typeface="+mn-cs"/>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marL="0" indent="0">
              <a:buNone/>
            </a:pPr>
            <a:r>
              <a:rPr lang="uk-UA" sz="4400" dirty="0">
                <a:solidFill>
                  <a:schemeClr val="bg1"/>
                </a:solidFill>
                <a:latin typeface="Roboto Condensed Light" panose="02000000000000000000" pitchFamily="2" charset="0"/>
                <a:ea typeface="Roboto Condensed Light" panose="02000000000000000000" pitchFamily="2" charset="0"/>
              </a:rPr>
              <a:t>Дякую за увагу!</a:t>
            </a:r>
            <a:endParaRPr lang="en-US" sz="4400" dirty="0">
              <a:solidFill>
                <a:schemeClr val="bg1"/>
              </a:solidFill>
              <a:latin typeface="Roboto Condensed Light" panose="02000000000000000000" pitchFamily="2" charset="0"/>
              <a:ea typeface="Roboto Condensed Light" panose="02000000000000000000" pitchFamily="2" charset="0"/>
            </a:endParaRPr>
          </a:p>
        </p:txBody>
      </p:sp>
      <p:cxnSp>
        <p:nvCxnSpPr>
          <p:cNvPr id="7" name="Пряма сполучна лінія 6">
            <a:extLst>
              <a:ext uri="{FF2B5EF4-FFF2-40B4-BE49-F238E27FC236}">
                <a16:creationId xmlns:a16="http://schemas.microsoft.com/office/drawing/2014/main" id="{58ECE65B-DF8B-1B0F-4796-9662A8D55CA9}"/>
              </a:ext>
            </a:extLst>
          </p:cNvPr>
          <p:cNvCxnSpPr>
            <a:cxnSpLocks/>
          </p:cNvCxnSpPr>
          <p:nvPr/>
        </p:nvCxnSpPr>
        <p:spPr>
          <a:xfrm>
            <a:off x="602077" y="6275477"/>
            <a:ext cx="9542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Графіка 5">
            <a:extLst>
              <a:ext uri="{FF2B5EF4-FFF2-40B4-BE49-F238E27FC236}">
                <a16:creationId xmlns:a16="http://schemas.microsoft.com/office/drawing/2014/main" id="{A1D3FD57-A6ED-A0FD-4A05-F84C05893A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2138" y="612775"/>
            <a:ext cx="1232064" cy="1510617"/>
          </a:xfrm>
          <a:prstGeom prst="rect">
            <a:avLst/>
          </a:prstGeom>
        </p:spPr>
      </p:pic>
    </p:spTree>
    <p:extLst>
      <p:ext uri="{BB962C8B-B14F-4D97-AF65-F5344CB8AC3E}">
        <p14:creationId xmlns:p14="http://schemas.microsoft.com/office/powerpoint/2010/main" val="2351223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C1D030-F486-D91F-6338-CD0004E336BB}"/>
              </a:ext>
            </a:extLst>
          </p:cNvPr>
          <p:cNvSpPr>
            <a:spLocks noGrp="1"/>
          </p:cNvSpPr>
          <p:nvPr>
            <p:ph type="ctrTitle"/>
          </p:nvPr>
        </p:nvSpPr>
        <p:spPr/>
        <p:txBody>
          <a:bodyPr/>
          <a:lstStyle/>
          <a:p>
            <a:pPr algn="ctr"/>
            <a:r>
              <a:rPr lang="uk-UA" dirty="0"/>
              <a:t>Тимчасове обмеження права на працю</a:t>
            </a:r>
          </a:p>
        </p:txBody>
      </p:sp>
      <p:sp>
        <p:nvSpPr>
          <p:cNvPr id="3" name="Підзаголовок 2">
            <a:extLst>
              <a:ext uri="{FF2B5EF4-FFF2-40B4-BE49-F238E27FC236}">
                <a16:creationId xmlns:a16="http://schemas.microsoft.com/office/drawing/2014/main" id="{237CBE8F-BC87-0D6B-6B9F-4BC9CBF8D694}"/>
              </a:ext>
            </a:extLst>
          </p:cNvPr>
          <p:cNvSpPr>
            <a:spLocks noGrp="1"/>
          </p:cNvSpPr>
          <p:nvPr>
            <p:ph type="subTitle" idx="1"/>
          </p:nvPr>
        </p:nvSpPr>
        <p:spPr/>
        <p:txBody>
          <a:bodyPr/>
          <a:lstStyle/>
          <a:p>
            <a:r>
              <a:rPr lang="uk-UA" dirty="0"/>
              <a:t>стаття 43 Конституції України гарантує право кожного на працю, що включає  можливість заробляти собі на життя працею, яку він вільно обирає або на яку він вільно погоджується</a:t>
            </a:r>
          </a:p>
          <a:p>
            <a:endParaRPr lang="uk-UA" dirty="0"/>
          </a:p>
        </p:txBody>
      </p:sp>
      <p:sp>
        <p:nvSpPr>
          <p:cNvPr id="4" name="Місце для тексту 3">
            <a:extLst>
              <a:ext uri="{FF2B5EF4-FFF2-40B4-BE49-F238E27FC236}">
                <a16:creationId xmlns:a16="http://schemas.microsoft.com/office/drawing/2014/main" id="{2E0524ED-6232-0BA5-1AC6-7B4C048C81FD}"/>
              </a:ext>
            </a:extLst>
          </p:cNvPr>
          <p:cNvSpPr>
            <a:spLocks noGrp="1"/>
          </p:cNvSpPr>
          <p:nvPr>
            <p:ph type="body" sz="quarter" idx="13"/>
          </p:nvPr>
        </p:nvSpPr>
        <p:spPr/>
        <p:txBody>
          <a:bodyPr/>
          <a:lstStyle/>
          <a:p>
            <a:endParaRPr lang="uk-UA"/>
          </a:p>
        </p:txBody>
      </p:sp>
      <p:sp>
        <p:nvSpPr>
          <p:cNvPr id="5" name="Місце для номера слайда 4">
            <a:extLst>
              <a:ext uri="{FF2B5EF4-FFF2-40B4-BE49-F238E27FC236}">
                <a16:creationId xmlns:a16="http://schemas.microsoft.com/office/drawing/2014/main" id="{204BCBC6-BC5B-875E-FA6F-A4FA6D9FB4C1}"/>
              </a:ext>
            </a:extLst>
          </p:cNvPr>
          <p:cNvSpPr>
            <a:spLocks noGrp="1"/>
          </p:cNvSpPr>
          <p:nvPr>
            <p:ph type="sldNum" sz="quarter" idx="12"/>
          </p:nvPr>
        </p:nvSpPr>
        <p:spPr/>
        <p:txBody>
          <a:bodyPr/>
          <a:lstStyle/>
          <a:p>
            <a:fld id="{E31F88C0-7908-8242-B816-1B240D45A7D7}" type="slidenum">
              <a:rPr lang="en-US" smtClean="0"/>
              <a:pPr/>
              <a:t>2</a:t>
            </a:fld>
            <a:endParaRPr lang="en-US" dirty="0"/>
          </a:p>
        </p:txBody>
      </p:sp>
      <p:sp>
        <p:nvSpPr>
          <p:cNvPr id="6" name="Місце для тексту 5">
            <a:extLst>
              <a:ext uri="{FF2B5EF4-FFF2-40B4-BE49-F238E27FC236}">
                <a16:creationId xmlns:a16="http://schemas.microsoft.com/office/drawing/2014/main" id="{41E3780F-D420-1D88-9D05-97FAEC020037}"/>
              </a:ext>
            </a:extLst>
          </p:cNvPr>
          <p:cNvSpPr>
            <a:spLocks noGrp="1"/>
          </p:cNvSpPr>
          <p:nvPr>
            <p:ph type="body" sz="quarter" idx="14"/>
          </p:nvPr>
        </p:nvSpPr>
        <p:spPr>
          <a:xfrm>
            <a:off x="454398" y="3133775"/>
            <a:ext cx="9555364" cy="2560900"/>
          </a:xfrm>
        </p:spPr>
        <p:txBody>
          <a:bodyPr>
            <a:normAutofit fontScale="92500"/>
          </a:bodyPr>
          <a:lstStyle/>
          <a:p>
            <a:r>
              <a:rPr lang="uk-UA" dirty="0"/>
              <a:t>в умовах воєнного  або надзвичайного  стану можуть встановлюватись  окремі обмеження прав і свобод із зазначенням строку дії цих обмежень</a:t>
            </a:r>
          </a:p>
          <a:p>
            <a:r>
              <a:rPr lang="uk-UA" dirty="0"/>
              <a:t>у зв'язку з введенням  в Україні воєнного стану тимчасово, на період дії воєнного стану, можуть обмежуватись конституційні  права і свободи людини і громадянина, передбачені статтею 43 Конституції України</a:t>
            </a:r>
          </a:p>
          <a:p>
            <a:endParaRPr lang="uk-UA" dirty="0"/>
          </a:p>
        </p:txBody>
      </p:sp>
    </p:spTree>
    <p:extLst>
      <p:ext uri="{BB962C8B-B14F-4D97-AF65-F5344CB8AC3E}">
        <p14:creationId xmlns:p14="http://schemas.microsoft.com/office/powerpoint/2010/main" val="377061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4398" y="628139"/>
            <a:ext cx="9085342" cy="179093"/>
          </a:xfrm>
        </p:spPr>
        <p:txBody>
          <a:bodyPr>
            <a:normAutofit fontScale="90000"/>
          </a:bodyPr>
          <a:lstStyle/>
          <a:p>
            <a:pPr algn="ctr"/>
            <a:r>
              <a:rPr lang="uk-UA" dirty="0"/>
              <a:t>Огляд змін у законодавстві </a:t>
            </a:r>
          </a:p>
        </p:txBody>
      </p:sp>
      <p:sp>
        <p:nvSpPr>
          <p:cNvPr id="3" name="Подзаголовок 2"/>
          <p:cNvSpPr>
            <a:spLocks noGrp="1"/>
          </p:cNvSpPr>
          <p:nvPr>
            <p:ph type="subTitle" idx="1"/>
          </p:nvPr>
        </p:nvSpPr>
        <p:spPr/>
        <p:txBody>
          <a:bodyPr/>
          <a:lstStyle/>
          <a:p>
            <a:r>
              <a:rPr lang="uk-UA" sz="2400" b="1" dirty="0">
                <a:latin typeface="Roboto Condensed Light" panose="02000000000000000000" pitchFamily="2" charset="0"/>
                <a:ea typeface="Roboto Condensed Light" panose="02000000000000000000" pitchFamily="2" charset="0"/>
              </a:rPr>
              <a:t>Законом  України від 1 липня 2022 року № 2352 «Про внесення змін до деяких законодавчих актів України щодо оптимізації трудових відносин»  внесено «воєнні» зміни до:</a:t>
            </a:r>
            <a:endParaRPr lang="ru-RU" dirty="0"/>
          </a:p>
        </p:txBody>
      </p:sp>
      <p:sp>
        <p:nvSpPr>
          <p:cNvPr id="5" name="Номер слайда 4"/>
          <p:cNvSpPr>
            <a:spLocks noGrp="1"/>
          </p:cNvSpPr>
          <p:nvPr>
            <p:ph type="sldNum" sz="quarter" idx="12"/>
          </p:nvPr>
        </p:nvSpPr>
        <p:spPr/>
        <p:txBody>
          <a:bodyPr/>
          <a:lstStyle/>
          <a:p>
            <a:fld id="{E31F88C0-7908-8242-B816-1B240D45A7D7}" type="slidenum">
              <a:rPr lang="en-US" smtClean="0"/>
              <a:pPr/>
              <a:t>3</a:t>
            </a:fld>
            <a:endParaRPr lang="en-US" dirty="0"/>
          </a:p>
        </p:txBody>
      </p:sp>
      <p:sp>
        <p:nvSpPr>
          <p:cNvPr id="6" name="Текст 5"/>
          <p:cNvSpPr>
            <a:spLocks noGrp="1"/>
          </p:cNvSpPr>
          <p:nvPr>
            <p:ph type="body" sz="quarter" idx="14"/>
          </p:nvPr>
        </p:nvSpPr>
        <p:spPr>
          <a:xfrm>
            <a:off x="454398" y="2968405"/>
            <a:ext cx="9672096" cy="3111382"/>
          </a:xfrm>
        </p:spPr>
        <p:txBody>
          <a:bodyPr/>
          <a:lstStyle/>
          <a:p>
            <a:r>
              <a:rPr lang="uk-UA" dirty="0"/>
              <a:t> Кодексу законів про працю</a:t>
            </a:r>
          </a:p>
          <a:p>
            <a:r>
              <a:rPr lang="uk-UA" dirty="0"/>
              <a:t>ЗУ «Про відпустки»</a:t>
            </a:r>
          </a:p>
          <a:p>
            <a:r>
              <a:rPr lang="uk-UA" dirty="0"/>
              <a:t>ЗУ «Про оплату праці»</a:t>
            </a:r>
          </a:p>
          <a:p>
            <a:r>
              <a:rPr lang="uk-UA" dirty="0"/>
              <a:t>ЗУ «Про організацію трудових відносин в умовах воєнного стану»</a:t>
            </a:r>
            <a:endParaRPr lang="ru-RU" dirty="0"/>
          </a:p>
        </p:txBody>
      </p:sp>
    </p:spTree>
    <p:extLst>
      <p:ext uri="{BB962C8B-B14F-4D97-AF65-F5344CB8AC3E}">
        <p14:creationId xmlns:p14="http://schemas.microsoft.com/office/powerpoint/2010/main" val="1533511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algn="ctr"/>
            <a:r>
              <a:rPr lang="uk-UA" sz="3200" dirty="0"/>
              <a:t>Нові підстави припинення трудового договору</a:t>
            </a:r>
            <a:endParaRPr lang="ru-RU" sz="3200" dirty="0"/>
          </a:p>
        </p:txBody>
      </p:sp>
      <p:sp>
        <p:nvSpPr>
          <p:cNvPr id="3" name="Подзаголовок 2"/>
          <p:cNvSpPr>
            <a:spLocks noGrp="1"/>
          </p:cNvSpPr>
          <p:nvPr>
            <p:ph type="subTitle" idx="1"/>
          </p:nvPr>
        </p:nvSpPr>
        <p:spPr/>
        <p:txBody>
          <a:bodyPr/>
          <a:lstStyle/>
          <a:p>
            <a:r>
              <a:rPr lang="uk-UA" sz="2000" dirty="0"/>
              <a:t>Трудовий договір з ініціативи  роботодавця може бути розірваний  також  у випадку неможливості забезпечення працівника роботою, визначеною трудовим договором у зв'язку зі знищенням (відсутністю) виробничих, організаційних та технічних умов, засобів виробництва або майна роботодавця внаслідок бойових дій (п.6 ч.1 ст. 41 </a:t>
            </a:r>
            <a:r>
              <a:rPr lang="uk-UA" sz="2000" dirty="0" err="1"/>
              <a:t>КЗпП</a:t>
            </a:r>
            <a:r>
              <a:rPr lang="uk-UA" sz="2000" dirty="0"/>
              <a:t> України)</a:t>
            </a:r>
            <a:br>
              <a:rPr lang="uk-UA" sz="2000" dirty="0"/>
            </a:br>
            <a:endParaRPr lang="ru-RU" sz="2000" dirty="0"/>
          </a:p>
        </p:txBody>
      </p:sp>
      <p:sp>
        <p:nvSpPr>
          <p:cNvPr id="4" name="Текст 3"/>
          <p:cNvSpPr>
            <a:spLocks noGrp="1"/>
          </p:cNvSpPr>
          <p:nvPr>
            <p:ph type="body" sz="quarter" idx="13"/>
          </p:nvPr>
        </p:nvSpPr>
        <p:spPr/>
        <p:txBody>
          <a:bodyPr/>
          <a:lstStyle/>
          <a:p>
            <a:endParaRPr lang="ru-RU"/>
          </a:p>
        </p:txBody>
      </p:sp>
      <p:sp>
        <p:nvSpPr>
          <p:cNvPr id="5" name="Номер слайда 4"/>
          <p:cNvSpPr>
            <a:spLocks noGrp="1"/>
          </p:cNvSpPr>
          <p:nvPr>
            <p:ph type="sldNum" sz="quarter" idx="12"/>
          </p:nvPr>
        </p:nvSpPr>
        <p:spPr/>
        <p:txBody>
          <a:bodyPr/>
          <a:lstStyle/>
          <a:p>
            <a:fld id="{E31F88C0-7908-8242-B816-1B240D45A7D7}" type="slidenum">
              <a:rPr lang="en-US" smtClean="0"/>
              <a:pPr/>
              <a:t>4</a:t>
            </a:fld>
            <a:endParaRPr lang="en-US" dirty="0"/>
          </a:p>
        </p:txBody>
      </p:sp>
      <p:sp>
        <p:nvSpPr>
          <p:cNvPr id="6" name="Текст 5"/>
          <p:cNvSpPr>
            <a:spLocks noGrp="1"/>
          </p:cNvSpPr>
          <p:nvPr>
            <p:ph type="body" sz="quarter" idx="14"/>
          </p:nvPr>
        </p:nvSpPr>
        <p:spPr>
          <a:xfrm>
            <a:off x="454771" y="3195021"/>
            <a:ext cx="9582487" cy="2940717"/>
          </a:xfrm>
        </p:spPr>
        <p:txBody>
          <a:bodyPr>
            <a:normAutofit/>
          </a:bodyPr>
          <a:lstStyle/>
          <a:p>
            <a:pPr marL="0" indent="0">
              <a:buNone/>
            </a:pPr>
            <a:r>
              <a:rPr lang="uk-UA" dirty="0"/>
              <a:t>Порядок звільнення:</a:t>
            </a:r>
          </a:p>
          <a:p>
            <a:pPr>
              <a:buFont typeface="Wingdings" panose="05000000000000000000" pitchFamily="2" charset="2"/>
              <a:buChar char="q"/>
            </a:pPr>
            <a:r>
              <a:rPr lang="uk-UA" dirty="0"/>
              <a:t>про наступне вивільнення працівників персонально попереджають не пізніше ніж за 10 календарних днів ( ч.7 ст. 49-2 КЗпП України)</a:t>
            </a:r>
          </a:p>
          <a:p>
            <a:pPr>
              <a:buFont typeface="Wingdings" panose="05000000000000000000" pitchFamily="2" charset="2"/>
              <a:buChar char="q"/>
            </a:pPr>
            <a:r>
              <a:rPr lang="uk-UA" dirty="0"/>
              <a:t>проводиться, якщо неможливо перевести працівника за його згодою на іншу роботу (ч.4 ст. 41 КЗпП України )</a:t>
            </a:r>
          </a:p>
        </p:txBody>
      </p:sp>
    </p:spTree>
    <p:extLst>
      <p:ext uri="{BB962C8B-B14F-4D97-AF65-F5344CB8AC3E}">
        <p14:creationId xmlns:p14="http://schemas.microsoft.com/office/powerpoint/2010/main" val="1109152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algn="ctr"/>
            <a:r>
              <a:rPr lang="uk-UA" sz="3200" dirty="0"/>
              <a:t>Нові підстави припинення трудового договору</a:t>
            </a:r>
            <a:endParaRPr lang="ru-RU" sz="3200" dirty="0"/>
          </a:p>
        </p:txBody>
      </p:sp>
      <p:sp>
        <p:nvSpPr>
          <p:cNvPr id="3" name="Подзаголовок 2"/>
          <p:cNvSpPr>
            <a:spLocks noGrp="1"/>
          </p:cNvSpPr>
          <p:nvPr>
            <p:ph type="subTitle" idx="1"/>
          </p:nvPr>
        </p:nvSpPr>
        <p:spPr>
          <a:xfrm>
            <a:off x="454771" y="1290594"/>
            <a:ext cx="9412243" cy="917585"/>
          </a:xfrm>
        </p:spPr>
        <p:txBody>
          <a:bodyPr/>
          <a:lstStyle/>
          <a:p>
            <a:pPr algn="ctr"/>
            <a:r>
              <a:rPr lang="uk-UA" sz="1800" dirty="0"/>
              <a:t> </a:t>
            </a:r>
            <a:r>
              <a:rPr lang="uk-UA" sz="2400" dirty="0"/>
              <a:t>Підстави звільнення згідно з п.6 ч.1 ст. 41 </a:t>
            </a:r>
            <a:r>
              <a:rPr lang="uk-UA" sz="2400" dirty="0" err="1"/>
              <a:t>КЗпП</a:t>
            </a:r>
            <a:r>
              <a:rPr lang="uk-UA" sz="2400" dirty="0"/>
              <a:t> України</a:t>
            </a:r>
            <a:br>
              <a:rPr lang="uk-UA" sz="2400" dirty="0"/>
            </a:br>
            <a:endParaRPr lang="ru-RU" sz="2400" dirty="0"/>
          </a:p>
        </p:txBody>
      </p:sp>
      <p:sp>
        <p:nvSpPr>
          <p:cNvPr id="4" name="Текст 3"/>
          <p:cNvSpPr>
            <a:spLocks noGrp="1"/>
          </p:cNvSpPr>
          <p:nvPr>
            <p:ph type="body" sz="quarter" idx="13"/>
          </p:nvPr>
        </p:nvSpPr>
        <p:spPr/>
        <p:txBody>
          <a:bodyPr/>
          <a:lstStyle/>
          <a:p>
            <a:endParaRPr lang="ru-RU"/>
          </a:p>
        </p:txBody>
      </p:sp>
      <p:sp>
        <p:nvSpPr>
          <p:cNvPr id="5" name="Номер слайда 4"/>
          <p:cNvSpPr>
            <a:spLocks noGrp="1"/>
          </p:cNvSpPr>
          <p:nvPr>
            <p:ph type="sldNum" sz="quarter" idx="12"/>
          </p:nvPr>
        </p:nvSpPr>
        <p:spPr/>
        <p:txBody>
          <a:bodyPr/>
          <a:lstStyle/>
          <a:p>
            <a:fld id="{E31F88C0-7908-8242-B816-1B240D45A7D7}" type="slidenum">
              <a:rPr lang="en-US" smtClean="0"/>
              <a:pPr/>
              <a:t>5</a:t>
            </a:fld>
            <a:endParaRPr lang="en-US" dirty="0"/>
          </a:p>
        </p:txBody>
      </p:sp>
      <p:sp>
        <p:nvSpPr>
          <p:cNvPr id="6" name="Текст 5"/>
          <p:cNvSpPr>
            <a:spLocks noGrp="1"/>
          </p:cNvSpPr>
          <p:nvPr>
            <p:ph type="body" sz="quarter" idx="14"/>
          </p:nvPr>
        </p:nvSpPr>
        <p:spPr>
          <a:xfrm>
            <a:off x="454771" y="2519465"/>
            <a:ext cx="9582487" cy="3616274"/>
          </a:xfrm>
        </p:spPr>
        <p:txBody>
          <a:bodyPr>
            <a:normAutofit lnSpcReduction="10000"/>
          </a:bodyPr>
          <a:lstStyle/>
          <a:p>
            <a:pPr>
              <a:buFont typeface="Wingdings" panose="05000000000000000000" pitchFamily="2" charset="2"/>
              <a:buChar char="q"/>
            </a:pPr>
            <a:r>
              <a:rPr lang="uk-UA" dirty="0"/>
              <a:t>обов`язковою умовою для звільнення за цією підставою має бути об`єктивна неможливість забезпечувати працівника роботою, визначеною трудовим договором. Існування воєнного стану автоматично не означає знищення (відсутність) виробничих, організаційних та технічних умов, засобів виробництва або майна роботодавця внаслідок бойових дій.</a:t>
            </a:r>
          </a:p>
          <a:p>
            <a:pPr>
              <a:buFontTx/>
              <a:buChar char="-"/>
            </a:pPr>
            <a:endParaRPr lang="uk-UA" dirty="0"/>
          </a:p>
          <a:p>
            <a:r>
              <a:rPr lang="uk-UA" dirty="0"/>
              <a:t> Постанова ВС від 27 вересня 2023 року у справі 523/11673/22</a:t>
            </a:r>
            <a:endParaRPr lang="ru-RU" dirty="0"/>
          </a:p>
        </p:txBody>
      </p:sp>
    </p:spTree>
    <p:extLst>
      <p:ext uri="{BB962C8B-B14F-4D97-AF65-F5344CB8AC3E}">
        <p14:creationId xmlns:p14="http://schemas.microsoft.com/office/powerpoint/2010/main" val="28341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algn="ctr"/>
            <a:r>
              <a:rPr lang="uk-UA" sz="3200" dirty="0"/>
              <a:t>Призупинення дії  трудового договору</a:t>
            </a:r>
            <a:endParaRPr lang="ru-RU" sz="3200" dirty="0"/>
          </a:p>
        </p:txBody>
      </p:sp>
      <p:sp>
        <p:nvSpPr>
          <p:cNvPr id="3" name="Подзаголовок 2"/>
          <p:cNvSpPr>
            <a:spLocks noGrp="1"/>
          </p:cNvSpPr>
          <p:nvPr>
            <p:ph type="subTitle" idx="1"/>
          </p:nvPr>
        </p:nvSpPr>
        <p:spPr/>
        <p:txBody>
          <a:bodyPr/>
          <a:lstStyle/>
          <a:p>
            <a:r>
              <a:rPr lang="uk-UA" sz="1800" dirty="0"/>
              <a:t>це тимчасове припинення роботодавцем забезпечення працівника роботою і тимчасове припинення працівником виконання роботи за укладеним трудовим договором у зв’язку із збройною агресією проти України, що виключає можливість обох сторін трудових відносин виконувати обов’язки, передбачені трудовим договором (ст. 13 ЗУ  «</a:t>
            </a:r>
            <a:r>
              <a:rPr lang="ru-RU" sz="1800" dirty="0"/>
              <a:t>Про </a:t>
            </a:r>
            <a:r>
              <a:rPr lang="ru-RU" sz="1800" dirty="0" err="1"/>
              <a:t>організацію</a:t>
            </a:r>
            <a:r>
              <a:rPr lang="ru-RU" sz="1800" dirty="0"/>
              <a:t> </a:t>
            </a:r>
            <a:r>
              <a:rPr lang="ru-RU" sz="1800" dirty="0" err="1"/>
              <a:t>трудових</a:t>
            </a:r>
            <a:r>
              <a:rPr lang="ru-RU" sz="1800" dirty="0"/>
              <a:t> </a:t>
            </a:r>
            <a:r>
              <a:rPr lang="uk-UA" sz="1800" dirty="0"/>
              <a:t>відносин в умовах воєнного стану</a:t>
            </a:r>
            <a:r>
              <a:rPr lang="ru-RU" sz="1800" dirty="0"/>
              <a:t>)</a:t>
            </a:r>
          </a:p>
          <a:p>
            <a:endParaRPr lang="ru-RU" sz="1800" dirty="0"/>
          </a:p>
          <a:p>
            <a:endParaRPr lang="ru-RU" dirty="0"/>
          </a:p>
        </p:txBody>
      </p:sp>
      <p:sp>
        <p:nvSpPr>
          <p:cNvPr id="4" name="Текст 3"/>
          <p:cNvSpPr>
            <a:spLocks noGrp="1"/>
          </p:cNvSpPr>
          <p:nvPr>
            <p:ph type="body" sz="quarter" idx="13"/>
          </p:nvPr>
        </p:nvSpPr>
        <p:spPr/>
        <p:txBody>
          <a:bodyPr/>
          <a:lstStyle/>
          <a:p>
            <a:endParaRPr lang="ru-RU"/>
          </a:p>
        </p:txBody>
      </p:sp>
      <p:sp>
        <p:nvSpPr>
          <p:cNvPr id="5" name="Номер слайда 4"/>
          <p:cNvSpPr>
            <a:spLocks noGrp="1"/>
          </p:cNvSpPr>
          <p:nvPr>
            <p:ph type="sldNum" sz="quarter" idx="12"/>
          </p:nvPr>
        </p:nvSpPr>
        <p:spPr/>
        <p:txBody>
          <a:bodyPr/>
          <a:lstStyle/>
          <a:p>
            <a:fld id="{E31F88C0-7908-8242-B816-1B240D45A7D7}" type="slidenum">
              <a:rPr lang="en-US" smtClean="0"/>
              <a:pPr/>
              <a:t>6</a:t>
            </a:fld>
            <a:endParaRPr lang="en-US" dirty="0"/>
          </a:p>
        </p:txBody>
      </p:sp>
      <p:sp>
        <p:nvSpPr>
          <p:cNvPr id="6" name="Текст 5"/>
          <p:cNvSpPr>
            <a:spLocks noGrp="1"/>
          </p:cNvSpPr>
          <p:nvPr>
            <p:ph type="body" sz="quarter" idx="14"/>
          </p:nvPr>
        </p:nvSpPr>
        <p:spPr>
          <a:xfrm>
            <a:off x="454771" y="2881424"/>
            <a:ext cx="9582487" cy="3688862"/>
          </a:xfrm>
        </p:spPr>
        <p:txBody>
          <a:bodyPr>
            <a:normAutofit fontScale="85000" lnSpcReduction="10000"/>
          </a:bodyPr>
          <a:lstStyle/>
          <a:p>
            <a:pPr>
              <a:buFont typeface="Wingdings" panose="05000000000000000000" pitchFamily="2" charset="2"/>
              <a:buChar char="q"/>
            </a:pPr>
            <a:r>
              <a:rPr lang="uk-UA" sz="2900" dirty="0"/>
              <a:t>... </a:t>
            </a:r>
            <a:r>
              <a:rPr lang="uk-UA" sz="2900" b="1" dirty="0"/>
              <a:t>право</a:t>
            </a:r>
            <a:r>
              <a:rPr lang="uk-UA" sz="2900" dirty="0"/>
              <a:t> роботодавця тимчасово  призупинити дію трудового договору з працівником у разі неможливості у зв'язку з військовою агресією проти України забезпечити працівника роботою</a:t>
            </a:r>
          </a:p>
          <a:p>
            <a:pPr>
              <a:buFont typeface="Wingdings" panose="05000000000000000000" pitchFamily="2" charset="2"/>
              <a:buChar char="q"/>
            </a:pPr>
            <a:r>
              <a:rPr lang="uk-UA" sz="2900" dirty="0"/>
              <a:t>… для застосування цієї норми права роботодавець має перебувати в таких обставинах, коли він не може надати працівнику роботу, а працівник не може виконати роботу</a:t>
            </a:r>
          </a:p>
          <a:p>
            <a:pPr>
              <a:buFont typeface="Wingdings" panose="05000000000000000000" pitchFamily="2" charset="2"/>
              <a:buChar char="q"/>
            </a:pPr>
            <a:r>
              <a:rPr lang="uk-UA" sz="2900" dirty="0"/>
              <a:t>… інформація про причини призупинення та умови відновлення дії трудового договору  має бути зазначена у  наказі роботодавця про призупинення дії трудового договору</a:t>
            </a:r>
          </a:p>
          <a:p>
            <a:pPr>
              <a:buFont typeface="Wingdings" panose="05000000000000000000" pitchFamily="2" charset="2"/>
              <a:buChar char="q"/>
            </a:pPr>
            <a:endParaRPr lang="uk-UA" sz="2900" dirty="0"/>
          </a:p>
          <a:p>
            <a:pPr>
              <a:buFont typeface="Wingdings" panose="05000000000000000000" pitchFamily="2" charset="2"/>
              <a:buChar char="q"/>
            </a:pPr>
            <a:endParaRPr lang="uk-UA" sz="2900" dirty="0"/>
          </a:p>
        </p:txBody>
      </p:sp>
    </p:spTree>
    <p:extLst>
      <p:ext uri="{BB962C8B-B14F-4D97-AF65-F5344CB8AC3E}">
        <p14:creationId xmlns:p14="http://schemas.microsoft.com/office/powerpoint/2010/main" val="710341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pPr algn="ctr"/>
            <a:r>
              <a:rPr lang="uk-UA" sz="3200" dirty="0"/>
              <a:t>Призупинення дії  трудового договору</a:t>
            </a:r>
            <a:endParaRPr lang="ru-RU" sz="3200" dirty="0"/>
          </a:p>
        </p:txBody>
      </p:sp>
      <p:sp>
        <p:nvSpPr>
          <p:cNvPr id="4" name="Текст 3"/>
          <p:cNvSpPr>
            <a:spLocks noGrp="1"/>
          </p:cNvSpPr>
          <p:nvPr>
            <p:ph type="body" sz="quarter" idx="13"/>
          </p:nvPr>
        </p:nvSpPr>
        <p:spPr/>
        <p:txBody>
          <a:bodyPr/>
          <a:lstStyle/>
          <a:p>
            <a:endParaRPr lang="ru-RU"/>
          </a:p>
        </p:txBody>
      </p:sp>
      <p:sp>
        <p:nvSpPr>
          <p:cNvPr id="5" name="Номер слайда 4"/>
          <p:cNvSpPr>
            <a:spLocks noGrp="1"/>
          </p:cNvSpPr>
          <p:nvPr>
            <p:ph type="sldNum" sz="quarter" idx="12"/>
          </p:nvPr>
        </p:nvSpPr>
        <p:spPr/>
        <p:txBody>
          <a:bodyPr/>
          <a:lstStyle/>
          <a:p>
            <a:fld id="{E31F88C0-7908-8242-B816-1B240D45A7D7}" type="slidenum">
              <a:rPr lang="en-US" smtClean="0"/>
              <a:pPr/>
              <a:t>7</a:t>
            </a:fld>
            <a:endParaRPr lang="en-US" dirty="0"/>
          </a:p>
        </p:txBody>
      </p:sp>
      <p:sp>
        <p:nvSpPr>
          <p:cNvPr id="6" name="Текст 5"/>
          <p:cNvSpPr>
            <a:spLocks noGrp="1"/>
          </p:cNvSpPr>
          <p:nvPr>
            <p:ph type="body" sz="quarter" idx="14"/>
          </p:nvPr>
        </p:nvSpPr>
        <p:spPr>
          <a:xfrm>
            <a:off x="553075" y="1607100"/>
            <a:ext cx="9582487" cy="3688862"/>
          </a:xfrm>
        </p:spPr>
        <p:txBody>
          <a:bodyPr>
            <a:normAutofit fontScale="77500" lnSpcReduction="20000"/>
          </a:bodyPr>
          <a:lstStyle/>
          <a:p>
            <a:pPr>
              <a:buFont typeface="Wingdings" panose="05000000000000000000" pitchFamily="2" charset="2"/>
              <a:buChar char="q"/>
            </a:pPr>
            <a:endParaRPr lang="uk-UA" sz="2900" dirty="0"/>
          </a:p>
          <a:p>
            <a:pPr marL="0" indent="0">
              <a:buNone/>
            </a:pPr>
            <a:r>
              <a:rPr lang="uk-UA" sz="2900" dirty="0"/>
              <a:t>… </a:t>
            </a:r>
            <a:r>
              <a:rPr lang="uk-UA" sz="2900" b="1" dirty="0"/>
              <a:t>право</a:t>
            </a:r>
            <a:r>
              <a:rPr lang="uk-UA" sz="2900" dirty="0"/>
              <a:t> призупинити  дію трудового договору з працівником не є абсолютним </a:t>
            </a:r>
            <a:r>
              <a:rPr lang="uk-UA" sz="3200" dirty="0"/>
              <a:t>… якщо необхідні для виконання роботи працівником виробничі, організаційні, технічні можливості, засоби виробництва знищені в результаті бойових дій або їх функціювання з об`єктивних і незалежних від роботодавця причин є неможливим, а переведення працівника на іншу роботу або залучення його до роботи за дистанційною формою організації праці неможливо</a:t>
            </a:r>
          </a:p>
          <a:p>
            <a:pPr>
              <a:buFont typeface="Wingdings" panose="05000000000000000000" pitchFamily="2" charset="2"/>
              <a:buChar char="q"/>
            </a:pPr>
            <a:endParaRPr lang="uk-UA" sz="3200" dirty="0"/>
          </a:p>
          <a:p>
            <a:pPr marL="0" indent="0">
              <a:buNone/>
            </a:pPr>
            <a:r>
              <a:rPr lang="uk-UA" sz="3200" dirty="0"/>
              <a:t>Постанова ВС від 21 червня  2023 року у справі 149/1089/22</a:t>
            </a:r>
            <a:endParaRPr lang="uk-UA" sz="2900" dirty="0"/>
          </a:p>
          <a:p>
            <a:pPr>
              <a:buFont typeface="Wingdings" panose="05000000000000000000" pitchFamily="2" charset="2"/>
              <a:buChar char="q"/>
            </a:pPr>
            <a:endParaRPr lang="uk-UA" sz="2900" dirty="0"/>
          </a:p>
        </p:txBody>
      </p:sp>
    </p:spTree>
    <p:extLst>
      <p:ext uri="{BB962C8B-B14F-4D97-AF65-F5344CB8AC3E}">
        <p14:creationId xmlns:p14="http://schemas.microsoft.com/office/powerpoint/2010/main" val="2447500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uk-UA" sz="3200" dirty="0"/>
              <a:t>Оцінка судами наявності/відсутності підстав для призупинення дії  трудового договору</a:t>
            </a:r>
            <a:endParaRPr lang="ru-RU" sz="3200" dirty="0"/>
          </a:p>
        </p:txBody>
      </p:sp>
      <p:sp>
        <p:nvSpPr>
          <p:cNvPr id="3" name="Подзаголовок 2"/>
          <p:cNvSpPr>
            <a:spLocks noGrp="1"/>
          </p:cNvSpPr>
          <p:nvPr>
            <p:ph type="subTitle" idx="1"/>
          </p:nvPr>
        </p:nvSpPr>
        <p:spPr/>
        <p:txBody>
          <a:bodyPr/>
          <a:lstStyle/>
          <a:p>
            <a:r>
              <a:rPr lang="uk-UA" sz="2000" dirty="0"/>
              <a:t>….сама по собі обставина зменшення кількості пацієнтів медичного закладу після введення воєнного стану на території України не свідчить про неможливість відповідача забезпечити лікарів роботою</a:t>
            </a:r>
          </a:p>
          <a:p>
            <a:r>
              <a:rPr lang="uk-UA" sz="2000" dirty="0"/>
              <a:t>… суди врахували, що переважна більшість працівників були залучені до надання медичних послуг, дія трудових договорів призупинялась лише з деякими працівниками </a:t>
            </a:r>
          </a:p>
          <a:p>
            <a:endParaRPr lang="uk-UA" sz="2000" dirty="0"/>
          </a:p>
          <a:p>
            <a:r>
              <a:rPr lang="uk-UA" sz="2000" dirty="0"/>
              <a:t>Постанови ВС від 21 червня  2023 року у справі 149/1089/22, від 15 вересня 2023 року у справі № 161/7449/22</a:t>
            </a:r>
            <a:endParaRPr lang="ru-RU" sz="2000" dirty="0"/>
          </a:p>
          <a:p>
            <a:br>
              <a:rPr lang="uk-UA" sz="2000" dirty="0"/>
            </a:br>
            <a:endParaRPr lang="ru-RU" sz="2000" dirty="0"/>
          </a:p>
        </p:txBody>
      </p:sp>
      <p:sp>
        <p:nvSpPr>
          <p:cNvPr id="5" name="Номер слайда 4"/>
          <p:cNvSpPr>
            <a:spLocks noGrp="1"/>
          </p:cNvSpPr>
          <p:nvPr>
            <p:ph type="sldNum" sz="quarter" idx="12"/>
          </p:nvPr>
        </p:nvSpPr>
        <p:spPr/>
        <p:txBody>
          <a:bodyPr/>
          <a:lstStyle/>
          <a:p>
            <a:fld id="{E31F88C0-7908-8242-B816-1B240D45A7D7}" type="slidenum">
              <a:rPr lang="en-US" smtClean="0"/>
              <a:pPr/>
              <a:t>8</a:t>
            </a:fld>
            <a:endParaRPr lang="en-US" dirty="0"/>
          </a:p>
        </p:txBody>
      </p:sp>
      <p:sp>
        <p:nvSpPr>
          <p:cNvPr id="6" name="Текст 5"/>
          <p:cNvSpPr>
            <a:spLocks noGrp="1"/>
          </p:cNvSpPr>
          <p:nvPr>
            <p:ph type="body" sz="quarter" idx="14"/>
          </p:nvPr>
        </p:nvSpPr>
        <p:spPr>
          <a:xfrm>
            <a:off x="454771" y="3195021"/>
            <a:ext cx="9582487" cy="2940717"/>
          </a:xfrm>
        </p:spPr>
        <p:txBody>
          <a:bodyPr>
            <a:normAutofit fontScale="25000" lnSpcReduction="20000"/>
          </a:bodyPr>
          <a:lstStyle/>
          <a:p>
            <a:pPr marL="0" indent="0">
              <a:buNone/>
            </a:pPr>
            <a:endParaRPr lang="uk-UA" sz="7200" dirty="0"/>
          </a:p>
          <a:p>
            <a:pPr lvl="3">
              <a:buFont typeface="Wingdings" panose="05000000000000000000" pitchFamily="2" charset="2"/>
              <a:buChar char="q"/>
            </a:pPr>
            <a:endParaRPr lang="uk-UA" sz="6585" dirty="0"/>
          </a:p>
          <a:p>
            <a:pPr>
              <a:buFont typeface="Wingdings" panose="05000000000000000000" pitchFamily="2" charset="2"/>
              <a:buChar char="q"/>
            </a:pPr>
            <a:endParaRPr lang="uk-UA" sz="7200" dirty="0"/>
          </a:p>
          <a:p>
            <a:pPr marL="0" indent="0">
              <a:buNone/>
            </a:pPr>
            <a:endParaRPr lang="uk-UA" sz="7200" dirty="0"/>
          </a:p>
          <a:p>
            <a:pPr marL="0" indent="0">
              <a:buNone/>
            </a:pPr>
            <a:r>
              <a:rPr lang="ru-RU" sz="7200" dirty="0"/>
              <a:t>… наказ  про </a:t>
            </a:r>
            <a:r>
              <a:rPr lang="ru-RU" sz="7200" dirty="0" err="1"/>
              <a:t>призупинення</a:t>
            </a:r>
            <a:r>
              <a:rPr lang="ru-RU" sz="7200" dirty="0"/>
              <a:t> </a:t>
            </a:r>
            <a:r>
              <a:rPr lang="ru-RU" sz="7200" dirty="0" err="1"/>
              <a:t>дії</a:t>
            </a:r>
            <a:r>
              <a:rPr lang="ru-RU" sz="7200" dirty="0"/>
              <a:t> трудового договору </a:t>
            </a:r>
            <a:r>
              <a:rPr lang="ru-RU" sz="7200" dirty="0" err="1"/>
              <a:t>був</a:t>
            </a:r>
            <a:r>
              <a:rPr lang="ru-RU" sz="7200" dirty="0"/>
              <a:t> </a:t>
            </a:r>
            <a:r>
              <a:rPr lang="ru-RU" sz="7200" dirty="0" err="1"/>
              <a:t>прийнятий</a:t>
            </a:r>
            <a:r>
              <a:rPr lang="ru-RU" sz="7200" dirty="0"/>
              <a:t> </a:t>
            </a:r>
            <a:r>
              <a:rPr lang="ru-RU" sz="7200" dirty="0" err="1"/>
              <a:t>роботодавцем</a:t>
            </a:r>
            <a:r>
              <a:rPr lang="ru-RU" sz="7200" dirty="0"/>
              <a:t> в </a:t>
            </a:r>
            <a:r>
              <a:rPr lang="ru-RU" sz="7200" dirty="0" err="1"/>
              <a:t>умовах</a:t>
            </a:r>
            <a:r>
              <a:rPr lang="ru-RU" sz="7200" dirty="0"/>
              <a:t> </a:t>
            </a:r>
            <a:r>
              <a:rPr lang="ru-RU" sz="7200" dirty="0" err="1"/>
              <a:t>воєнного</a:t>
            </a:r>
            <a:r>
              <a:rPr lang="ru-RU" sz="7200" dirty="0"/>
              <a:t> стану у </a:t>
            </a:r>
            <a:r>
              <a:rPr lang="ru-RU" sz="7200" dirty="0" err="1"/>
              <a:t>зв`язку</a:t>
            </a:r>
            <a:r>
              <a:rPr lang="ru-RU" sz="7200" dirty="0"/>
              <a:t> з </a:t>
            </a:r>
            <a:r>
              <a:rPr lang="ru-RU" sz="7200" dirty="0" err="1"/>
              <a:t>військовою</a:t>
            </a:r>
            <a:r>
              <a:rPr lang="ru-RU" sz="7200" dirty="0"/>
              <a:t> </a:t>
            </a:r>
            <a:r>
              <a:rPr lang="ru-RU" sz="7200" dirty="0" err="1"/>
              <a:t>агресією</a:t>
            </a:r>
            <a:r>
              <a:rPr lang="ru-RU" sz="7200" dirty="0"/>
              <a:t> </a:t>
            </a:r>
            <a:r>
              <a:rPr lang="ru-RU" sz="7200" dirty="0" err="1"/>
              <a:t>проти</a:t>
            </a:r>
            <a:r>
              <a:rPr lang="ru-RU" sz="7200" dirty="0"/>
              <a:t> </a:t>
            </a:r>
            <a:r>
              <a:rPr lang="ru-RU" sz="7200" dirty="0" err="1"/>
              <a:t>України</a:t>
            </a:r>
            <a:r>
              <a:rPr lang="ru-RU" sz="7200" dirty="0"/>
              <a:t>, </a:t>
            </a:r>
            <a:r>
              <a:rPr lang="ru-RU" sz="7200" dirty="0" err="1"/>
              <a:t>веденням</a:t>
            </a:r>
            <a:r>
              <a:rPr lang="ru-RU" sz="7200" dirty="0"/>
              <a:t> в </a:t>
            </a:r>
            <a:r>
              <a:rPr lang="ru-RU" sz="7200" dirty="0" err="1"/>
              <a:t>березні</a:t>
            </a:r>
            <a:r>
              <a:rPr lang="ru-RU" sz="7200" dirty="0"/>
              <a:t> 2022 року </a:t>
            </a:r>
            <a:r>
              <a:rPr lang="ru-RU" sz="7200" dirty="0" err="1"/>
              <a:t>бойових</a:t>
            </a:r>
            <a:r>
              <a:rPr lang="ru-RU" sz="7200" dirty="0"/>
              <a:t> </a:t>
            </a:r>
            <a:r>
              <a:rPr lang="ru-RU" sz="7200" dirty="0" err="1"/>
              <a:t>дій</a:t>
            </a:r>
            <a:r>
              <a:rPr lang="ru-RU" sz="7200" dirty="0"/>
              <a:t> у </a:t>
            </a:r>
            <a:r>
              <a:rPr lang="ru-RU" sz="7200" dirty="0" err="1"/>
              <a:t>Київській</a:t>
            </a:r>
            <a:r>
              <a:rPr lang="ru-RU" sz="7200" dirty="0"/>
              <a:t> </a:t>
            </a:r>
            <a:r>
              <a:rPr lang="ru-RU" sz="7200" dirty="0" err="1"/>
              <a:t>області</a:t>
            </a:r>
            <a:r>
              <a:rPr lang="ru-RU" sz="7200" dirty="0"/>
              <a:t>, </a:t>
            </a:r>
            <a:r>
              <a:rPr lang="ru-RU" sz="7200" dirty="0" err="1"/>
              <a:t>що</a:t>
            </a:r>
            <a:r>
              <a:rPr lang="ru-RU" sz="7200" dirty="0"/>
              <a:t> очевидно </a:t>
            </a:r>
            <a:r>
              <a:rPr lang="ru-RU" sz="7200" dirty="0" err="1"/>
              <a:t>впливало</a:t>
            </a:r>
            <a:r>
              <a:rPr lang="ru-RU" sz="7200" dirty="0"/>
              <a:t> на </a:t>
            </a:r>
            <a:r>
              <a:rPr lang="ru-RU" sz="7200" dirty="0" err="1"/>
              <a:t>безпечні</a:t>
            </a:r>
            <a:r>
              <a:rPr lang="ru-RU" sz="7200" dirty="0"/>
              <a:t> й </a:t>
            </a:r>
            <a:r>
              <a:rPr lang="ru-RU" sz="7200" dirty="0" err="1"/>
              <a:t>належні</a:t>
            </a:r>
            <a:r>
              <a:rPr lang="ru-RU" sz="7200" dirty="0"/>
              <a:t> </a:t>
            </a:r>
            <a:r>
              <a:rPr lang="ru-RU" sz="7200" dirty="0" err="1"/>
              <a:t>умови</a:t>
            </a:r>
            <a:r>
              <a:rPr lang="ru-RU" sz="7200" dirty="0"/>
              <a:t> </a:t>
            </a:r>
            <a:r>
              <a:rPr lang="ru-RU" sz="7200" dirty="0" err="1"/>
              <a:t>праці</a:t>
            </a:r>
            <a:r>
              <a:rPr lang="uk-UA" sz="7200" dirty="0"/>
              <a:t>. Роботодавцем було тимчасово призупинено дію трудових договорів фактично з усіма працівниками, які перебували у трудових відносинах із ним, у зв`язку з неможливістю забезпечити працівників роботою.</a:t>
            </a:r>
            <a:endParaRPr lang="ru-RU" sz="7200" dirty="0"/>
          </a:p>
          <a:p>
            <a:pPr>
              <a:buFontTx/>
              <a:buChar char="-"/>
            </a:pPr>
            <a:endParaRPr lang="ru-RU" dirty="0"/>
          </a:p>
          <a:p>
            <a:pPr>
              <a:buFontTx/>
              <a:buChar char="-"/>
            </a:pPr>
            <a:endParaRPr lang="ru-RU" dirty="0"/>
          </a:p>
          <a:p>
            <a:r>
              <a:rPr lang="uk-UA" sz="7200" dirty="0"/>
              <a:t>Постанова ВС від 14 вересня   2023 року у справі 754/5488/22</a:t>
            </a:r>
            <a:endParaRPr lang="ru-RU" sz="7200" dirty="0"/>
          </a:p>
        </p:txBody>
      </p:sp>
      <p:sp>
        <p:nvSpPr>
          <p:cNvPr id="7" name="TextBox 6">
            <a:extLst>
              <a:ext uri="{FF2B5EF4-FFF2-40B4-BE49-F238E27FC236}">
                <a16:creationId xmlns:a16="http://schemas.microsoft.com/office/drawing/2014/main" id="{7DC70702-E904-66C9-A381-AE4E51108F95}"/>
              </a:ext>
            </a:extLst>
          </p:cNvPr>
          <p:cNvSpPr txBox="1"/>
          <p:nvPr/>
        </p:nvSpPr>
        <p:spPr>
          <a:xfrm>
            <a:off x="2672675" y="3579140"/>
            <a:ext cx="5345348" cy="400110"/>
          </a:xfrm>
          <a:prstGeom prst="rect">
            <a:avLst/>
          </a:prstGeom>
          <a:noFill/>
        </p:spPr>
        <p:txBody>
          <a:bodyPr wrap="square">
            <a:spAutoFit/>
          </a:bodyPr>
          <a:lstStyle/>
          <a:p>
            <a:pPr lvl="3">
              <a:buFont typeface="Wingdings" panose="05000000000000000000" pitchFamily="2" charset="2"/>
              <a:buChar char="q"/>
            </a:pPr>
            <a:endParaRPr lang="uk-UA" sz="2000" dirty="0"/>
          </a:p>
        </p:txBody>
      </p:sp>
    </p:spTree>
    <p:extLst>
      <p:ext uri="{BB962C8B-B14F-4D97-AF65-F5344CB8AC3E}">
        <p14:creationId xmlns:p14="http://schemas.microsoft.com/office/powerpoint/2010/main" val="293276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294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2106" y="665576"/>
            <a:ext cx="9085342" cy="591083"/>
          </a:xfrm>
        </p:spPr>
        <p:txBody>
          <a:bodyPr>
            <a:normAutofit fontScale="90000"/>
          </a:bodyPr>
          <a:lstStyle/>
          <a:p>
            <a:r>
              <a:rPr lang="uk-UA" dirty="0"/>
              <a:t>Збереження середнього заробітку за працівниками, призваними на військову службу </a:t>
            </a:r>
            <a:br>
              <a:rPr lang="uk-UA" dirty="0"/>
            </a:br>
            <a:endParaRPr lang="en-US" dirty="0"/>
          </a:p>
        </p:txBody>
      </p:sp>
      <p:sp>
        <p:nvSpPr>
          <p:cNvPr id="3" name="Subtitle 2"/>
          <p:cNvSpPr>
            <a:spLocks noGrp="1"/>
          </p:cNvSpPr>
          <p:nvPr>
            <p:ph type="subTitle" idx="1"/>
          </p:nvPr>
        </p:nvSpPr>
        <p:spPr>
          <a:xfrm>
            <a:off x="638196" y="1487258"/>
            <a:ext cx="9412243" cy="591083"/>
          </a:xfrm>
        </p:spPr>
        <p:txBody>
          <a:bodyPr/>
          <a:lstStyle/>
          <a:p>
            <a:pPr algn="ctr"/>
            <a:r>
              <a:rPr lang="uk-UA" sz="2000" dirty="0"/>
              <a:t>«Воєнна» редакція частини третьої статті 119 КЗпП України</a:t>
            </a:r>
          </a:p>
        </p:txBody>
      </p:sp>
      <p:sp>
        <p:nvSpPr>
          <p:cNvPr id="6" name="Text Placeholder 5"/>
          <p:cNvSpPr>
            <a:spLocks noGrp="1"/>
          </p:cNvSpPr>
          <p:nvPr>
            <p:ph type="body" sz="quarter" idx="14"/>
          </p:nvPr>
        </p:nvSpPr>
        <p:spPr>
          <a:xfrm>
            <a:off x="928860" y="2093422"/>
            <a:ext cx="9121579" cy="2050208"/>
          </a:xfrm>
        </p:spPr>
        <p:txBody>
          <a:bodyPr>
            <a:noAutofit/>
          </a:bodyPr>
          <a:lstStyle/>
          <a:p>
            <a:pPr marL="0" indent="0" algn="just">
              <a:buNone/>
            </a:pPr>
            <a:r>
              <a:rPr lang="uk-UA" sz="1800" b="1" dirty="0">
                <a:latin typeface="Roboto Condensed Light" panose="02000000000000000000" pitchFamily="2" charset="0"/>
                <a:ea typeface="Roboto Condensed Light" panose="02000000000000000000" pitchFamily="2" charset="0"/>
              </a:rPr>
              <a:t>За працівниками, призваними на</a:t>
            </a:r>
            <a:r>
              <a:rPr lang="uk-UA" sz="1800" dirty="0">
                <a:latin typeface="Roboto Condensed Light" panose="02000000000000000000" pitchFamily="2" charset="0"/>
                <a:ea typeface="Roboto Condensed Light" panose="02000000000000000000" pitchFamily="2" charset="0"/>
              </a:rPr>
              <a:t> строкову військову службу, військову службу за призовом осіб офіцерського складу, </a:t>
            </a:r>
            <a:r>
              <a:rPr lang="uk-UA" sz="1800" b="1" dirty="0">
                <a:latin typeface="Roboto Condensed Light" panose="02000000000000000000" pitchFamily="2" charset="0"/>
                <a:ea typeface="Roboto Condensed Light" panose="02000000000000000000" pitchFamily="2" charset="0"/>
              </a:rPr>
              <a:t>військову службу за призовом під час мобілізації</a:t>
            </a:r>
            <a:r>
              <a:rPr lang="uk-UA" sz="1800" dirty="0">
                <a:latin typeface="Roboto Condensed Light" panose="02000000000000000000" pitchFamily="2" charset="0"/>
                <a:ea typeface="Roboto Condensed Light" panose="02000000000000000000" pitchFamily="2" charset="0"/>
              </a:rPr>
              <a:t>, на особливий період, військову службу за призовом осіб із числа резервістів в особливий період або прийнятими на військову службу за контрактом, у тому числі шляхом укладення нового контракту на проходження військової служби, під час дії особливого періоду на строк до його закінчення або до дня фактичного звільнення </a:t>
            </a:r>
            <a:r>
              <a:rPr lang="uk-UA" sz="1800" b="1" dirty="0">
                <a:latin typeface="Roboto Condensed Light" panose="02000000000000000000" pitchFamily="2" charset="0"/>
                <a:ea typeface="Roboto Condensed Light" panose="02000000000000000000" pitchFamily="2" charset="0"/>
              </a:rPr>
              <a:t>зберігаються місце роботи і посада на підприємстві, в установі, організації, </a:t>
            </a:r>
            <a:r>
              <a:rPr lang="uk-UA" sz="1800" dirty="0">
                <a:latin typeface="Roboto Condensed Light" panose="02000000000000000000" pitchFamily="2" charset="0"/>
                <a:ea typeface="Roboto Condensed Light" panose="02000000000000000000" pitchFamily="2" charset="0"/>
              </a:rPr>
              <a:t>незалежно від підпорядкування та форми власності і у фізичних осіб - підприємців, </a:t>
            </a:r>
            <a:r>
              <a:rPr lang="uk-UA" sz="1800" b="1" dirty="0">
                <a:latin typeface="Roboto Condensed Light" panose="02000000000000000000" pitchFamily="2" charset="0"/>
                <a:ea typeface="Roboto Condensed Light" panose="02000000000000000000" pitchFamily="2" charset="0"/>
              </a:rPr>
              <a:t>у яких вони працювали на час призову. </a:t>
            </a:r>
          </a:p>
          <a:p>
            <a:pPr marL="0" indent="0" algn="just">
              <a:buNone/>
            </a:pPr>
            <a:endParaRPr lang="uk-UA" sz="1800" dirty="0">
              <a:latin typeface="Roboto Condensed Light" panose="02000000000000000000" pitchFamily="2" charset="0"/>
              <a:ea typeface="Roboto Condensed Light" panose="02000000000000000000" pitchFamily="2" charset="0"/>
            </a:endParaRPr>
          </a:p>
          <a:p>
            <a:pPr marL="0" indent="0" algn="just">
              <a:buNone/>
            </a:pPr>
            <a:r>
              <a:rPr lang="uk-UA" sz="1800" dirty="0">
                <a:latin typeface="Roboto Condensed Light" panose="02000000000000000000" pitchFamily="2" charset="0"/>
                <a:ea typeface="Roboto Condensed Light" panose="02000000000000000000" pitchFamily="2" charset="0"/>
              </a:rPr>
              <a:t>Таким працівникам здійснюється виплата грошового забезпечення за рахунок коштів Державного бюджету України відповідно до Закону України "Про соціальний і правовий захист військовослужбовців та членів їх сімей.</a:t>
            </a:r>
            <a:endParaRPr lang="uk-UA" sz="1800" dirty="0"/>
          </a:p>
        </p:txBody>
      </p:sp>
      <p:sp>
        <p:nvSpPr>
          <p:cNvPr id="7" name="Text Placeholder 2"/>
          <p:cNvSpPr>
            <a:spLocks noGrp="1"/>
          </p:cNvSpPr>
          <p:nvPr>
            <p:ph type="body" sz="quarter" idx="13"/>
          </p:nvPr>
        </p:nvSpPr>
        <p:spPr>
          <a:xfrm>
            <a:off x="502106" y="6631483"/>
            <a:ext cx="1157729" cy="325056"/>
          </a:xfrm>
        </p:spPr>
        <p:txBody>
          <a:bodyPr>
            <a:normAutofit fontScale="85000" lnSpcReduction="10000"/>
          </a:bodyPr>
          <a:lstStyle/>
          <a:p>
            <a:r>
              <a:rPr lang="uk-UA" dirty="0"/>
              <a:t>Верховний Суд</a:t>
            </a:r>
            <a:endParaRPr lang="en-US" dirty="0"/>
          </a:p>
        </p:txBody>
      </p:sp>
      <p:sp>
        <p:nvSpPr>
          <p:cNvPr id="8" name="Slide Number Placeholder 3"/>
          <p:cNvSpPr>
            <a:spLocks noGrp="1"/>
          </p:cNvSpPr>
          <p:nvPr>
            <p:ph type="sldNum" sz="quarter" idx="12"/>
          </p:nvPr>
        </p:nvSpPr>
        <p:spPr>
          <a:xfrm>
            <a:off x="7771068" y="6631483"/>
            <a:ext cx="2404944" cy="402652"/>
          </a:xfrm>
        </p:spPr>
        <p:txBody>
          <a:bodyPr/>
          <a:lstStyle/>
          <a:p>
            <a:r>
              <a:rPr lang="uk-UA" dirty="0"/>
              <a:t>6</a:t>
            </a:r>
            <a:endParaRPr lang="en-US" dirty="0"/>
          </a:p>
        </p:txBody>
      </p:sp>
      <p:cxnSp>
        <p:nvCxnSpPr>
          <p:cNvPr id="9" name="Прямая соединительная линия 8"/>
          <p:cNvCxnSpPr/>
          <p:nvPr/>
        </p:nvCxnSpPr>
        <p:spPr>
          <a:xfrm>
            <a:off x="606286" y="6916028"/>
            <a:ext cx="377688" cy="0"/>
          </a:xfrm>
          <a:prstGeom prst="line">
            <a:avLst/>
          </a:prstGeom>
          <a:ln w="12700">
            <a:solidFill>
              <a:srgbClr val="EFE7E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791697"/>
      </p:ext>
    </p:extLst>
  </p:cSld>
  <p:clrMapOvr>
    <a:masterClrMapping/>
  </p:clrMapOvr>
</p:sld>
</file>

<file path=ppt/theme/theme1.xml><?xml version="1.0" encoding="utf-8"?>
<a:theme xmlns:a="http://schemas.openxmlformats.org/drawingml/2006/main" name="Office Theme">
  <a:themeElements>
    <a:clrScheme name="Верховний Суд">
      <a:dk1>
        <a:srgbClr val="000000"/>
      </a:dk1>
      <a:lt1>
        <a:srgbClr val="FFFFFF"/>
      </a:lt1>
      <a:dk2>
        <a:srgbClr val="00274E"/>
      </a:dk2>
      <a:lt2>
        <a:srgbClr val="EFE7E3"/>
      </a:lt2>
      <a:accent1>
        <a:srgbClr val="00274E"/>
      </a:accent1>
      <a:accent2>
        <a:srgbClr val="EFE7E3"/>
      </a:accent2>
      <a:accent3>
        <a:srgbClr val="0059AA"/>
      </a:accent3>
      <a:accent4>
        <a:srgbClr val="008FD5"/>
      </a:accent4>
      <a:accent5>
        <a:srgbClr val="FCD700"/>
      </a:accent5>
      <a:accent6>
        <a:srgbClr val="32BCAD"/>
      </a:accent6>
      <a:hlink>
        <a:srgbClr val="00274E"/>
      </a:hlink>
      <a:folHlink>
        <a:srgbClr val="00274E"/>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1541</TotalTime>
  <Words>1633</Words>
  <Application>Microsoft Office PowerPoint</Application>
  <PresentationFormat>Довільний</PresentationFormat>
  <Paragraphs>120</Paragraphs>
  <Slides>16</Slides>
  <Notes>1</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16</vt:i4>
      </vt:variant>
    </vt:vector>
  </HeadingPairs>
  <TitlesOfParts>
    <vt:vector size="22" baseType="lpstr">
      <vt:lpstr>Arial</vt:lpstr>
      <vt:lpstr>Calibri</vt:lpstr>
      <vt:lpstr>Calibri Light</vt:lpstr>
      <vt:lpstr>Roboto Condensed Light</vt:lpstr>
      <vt:lpstr>Wingdings</vt:lpstr>
      <vt:lpstr>Office Theme</vt:lpstr>
      <vt:lpstr>Презентація PowerPoint</vt:lpstr>
      <vt:lpstr>Тимчасове обмеження права на працю</vt:lpstr>
      <vt:lpstr>Огляд змін у законодавстві </vt:lpstr>
      <vt:lpstr>Нові підстави припинення трудового договору</vt:lpstr>
      <vt:lpstr>Нові підстави припинення трудового договору</vt:lpstr>
      <vt:lpstr>Призупинення дії  трудового договору</vt:lpstr>
      <vt:lpstr>Призупинення дії  трудового договору</vt:lpstr>
      <vt:lpstr>Оцінка судами наявності/відсутності підстав для призупинення дії  трудового договору</vt:lpstr>
      <vt:lpstr>Збереження середнього заробітку за працівниками, призваними на військову службу  </vt:lpstr>
      <vt:lpstr>Сучасна судова практика за статтею 119 КЗпП України</vt:lpstr>
      <vt:lpstr>Що вирішить Конституційний Суд України?</vt:lpstr>
      <vt:lpstr>Ч.3 ст. 119 КЗпП &amp; ч.2 ст. 57 ЗУ «Про освіту» </vt:lpstr>
      <vt:lpstr>Припинення трудових відносин з керівниками</vt:lpstr>
      <vt:lpstr>Посадова особа в розумінні п.5 ч.1 ст. 41 КЗпП України </vt:lpstr>
      <vt:lpstr>   Припинення повноважень  посадової особи як передумова звільнення на підставі  п.5 ч.1 ст. 41 КЗПП України       </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Білоконь Олена Валеріївна</cp:lastModifiedBy>
  <cp:revision>96</cp:revision>
  <dcterms:created xsi:type="dcterms:W3CDTF">2017-12-01T09:13:10Z</dcterms:created>
  <dcterms:modified xsi:type="dcterms:W3CDTF">2023-11-21T15:53:33Z</dcterms:modified>
</cp:coreProperties>
</file>