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47" r:id="rId3"/>
    <p:sldId id="348" r:id="rId4"/>
    <p:sldId id="349" r:id="rId5"/>
    <p:sldId id="343" r:id="rId6"/>
    <p:sldId id="345" r:id="rId7"/>
    <p:sldId id="346" r:id="rId8"/>
    <p:sldId id="323" r:id="rId9"/>
    <p:sldId id="341" r:id="rId10"/>
    <p:sldId id="334" r:id="rId11"/>
    <p:sldId id="336" r:id="rId12"/>
    <p:sldId id="344" r:id="rId13"/>
    <p:sldId id="274" r:id="rId1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CDFF"/>
    <a:srgbClr val="40BEFF"/>
    <a:srgbClr val="00A3FA"/>
    <a:srgbClr val="5A9AFF"/>
    <a:srgbClr val="4985E8"/>
    <a:srgbClr val="2A62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6E6808-32BD-4403-B27D-39141491C956}" v="6" dt="2023-11-23T07:56:07.8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4" autoAdjust="0"/>
    <p:restoredTop sz="95666"/>
  </p:normalViewPr>
  <p:slideViewPr>
    <p:cSldViewPr snapToGrid="0">
      <p:cViewPr varScale="1">
        <p:scale>
          <a:sx n="67" d="100"/>
          <a:sy n="67" d="100"/>
        </p:scale>
        <p:origin x="58" y="389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кількість зареєстрованих КТС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solidFill>
                <a:schemeClr val="tx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Аркуш1!$A$2:$A$25</c:f>
              <c:numCache>
                <c:formatCode>General</c:formatCode>
                <c:ptCount val="2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</c:numCache>
            </c:numRef>
          </c:cat>
          <c:val>
            <c:numRef>
              <c:f>Аркуш1!$B$2:$B$25</c:f>
              <c:numCache>
                <c:formatCode>General</c:formatCode>
                <c:ptCount val="24"/>
                <c:pt idx="0">
                  <c:v>421</c:v>
                </c:pt>
                <c:pt idx="1">
                  <c:v>248</c:v>
                </c:pt>
                <c:pt idx="2">
                  <c:v>217</c:v>
                </c:pt>
                <c:pt idx="3">
                  <c:v>118</c:v>
                </c:pt>
                <c:pt idx="4">
                  <c:v>79</c:v>
                </c:pt>
                <c:pt idx="5">
                  <c:v>63</c:v>
                </c:pt>
                <c:pt idx="6">
                  <c:v>118</c:v>
                </c:pt>
                <c:pt idx="7">
                  <c:v>90</c:v>
                </c:pt>
                <c:pt idx="8">
                  <c:v>49</c:v>
                </c:pt>
                <c:pt idx="9">
                  <c:v>72</c:v>
                </c:pt>
                <c:pt idx="10">
                  <c:v>76</c:v>
                </c:pt>
                <c:pt idx="11">
                  <c:v>64</c:v>
                </c:pt>
                <c:pt idx="12">
                  <c:v>84</c:v>
                </c:pt>
                <c:pt idx="13">
                  <c:v>102</c:v>
                </c:pt>
                <c:pt idx="14">
                  <c:v>106</c:v>
                </c:pt>
                <c:pt idx="15">
                  <c:v>83</c:v>
                </c:pt>
                <c:pt idx="16">
                  <c:v>98</c:v>
                </c:pt>
                <c:pt idx="17">
                  <c:v>120</c:v>
                </c:pt>
                <c:pt idx="18">
                  <c:v>135</c:v>
                </c:pt>
                <c:pt idx="19">
                  <c:v>168</c:v>
                </c:pt>
                <c:pt idx="20">
                  <c:v>193</c:v>
                </c:pt>
                <c:pt idx="21">
                  <c:v>200</c:v>
                </c:pt>
                <c:pt idx="22">
                  <c:v>214</c:v>
                </c:pt>
                <c:pt idx="23">
                  <c:v>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3B0-4BC6-ABF5-E2CD7E6FBBB1}"/>
            </c:ext>
          </c:extLst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вирішено КТС (к)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Аркуш1!$A$2:$A$25</c:f>
              <c:numCache>
                <c:formatCode>General</c:formatCode>
                <c:ptCount val="2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</c:numCache>
            </c:numRef>
          </c:cat>
          <c:val>
            <c:numRef>
              <c:f>Аркуш1!$C$2:$C$25</c:f>
              <c:numCache>
                <c:formatCode>General</c:formatCode>
                <c:ptCount val="24"/>
                <c:pt idx="0">
                  <c:v>421</c:v>
                </c:pt>
                <c:pt idx="1">
                  <c:v>248</c:v>
                </c:pt>
                <c:pt idx="2">
                  <c:v>217</c:v>
                </c:pt>
                <c:pt idx="3">
                  <c:v>118</c:v>
                </c:pt>
                <c:pt idx="4">
                  <c:v>77</c:v>
                </c:pt>
                <c:pt idx="5">
                  <c:v>63</c:v>
                </c:pt>
                <c:pt idx="6">
                  <c:v>118</c:v>
                </c:pt>
                <c:pt idx="7">
                  <c:v>90</c:v>
                </c:pt>
                <c:pt idx="8">
                  <c:v>48</c:v>
                </c:pt>
                <c:pt idx="9">
                  <c:v>72</c:v>
                </c:pt>
                <c:pt idx="10">
                  <c:v>76</c:v>
                </c:pt>
                <c:pt idx="11">
                  <c:v>64</c:v>
                </c:pt>
                <c:pt idx="12">
                  <c:v>84</c:v>
                </c:pt>
                <c:pt idx="13">
                  <c:v>102</c:v>
                </c:pt>
                <c:pt idx="14">
                  <c:v>106</c:v>
                </c:pt>
                <c:pt idx="15">
                  <c:v>83</c:v>
                </c:pt>
                <c:pt idx="16">
                  <c:v>96</c:v>
                </c:pt>
                <c:pt idx="17">
                  <c:v>116</c:v>
                </c:pt>
                <c:pt idx="18">
                  <c:v>133</c:v>
                </c:pt>
                <c:pt idx="19">
                  <c:v>165</c:v>
                </c:pt>
                <c:pt idx="20">
                  <c:v>189</c:v>
                </c:pt>
                <c:pt idx="21">
                  <c:v>184</c:v>
                </c:pt>
                <c:pt idx="22">
                  <c:v>171</c:v>
                </c:pt>
                <c:pt idx="23">
                  <c:v>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3B0-4BC6-ABF5-E2CD7E6FBBB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67348672"/>
        <c:axId val="367349000"/>
      </c:lineChart>
      <c:catAx>
        <c:axId val="36734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367349000"/>
        <c:crosses val="autoZero"/>
        <c:auto val="1"/>
        <c:lblAlgn val="ctr"/>
        <c:lblOffset val="100"/>
        <c:noMultiLvlLbl val="0"/>
      </c:catAx>
      <c:valAx>
        <c:axId val="36734900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67348672"/>
        <c:crosses val="autoZero"/>
        <c:crossBetween val="between"/>
      </c:valAx>
      <c:sp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24089923542166E-3"/>
          <c:y val="1.010999375364543E-2"/>
          <c:w val="0.97342995169082125"/>
          <c:h val="0.80687158754387733"/>
        </c:manualLayout>
      </c:layout>
      <c:lineChart>
        <c:grouping val="stack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кількість страйків</c:v>
                </c:pt>
              </c:strCache>
            </c:strRef>
          </c:tx>
          <c:spPr>
            <a:ln w="31750" cap="rnd">
              <a:solidFill>
                <a:schemeClr val="accent3">
                  <a:shade val="76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>
                  <a:shade val="76000"/>
                </a:schemeClr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Аркуш1!$A$2:$A$21</c:f>
              <c:numCache>
                <c:formatCode>General</c:formatCode>
                <c:ptCount val="2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</c:numCache>
            </c:numRef>
          </c:cat>
          <c:val>
            <c:numRef>
              <c:f>Аркуш1!$B$2:$B$21</c:f>
              <c:numCache>
                <c:formatCode>General</c:formatCode>
                <c:ptCount val="20"/>
                <c:pt idx="0">
                  <c:v>32</c:v>
                </c:pt>
                <c:pt idx="1">
                  <c:v>22</c:v>
                </c:pt>
                <c:pt idx="2">
                  <c:v>57</c:v>
                </c:pt>
                <c:pt idx="3">
                  <c:v>32</c:v>
                </c:pt>
                <c:pt idx="4">
                  <c:v>24</c:v>
                </c:pt>
                <c:pt idx="5">
                  <c:v>13</c:v>
                </c:pt>
                <c:pt idx="6">
                  <c:v>12</c:v>
                </c:pt>
                <c:pt idx="7">
                  <c:v>26</c:v>
                </c:pt>
                <c:pt idx="8">
                  <c:v>12</c:v>
                </c:pt>
                <c:pt idx="9">
                  <c:v>11</c:v>
                </c:pt>
                <c:pt idx="10">
                  <c:v>14</c:v>
                </c:pt>
                <c:pt idx="11">
                  <c:v>16</c:v>
                </c:pt>
                <c:pt idx="12">
                  <c:v>18</c:v>
                </c:pt>
                <c:pt idx="13">
                  <c:v>4</c:v>
                </c:pt>
                <c:pt idx="14">
                  <c:v>20</c:v>
                </c:pt>
                <c:pt idx="15">
                  <c:v>25</c:v>
                </c:pt>
                <c:pt idx="16">
                  <c:v>18</c:v>
                </c:pt>
                <c:pt idx="17">
                  <c:v>8</c:v>
                </c:pt>
                <c:pt idx="18">
                  <c:v>12</c:v>
                </c:pt>
                <c:pt idx="1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3B0-4BC6-ABF5-E2CD7E6FBBB1}"/>
            </c:ext>
          </c:extLst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кількість АСП</c:v>
                </c:pt>
              </c:strCache>
            </c:strRef>
          </c:tx>
          <c:spPr>
            <a:ln w="31750" cap="rnd">
              <a:solidFill>
                <a:schemeClr val="accent3">
                  <a:tint val="77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>
                  <a:tint val="77000"/>
                </a:schemeClr>
              </a:solidFill>
              <a:ln>
                <a:noFill/>
              </a:ln>
              <a:effectLst/>
            </c:spPr>
          </c:marker>
          <c:dLbls>
            <c:dLbl>
              <c:idx val="19"/>
              <c:layout>
                <c:manualLayout>
                  <c:x val="2.8342415078549964E-2"/>
                  <c:y val="6.56694561534864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093727414507961E-3"/>
                      <c:h val="8.35023618022778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53B0-4BC6-ABF5-E2CD7E6FBB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Аркуш1!$A$2:$A$21</c:f>
              <c:numCache>
                <c:formatCode>General</c:formatCode>
                <c:ptCount val="2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</c:numCache>
            </c:numRef>
          </c:cat>
          <c:val>
            <c:numRef>
              <c:f>Аркуш1!$C$2:$C$21</c:f>
              <c:numCache>
                <c:formatCode>General</c:formatCode>
                <c:ptCount val="20"/>
                <c:pt idx="0">
                  <c:v>45</c:v>
                </c:pt>
                <c:pt idx="1">
                  <c:v>36</c:v>
                </c:pt>
                <c:pt idx="2">
                  <c:v>185</c:v>
                </c:pt>
                <c:pt idx="3">
                  <c:v>118</c:v>
                </c:pt>
                <c:pt idx="4">
                  <c:v>43</c:v>
                </c:pt>
                <c:pt idx="5">
                  <c:v>63</c:v>
                </c:pt>
                <c:pt idx="6">
                  <c:v>108</c:v>
                </c:pt>
                <c:pt idx="7">
                  <c:v>48</c:v>
                </c:pt>
                <c:pt idx="8">
                  <c:v>35</c:v>
                </c:pt>
                <c:pt idx="9">
                  <c:v>33</c:v>
                </c:pt>
                <c:pt idx="10">
                  <c:v>29</c:v>
                </c:pt>
                <c:pt idx="11">
                  <c:v>47</c:v>
                </c:pt>
                <c:pt idx="12">
                  <c:v>63</c:v>
                </c:pt>
                <c:pt idx="13">
                  <c:v>139</c:v>
                </c:pt>
                <c:pt idx="14">
                  <c:v>101</c:v>
                </c:pt>
                <c:pt idx="15">
                  <c:v>123</c:v>
                </c:pt>
                <c:pt idx="16">
                  <c:v>86</c:v>
                </c:pt>
                <c:pt idx="17">
                  <c:v>110</c:v>
                </c:pt>
                <c:pt idx="18">
                  <c:v>58</c:v>
                </c:pt>
                <c:pt idx="1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3B0-4BC6-ABF5-E2CD7E6FBBB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67348672"/>
        <c:axId val="367349000"/>
      </c:lineChart>
      <c:catAx>
        <c:axId val="36734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367349000"/>
        <c:crosses val="autoZero"/>
        <c:auto val="1"/>
        <c:lblAlgn val="ctr"/>
        <c:lblOffset val="100"/>
        <c:noMultiLvlLbl val="0"/>
      </c:catAx>
      <c:valAx>
        <c:axId val="36734900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67348672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Рівень заборгованості (млн. грн)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8.257689933533088E-3"/>
                </c:manualLayout>
              </c:layout>
              <c:spPr>
                <a:solidFill>
                  <a:schemeClr val="tx2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en-US" sz="1197" b="0" i="0" u="none" strike="noStrike" kern="1200" baseline="0">
                      <a:ln>
                        <a:solidFill>
                          <a:prstClr val="white"/>
                        </a:solidFill>
                      </a:ln>
                      <a:solidFill>
                        <a:prstClr val="white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B00-48B5-A171-DD0E14918FEF}"/>
                </c:ext>
              </c:extLst>
            </c:dLbl>
            <c:dLbl>
              <c:idx val="1"/>
              <c:layout>
                <c:manualLayout>
                  <c:x val="0"/>
                  <c:y val="-4.9292884165745036E-3"/>
                </c:manualLayout>
              </c:layout>
              <c:spPr>
                <a:solidFill>
                  <a:schemeClr val="tx2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97" b="0" i="0" u="none" strike="noStrike" kern="1200" baseline="0">
                      <a:ln>
                        <a:solidFill>
                          <a:prstClr val="white"/>
                        </a:solidFill>
                      </a:ln>
                      <a:solidFill>
                        <a:prstClr val="white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B00-48B5-A171-DD0E14918FEF}"/>
                </c:ext>
              </c:extLst>
            </c:dLbl>
            <c:dLbl>
              <c:idx val="2"/>
              <c:layout>
                <c:manualLayout>
                  <c:x val="-4.428290228876519E-17"/>
                  <c:y val="2.8446422686539173E-3"/>
                </c:manualLayout>
              </c:layout>
              <c:spPr>
                <a:solidFill>
                  <a:schemeClr val="tx2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97" b="0" i="0" u="none" strike="noStrike" kern="1200" baseline="0">
                      <a:ln>
                        <a:solidFill>
                          <a:prstClr val="white"/>
                        </a:solidFill>
                      </a:ln>
                      <a:solidFill>
                        <a:prstClr val="white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B00-48B5-A171-DD0E14918FEF}"/>
                </c:ext>
              </c:extLst>
            </c:dLbl>
            <c:dLbl>
              <c:idx val="3"/>
              <c:layout>
                <c:manualLayout>
                  <c:x val="0"/>
                  <c:y val="-5.1956432711041979E-3"/>
                </c:manualLayout>
              </c:layout>
              <c:spPr>
                <a:solidFill>
                  <a:schemeClr val="tx2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en-US" sz="1197" b="0" i="0" u="none" strike="noStrike" kern="1200" baseline="0">
                      <a:ln>
                        <a:solidFill>
                          <a:prstClr val="white"/>
                        </a:solidFill>
                      </a:ln>
                      <a:solidFill>
                        <a:prstClr val="white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B00-48B5-A171-DD0E14918FEF}"/>
                </c:ext>
              </c:extLst>
            </c:dLbl>
            <c:dLbl>
              <c:idx val="4"/>
              <c:layout>
                <c:manualLayout>
                  <c:x val="1.2077294685990338E-3"/>
                  <c:y val="-1.4530473155613285E-2"/>
                </c:manualLayout>
              </c:layout>
              <c:spPr>
                <a:solidFill>
                  <a:schemeClr val="tx2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97" b="0" i="0" u="none" strike="noStrike" kern="1200" baseline="0">
                      <a:ln>
                        <a:solidFill>
                          <a:prstClr val="white"/>
                        </a:solidFill>
                      </a:ln>
                      <a:solidFill>
                        <a:prstClr val="white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B00-48B5-A171-DD0E14918FEF}"/>
                </c:ext>
              </c:extLst>
            </c:dLbl>
            <c:dLbl>
              <c:idx val="5"/>
              <c:layout>
                <c:manualLayout>
                  <c:x val="0"/>
                  <c:y val="-2.7276667544558629E-3"/>
                </c:manualLayout>
              </c:layout>
              <c:spPr>
                <a:solidFill>
                  <a:schemeClr val="tx2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197" b="0" i="0" u="none" strike="noStrike" kern="1200" baseline="0">
                      <a:ln>
                        <a:solidFill>
                          <a:schemeClr val="bg1"/>
                        </a:solidFill>
                      </a:ln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B00-48B5-A171-DD0E14918FEF}"/>
                </c:ext>
              </c:extLst>
            </c:dLbl>
            <c:dLbl>
              <c:idx val="6"/>
              <c:layout>
                <c:manualLayout>
                  <c:x val="-8.856580457753038E-17"/>
                  <c:y val="-1.1666756294270919E-2"/>
                </c:manualLayout>
              </c:layout>
              <c:spPr>
                <a:solidFill>
                  <a:schemeClr val="tx2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en-US" sz="1197" b="0" i="0" u="none" strike="noStrike" kern="1200" baseline="0">
                      <a:ln>
                        <a:solidFill>
                          <a:prstClr val="white"/>
                        </a:solidFill>
                      </a:ln>
                      <a:solidFill>
                        <a:prstClr val="white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B00-48B5-A171-DD0E14918FEF}"/>
                </c:ext>
              </c:extLst>
            </c:dLbl>
            <c:dLbl>
              <c:idx val="7"/>
              <c:layout>
                <c:manualLayout>
                  <c:x val="0"/>
                  <c:y val="-3.1036430633520082E-3"/>
                </c:manualLayout>
              </c:layout>
              <c:spPr>
                <a:solidFill>
                  <a:schemeClr val="tx2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97" b="0" i="0" u="none" strike="noStrike" kern="1200" baseline="0" dirty="0">
                      <a:ln>
                        <a:solidFill>
                          <a:prstClr val="white"/>
                        </a:solidFill>
                      </a:ln>
                      <a:solidFill>
                        <a:prstClr val="white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B00-48B5-A171-DD0E14918FEF}"/>
                </c:ext>
              </c:extLst>
            </c:dLbl>
            <c:spPr>
              <a:solidFill>
                <a:schemeClr val="tx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Аркуш1!$A$2:$A$9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Аркуш1!$B$2:$B$9</c:f>
              <c:numCache>
                <c:formatCode>General</c:formatCode>
                <c:ptCount val="8"/>
                <c:pt idx="0">
                  <c:v>56.9</c:v>
                </c:pt>
                <c:pt idx="1">
                  <c:v>9.3000000000000007</c:v>
                </c:pt>
                <c:pt idx="2">
                  <c:v>7.6</c:v>
                </c:pt>
                <c:pt idx="3">
                  <c:v>13</c:v>
                </c:pt>
                <c:pt idx="4">
                  <c:v>43.8</c:v>
                </c:pt>
                <c:pt idx="5">
                  <c:v>164.9</c:v>
                </c:pt>
                <c:pt idx="6">
                  <c:v>173.5</c:v>
                </c:pt>
                <c:pt idx="7">
                  <c:v>315.8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B0-4BC6-ABF5-E2CD7E6FBBB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"/>
        <c:overlap val="-2"/>
        <c:axId val="367348672"/>
        <c:axId val="367349000"/>
      </c:barChart>
      <c:catAx>
        <c:axId val="36734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367349000"/>
        <c:crosses val="autoZero"/>
        <c:auto val="1"/>
        <c:lblAlgn val="ctr"/>
        <c:lblOffset val="100"/>
        <c:noMultiLvlLbl val="0"/>
      </c:catAx>
      <c:valAx>
        <c:axId val="367349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367348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6D3A5-2FF7-42D1-BC4B-85DCCDA1C370}" type="datetimeFigureOut">
              <a:rPr lang="uk-UA" smtClean="0"/>
              <a:t>23.11.2023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87437-14CE-47D7-9DA4-A91BC552980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2932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93B1E8-DC99-F349-8A09-33AA8B804AB4}" type="datetimeFigureOut">
              <a:rPr lang="ru-UA" smtClean="0"/>
              <a:t>11/23/2023</a:t>
            </a:fld>
            <a:endParaRPr lang="ru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2E74A-6B5C-AC42-A445-09B659E6D971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60148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12E74A-6B5C-AC42-A445-09B659E6D971}" type="slidenum">
              <a:rPr lang="ru-UA" smtClean="0"/>
              <a:t>1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9525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27.01.2023</a:t>
            </a:r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B9756FB3-8706-4696-B24E-59572BA3D2EA}" type="slidenum">
              <a:rPr lang="uk-UA" smtClean="0"/>
              <a:pPr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0756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27.01.2023</a:t>
            </a:r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6FB3-8706-4696-B24E-59572BA3D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0973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27.01.2023</a:t>
            </a:r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6FB3-8706-4696-B24E-59572BA3D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437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27.01.2023</a:t>
            </a:r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uk-UA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863960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27.01.2023</a:t>
            </a:r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6FB3-8706-4696-B24E-59572BA3D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6468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27.01.2023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6FB3-8706-4696-B24E-59572BA3D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2562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27.01.2023</a:t>
            </a:r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6FB3-8706-4696-B24E-59572BA3D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5655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27.01.2023</a:t>
            </a:r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6FB3-8706-4696-B24E-59572BA3D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1091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27.01.2023</a:t>
            </a:r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6FB3-8706-4696-B24E-59572BA3D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7260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27.01.2023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6FB3-8706-4696-B24E-59572BA3D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9598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27.01.2023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6FB3-8706-4696-B24E-59572BA3D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731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/>
              <a:t>27.01.2023</a:t>
            </a:r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56FB3-8706-4696-B24E-59572BA3D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8249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42138"/>
            <a:ext cx="9144000" cy="2230245"/>
          </a:xfrm>
        </p:spPr>
        <p:txBody>
          <a:bodyPr>
            <a:normAutofit fontScale="90000"/>
          </a:bodyPr>
          <a:lstStyle/>
          <a:p>
            <a:br>
              <a:rPr lang="uk-UA" sz="4000" b="1" dirty="0">
                <a:solidFill>
                  <a:srgbClr val="002060"/>
                </a:solidFill>
                <a:latin typeface="Helvetica" pitchFamily="2" charset="0"/>
              </a:rPr>
            </a:br>
            <a:br>
              <a:rPr lang="uk-UA" sz="4000" b="1" dirty="0">
                <a:solidFill>
                  <a:srgbClr val="002060"/>
                </a:solidFill>
                <a:latin typeface="Helvetica" pitchFamily="2" charset="0"/>
              </a:rPr>
            </a:br>
            <a:br>
              <a:rPr lang="uk-UA" sz="4000" b="1" dirty="0">
                <a:solidFill>
                  <a:srgbClr val="002060"/>
                </a:solidFill>
                <a:latin typeface="Helvetica" pitchFamily="2" charset="0"/>
              </a:rPr>
            </a:br>
            <a:br>
              <a:rPr lang="uk-UA" sz="4000" b="1" dirty="0">
                <a:solidFill>
                  <a:srgbClr val="002060"/>
                </a:solidFill>
                <a:latin typeface="Helvetica" pitchFamily="2" charset="0"/>
              </a:rPr>
            </a:br>
            <a:br>
              <a:rPr lang="uk-UA" sz="4000" b="1" dirty="0">
                <a:solidFill>
                  <a:srgbClr val="002060"/>
                </a:solidFill>
                <a:latin typeface="Helvetica" pitchFamily="2" charset="0"/>
              </a:rPr>
            </a:br>
            <a:br>
              <a:rPr lang="uk-UA" sz="4000" b="1" dirty="0">
                <a:solidFill>
                  <a:srgbClr val="002060"/>
                </a:solidFill>
                <a:latin typeface="Helvetica" pitchFamily="2" charset="0"/>
              </a:rPr>
            </a:br>
            <a:br>
              <a:rPr lang="uk-UA" sz="4000" b="1" dirty="0">
                <a:solidFill>
                  <a:srgbClr val="002060"/>
                </a:solidFill>
                <a:latin typeface="Helvetica" pitchFamily="2" charset="0"/>
              </a:rPr>
            </a:br>
            <a:br>
              <a:rPr lang="uk-UA" sz="4000" b="1" dirty="0">
                <a:solidFill>
                  <a:srgbClr val="002060"/>
                </a:solidFill>
                <a:latin typeface="Helvetica" pitchFamily="2" charset="0"/>
              </a:rPr>
            </a:br>
            <a:r>
              <a:rPr lang="uk-UA" sz="4000" b="1" dirty="0" err="1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Проєкт</a:t>
            </a:r>
            <a:r>
              <a:rPr lang="uk-UA" sz="4000" b="1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 закону </a:t>
            </a:r>
            <a:br>
              <a:rPr lang="uk-UA" sz="4000" b="1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</a:br>
            <a:r>
              <a:rPr lang="uk-UA" sz="4000" b="1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«Про колективні трудові спори»</a:t>
            </a:r>
            <a:br>
              <a:rPr lang="uk-UA" sz="3600" b="1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</a:br>
            <a:endParaRPr lang="uk-UA" sz="3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43CB0A6-C755-4ADA-BF95-1BEA715407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93" y="173356"/>
            <a:ext cx="2787983" cy="74033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34B6F4B-EE3E-43AF-B3E1-0B819921B5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136041"/>
            <a:ext cx="783771" cy="77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629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269B3-29FD-5142-8071-E0D3AEB90DF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199" y="920175"/>
            <a:ext cx="10091058" cy="628290"/>
          </a:xfrm>
        </p:spPr>
        <p:txBody>
          <a:bodyPr>
            <a:noAutofit/>
          </a:bodyPr>
          <a:lstStyle/>
          <a:p>
            <a:r>
              <a:rPr lang="ru-RU" sz="2800" b="1" dirty="0" err="1">
                <a:solidFill>
                  <a:srgbClr val="002060"/>
                </a:solidFill>
              </a:rPr>
              <a:t>Основн</a:t>
            </a:r>
            <a:r>
              <a:rPr lang="uk-UA" sz="2800" b="1" dirty="0">
                <a:solidFill>
                  <a:srgbClr val="002060"/>
                </a:solidFill>
              </a:rPr>
              <a:t>і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проблеми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існуючої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системи</a:t>
            </a:r>
            <a:r>
              <a:rPr lang="ru-RU" sz="2800" b="1" dirty="0">
                <a:solidFill>
                  <a:srgbClr val="002060"/>
                </a:solidFill>
              </a:rPr>
              <a:t>  </a:t>
            </a:r>
            <a:r>
              <a:rPr lang="ru-RU" sz="2800" b="1" dirty="0" err="1">
                <a:solidFill>
                  <a:srgbClr val="002060"/>
                </a:solidFill>
              </a:rPr>
              <a:t>вирішення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колективних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трудових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спорів</a:t>
            </a:r>
            <a:endParaRPr lang="x-none" sz="28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55323-0F03-AD43-B278-CF47C1EDC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1309"/>
            <a:ext cx="10515600" cy="4012477"/>
          </a:xfrm>
        </p:spPr>
        <p:txBody>
          <a:bodyPr>
            <a:noAutofit/>
          </a:bodyPr>
          <a:lstStyle/>
          <a:p>
            <a:pPr algn="just" fontAlgn="t">
              <a:spcBef>
                <a:spcPts val="0"/>
              </a:spcBef>
              <a:buSzPts val="1600"/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Необхідність законодавчого визначення/врегулювання понять «позасудовий», «досудовий».</a:t>
            </a:r>
          </a:p>
          <a:p>
            <a:pPr algn="just" fontAlgn="t">
              <a:spcBef>
                <a:spcPts val="0"/>
              </a:spcBef>
              <a:buSzPts val="1600"/>
              <a:buFont typeface="Wingdings" panose="05000000000000000000" pitchFamily="2" charset="2"/>
              <a:buChar char="ü"/>
            </a:pPr>
            <a:endParaRPr lang="uk-UA" sz="20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just" fontAlgn="t">
              <a:spcBef>
                <a:spcPts val="0"/>
              </a:spcBef>
              <a:buSzPts val="1600"/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Необхідність законодавчого закріплення понять «спори про право» та «спори про інтереси», що передбачає різні процедури вирішення спорів. Уточнення поняття «спори про право».</a:t>
            </a:r>
          </a:p>
          <a:p>
            <a:pPr algn="just" fontAlgn="t">
              <a:spcBef>
                <a:spcPts val="0"/>
              </a:spcBef>
              <a:buSzPts val="1600"/>
              <a:buFont typeface="Wingdings" panose="05000000000000000000" pitchFamily="2" charset="2"/>
              <a:buChar char="ü"/>
            </a:pPr>
            <a:endParaRPr lang="uk-UA" sz="20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just" fontAlgn="t">
              <a:spcBef>
                <a:spcPts val="0"/>
              </a:spcBef>
              <a:buSzPts val="1600"/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Право на судовий захист спорів «про право». </a:t>
            </a:r>
          </a:p>
          <a:p>
            <a:pPr algn="just" fontAlgn="t">
              <a:spcBef>
                <a:spcPts val="0"/>
              </a:spcBef>
              <a:buSzPts val="1600"/>
              <a:buFont typeface="Wingdings" panose="05000000000000000000" pitchFamily="2" charset="2"/>
              <a:buChar char="ü"/>
            </a:pPr>
            <a:endParaRPr lang="uk-UA" sz="20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just" fontAlgn="t">
              <a:spcBef>
                <a:spcPts val="0"/>
              </a:spcBef>
              <a:buSzPts val="1600"/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«Посередництво» не тотожне з «медіацією». Необхідність трансформації «незалежного посередника» в «трудового медіатора».</a:t>
            </a:r>
          </a:p>
          <a:p>
            <a:pPr algn="just" fontAlgn="t">
              <a:spcBef>
                <a:spcPts val="0"/>
              </a:spcBef>
              <a:buSzPts val="1600"/>
              <a:buFont typeface="Wingdings" panose="05000000000000000000" pitchFamily="2" charset="2"/>
              <a:buChar char="ü"/>
            </a:pPr>
            <a:endParaRPr lang="uk-UA" sz="20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just" fontAlgn="t">
              <a:spcBef>
                <a:spcPts val="0"/>
              </a:spcBef>
              <a:buSzPts val="1600"/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Необхідність регулювання «права на страйк». Гармонізація прав сторін соціального діалогу, в </a:t>
            </a:r>
            <a:r>
              <a:rPr lang="uk-UA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т.ч</a:t>
            </a:r>
            <a:r>
              <a:rPr lang="uk-UA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. шляхом запровадження локауту.</a:t>
            </a:r>
          </a:p>
          <a:p>
            <a:pPr algn="just" fontAlgn="t">
              <a:spcBef>
                <a:spcPts val="0"/>
              </a:spcBef>
              <a:buSzPts val="1600"/>
              <a:buFont typeface="Wingdings" panose="05000000000000000000" pitchFamily="2" charset="2"/>
              <a:buChar char="ü"/>
            </a:pPr>
            <a:endParaRPr lang="uk-UA" sz="20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just" fontAlgn="t">
              <a:spcBef>
                <a:spcPts val="0"/>
              </a:spcBef>
              <a:buSzPts val="1600"/>
              <a:buFont typeface="Wingdings" panose="05000000000000000000" pitchFamily="2" charset="2"/>
              <a:buChar char="ü"/>
            </a:pPr>
            <a:endParaRPr lang="uk-UA" sz="20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0" indent="0" fontAlgn="t">
              <a:spcBef>
                <a:spcPts val="0"/>
              </a:spcBef>
              <a:buNone/>
            </a:pPr>
            <a:endParaRPr lang="uk-UA" sz="20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fontAlgn="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0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just" fontAlgn="t">
              <a:spcBef>
                <a:spcPts val="0"/>
              </a:spcBef>
              <a:buSzPts val="1600"/>
              <a:buFont typeface="Wingdings" panose="05000000000000000000" pitchFamily="2" charset="2"/>
              <a:buChar char="ü"/>
            </a:pPr>
            <a:endParaRPr lang="uk-UA" sz="20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i="1" u="sng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uk-UA" sz="2000" dirty="0">
              <a:solidFill>
                <a:schemeClr val="bg2">
                  <a:lumMod val="25000"/>
                </a:schemeClr>
              </a:solidFill>
              <a:cs typeface="Times New Roman" panose="02020603050405020304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B5EBDC5-67E1-49B7-A857-AC0719CDF1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50" y="113172"/>
            <a:ext cx="2787983" cy="74033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34B6F4B-EE3E-43AF-B3E1-0B819921B5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" y="75857"/>
            <a:ext cx="783771" cy="77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35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269B3-29FD-5142-8071-E0D3AEB90DF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677917"/>
            <a:ext cx="11004952" cy="843455"/>
          </a:xfrm>
        </p:spPr>
        <p:txBody>
          <a:bodyPr>
            <a:normAutofit fontScale="90000"/>
          </a:bodyPr>
          <a:lstStyle/>
          <a:p>
            <a:pPr fontAlgn="t">
              <a:spcBef>
                <a:spcPts val="0"/>
              </a:spcBef>
            </a:pPr>
            <a:br>
              <a:rPr lang="uk-UA" sz="2700" b="1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</a:br>
            <a:r>
              <a:rPr lang="uk-UA" sz="2700" b="1" dirty="0">
                <a:solidFill>
                  <a:srgbClr val="002060"/>
                </a:solidFill>
                <a:cs typeface="Times New Roman" panose="02020603050405020304" pitchFamily="18" charset="0"/>
              </a:rPr>
              <a:t>Новації </a:t>
            </a:r>
            <a:r>
              <a:rPr lang="uk-UA" sz="2700" b="1" dirty="0" err="1">
                <a:solidFill>
                  <a:srgbClr val="002060"/>
                </a:solidFill>
                <a:cs typeface="Times New Roman" panose="02020603050405020304" pitchFamily="18" charset="0"/>
              </a:rPr>
              <a:t>проєкту</a:t>
            </a:r>
            <a:r>
              <a:rPr lang="uk-UA" sz="2700" b="1" dirty="0">
                <a:solidFill>
                  <a:srgbClr val="002060"/>
                </a:solidFill>
                <a:cs typeface="Times New Roman" panose="02020603050405020304" pitchFamily="18" charset="0"/>
              </a:rPr>
              <a:t> закону «Про колективні трудові спори»  </a:t>
            </a:r>
            <a:br>
              <a:rPr lang="uk-UA" sz="2700" b="1" dirty="0">
                <a:solidFill>
                  <a:srgbClr val="002060"/>
                </a:solidFill>
                <a:cs typeface="Times New Roman" panose="02020603050405020304" pitchFamily="18" charset="0"/>
              </a:rPr>
            </a:br>
            <a:endParaRPr lang="x-none" sz="2800" b="1" dirty="0">
              <a:solidFill>
                <a:schemeClr val="bg2">
                  <a:lumMod val="2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55323-0F03-AD43-B278-CF47C1EDC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5639"/>
            <a:ext cx="10515600" cy="4890912"/>
          </a:xfrm>
        </p:spPr>
        <p:txBody>
          <a:bodyPr>
            <a:noAutofit/>
          </a:bodyPr>
          <a:lstStyle/>
          <a:p>
            <a:pPr marL="0" indent="0" fontAlgn="t">
              <a:spcBef>
                <a:spcPts val="0"/>
              </a:spcBef>
              <a:buNone/>
            </a:pPr>
            <a:endParaRPr lang="uk-UA" sz="18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fontAlgn="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18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c</a:t>
            </a:r>
            <a:r>
              <a:rPr lang="uk-UA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прощення процедури вирішення колективних трудових спорів, її добровільний порядок для сторін;</a:t>
            </a:r>
          </a:p>
          <a:p>
            <a:pPr fontAlgn="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18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Введення поняття: «</a:t>
            </a:r>
            <a:r>
              <a:rPr lang="uk-UA" sz="1800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альтернативний порядок вирішення колективних трудових спорів»;</a:t>
            </a:r>
            <a:endParaRPr lang="uk-UA" sz="18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fontAlgn="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n-US" sz="18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види колективних трудових спорів: </a:t>
            </a:r>
            <a:r>
              <a:rPr lang="uk-UA" sz="1800" u="sng" dirty="0">
                <a:solidFill>
                  <a:srgbClr val="002060"/>
                </a:solidFill>
                <a:cs typeface="Times New Roman" panose="02020603050405020304" pitchFamily="18" charset="0"/>
              </a:rPr>
              <a:t>«спори про права</a:t>
            </a:r>
            <a:r>
              <a:rPr lang="uk-UA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» та </a:t>
            </a:r>
            <a:r>
              <a:rPr lang="uk-UA" sz="1800" u="sng" dirty="0">
                <a:solidFill>
                  <a:srgbClr val="002060"/>
                </a:solidFill>
                <a:cs typeface="Times New Roman" panose="02020603050405020304" pitchFamily="18" charset="0"/>
              </a:rPr>
              <a:t>«спори про інтереси</a:t>
            </a:r>
            <a:r>
              <a:rPr lang="uk-UA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», що передбачають різні процедури вирішення спорів;</a:t>
            </a:r>
          </a:p>
          <a:p>
            <a:pPr marL="0" indent="0" fontAlgn="t">
              <a:spcBef>
                <a:spcPts val="0"/>
              </a:spcBef>
              <a:buNone/>
            </a:pPr>
            <a:endParaRPr lang="uk-UA" sz="18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можливість правового регулювання колективних трудових спорів в колективних угодах, договорах;</a:t>
            </a:r>
          </a:p>
          <a:p>
            <a:pPr fontAlgn="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18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заміна «незалежного посередника»  «трудовим медіатором»; розвиток трудової медіації;</a:t>
            </a:r>
            <a:endParaRPr lang="en-US" sz="18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fontAlgn="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18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обов’язковість рішення трудового арбітражу;</a:t>
            </a:r>
          </a:p>
          <a:p>
            <a:pPr algn="just" fontAlgn="t">
              <a:spcBef>
                <a:spcPts val="0"/>
              </a:spcBef>
              <a:buSzPts val="1600"/>
              <a:buFont typeface="Wingdings" panose="05000000000000000000" pitchFamily="2" charset="2"/>
              <a:buChar char="ü"/>
            </a:pPr>
            <a:endParaRPr lang="uk-UA" sz="18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just" fontAlgn="t">
              <a:spcBef>
                <a:spcPts val="0"/>
              </a:spcBef>
              <a:buSzPts val="1600"/>
              <a:buFont typeface="Wingdings" panose="05000000000000000000" pitchFamily="2" charset="2"/>
              <a:buChar char="ü"/>
            </a:pPr>
            <a:r>
              <a:rPr lang="uk-UA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правове регулювання права на страйк;</a:t>
            </a:r>
          </a:p>
          <a:p>
            <a:pPr algn="just" fontAlgn="t">
              <a:spcBef>
                <a:spcPts val="0"/>
              </a:spcBef>
              <a:buSzPts val="1600"/>
              <a:buFont typeface="Wingdings" panose="05000000000000000000" pitchFamily="2" charset="2"/>
              <a:buChar char="ü"/>
            </a:pPr>
            <a:endParaRPr lang="uk-UA" sz="18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just" fontAlgn="t">
              <a:spcBef>
                <a:spcPts val="0"/>
              </a:spcBef>
              <a:buSzPts val="1600"/>
              <a:buFont typeface="Wingdings" panose="05000000000000000000" pitchFamily="2" charset="2"/>
              <a:buChar char="ü"/>
            </a:pPr>
            <a:r>
              <a:rPr lang="uk-UA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запровадження інституту «локауту». </a:t>
            </a:r>
            <a:endParaRPr lang="uk-UA" sz="1800" dirty="0">
              <a:solidFill>
                <a:srgbClr val="00206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bg2">
                  <a:lumMod val="25000"/>
                </a:schemeClr>
              </a:solidFill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uk-UA" sz="1800" dirty="0">
              <a:solidFill>
                <a:schemeClr val="bg2">
                  <a:lumMod val="2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uk-UA" sz="1800" dirty="0">
              <a:solidFill>
                <a:schemeClr val="bg2">
                  <a:lumMod val="25000"/>
                </a:schemeClr>
              </a:solidFill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uk-UA" sz="1800" dirty="0">
              <a:solidFill>
                <a:schemeClr val="bg2">
                  <a:lumMod val="2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CB5EBDC5-67E1-49B7-A857-AC0719CDF1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50" y="113172"/>
            <a:ext cx="2787983" cy="74033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34B6F4B-EE3E-43AF-B3E1-0B819921B5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" y="75857"/>
            <a:ext cx="783771" cy="77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233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269B3-29FD-5142-8071-E0D3AEB90DF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677917"/>
            <a:ext cx="11004952" cy="863162"/>
          </a:xfrm>
        </p:spPr>
        <p:txBody>
          <a:bodyPr>
            <a:normAutofit fontScale="90000"/>
          </a:bodyPr>
          <a:lstStyle/>
          <a:p>
            <a:pPr fontAlgn="t">
              <a:spcBef>
                <a:spcPts val="0"/>
              </a:spcBef>
            </a:pPr>
            <a:br>
              <a:rPr lang="uk-UA" sz="2700" b="1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</a:br>
            <a:r>
              <a:rPr lang="uk-UA" sz="2700" b="1" dirty="0">
                <a:solidFill>
                  <a:srgbClr val="002060"/>
                </a:solidFill>
                <a:cs typeface="Times New Roman" panose="02020603050405020304" pitchFamily="18" charset="0"/>
              </a:rPr>
              <a:t>Структура </a:t>
            </a:r>
            <a:r>
              <a:rPr lang="uk-UA" sz="2700" b="1" dirty="0" err="1">
                <a:solidFill>
                  <a:srgbClr val="002060"/>
                </a:solidFill>
                <a:cs typeface="Times New Roman" panose="02020603050405020304" pitchFamily="18" charset="0"/>
              </a:rPr>
              <a:t>проєкту</a:t>
            </a:r>
            <a:r>
              <a:rPr lang="uk-UA" sz="2700" b="1" dirty="0">
                <a:solidFill>
                  <a:srgbClr val="002060"/>
                </a:solidFill>
                <a:cs typeface="Times New Roman" panose="02020603050405020304" pitchFamily="18" charset="0"/>
              </a:rPr>
              <a:t> закону «Про колективні трудові спори»  </a:t>
            </a:r>
            <a:br>
              <a:rPr lang="uk-UA" sz="2700" b="1" dirty="0">
                <a:solidFill>
                  <a:srgbClr val="002060"/>
                </a:solidFill>
                <a:cs typeface="Times New Roman" panose="02020603050405020304" pitchFamily="18" charset="0"/>
              </a:rPr>
            </a:br>
            <a:endParaRPr lang="x-none" sz="2800" b="1" dirty="0">
              <a:solidFill>
                <a:schemeClr val="bg2">
                  <a:lumMod val="2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55323-0F03-AD43-B278-CF47C1EDC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3067"/>
            <a:ext cx="10515600" cy="4583484"/>
          </a:xfrm>
        </p:spPr>
        <p:txBody>
          <a:bodyPr>
            <a:noAutofit/>
          </a:bodyPr>
          <a:lstStyle/>
          <a:p>
            <a:pPr marL="0" indent="0" fontAlgn="t">
              <a:spcBef>
                <a:spcPts val="0"/>
              </a:spcBef>
              <a:buNone/>
            </a:pPr>
            <a:endParaRPr lang="uk-UA" sz="18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75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uk-UA" sz="18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РОЗДІЛ I. ЗАГАЛЬНІ ПОЛОЖЕННЯ</a:t>
            </a:r>
            <a:endParaRPr lang="uk-UA" sz="18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uk-UA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РОЗДІЛ ІІ. </a:t>
            </a:r>
            <a:r>
              <a:rPr lang="uk-UA" sz="18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НАЦІОНАЛЬНА СЛУЖБА ПОСЕРЕДНИЦТВА І ПРИМИРЕННЯ</a:t>
            </a:r>
            <a:endParaRPr lang="uk-UA" sz="18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uk-UA" sz="18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РОЗДІЛ ІІІ.</a:t>
            </a:r>
            <a:r>
              <a:rPr lang="uk-UA" sz="18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ВИДИ, СПОСОБИ ТА ПОРЯДОК ВИРІШЕННЯ КОЛЕКТИВНИХ ТРУДОВИХ СПОРІВ</a:t>
            </a:r>
            <a:endParaRPr lang="uk-UA" sz="18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uk-UA" sz="18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РОЗДІЛ ІV.  ТРУДОВИЙ АРБІТРАЖ</a:t>
            </a:r>
            <a:endParaRPr lang="uk-UA" sz="18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75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uk-UA" sz="18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РОЗДІЛ V. ГАРАНТІЇ ТРУДОВИМ МЕДІАТОРАМ ТА ТРУДОВИМ АРБІТРАМ, УПОВНОВАЖЕНИМ ПРЕДСТАВНИЦЬКИМ ОРГАНАМ СТОРІН КОЛЕКТИВНОГО ТРУДОВОГО СПОРУ</a:t>
            </a:r>
            <a:endParaRPr lang="uk-UA" sz="18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75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uk-UA" sz="18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РОЗДІЛ VІ. СТРАЙКИ ТА ЛОКАУТИ</a:t>
            </a:r>
            <a:endParaRPr lang="uk-UA" sz="18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uk-UA" sz="18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РОЗДІЛ VІІ.  ВІДПОВІДАЛЬНІСТЬ ЗА ПОРУШЕННЯ ЗАКОНОДАВСТВА ПРО КОЛЕКТИВНІ ТРУДОВІ СПОРИ</a:t>
            </a:r>
            <a:endParaRPr lang="uk-UA" sz="18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uk-UA" sz="18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РОЗДІЛ VІІІ. ПРИКІНЦЕВІ ПОЛОЖЕННЯ</a:t>
            </a:r>
            <a:endParaRPr lang="uk-UA" sz="18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bg2">
                  <a:lumMod val="25000"/>
                </a:schemeClr>
              </a:solidFill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uk-UA" sz="1800" dirty="0">
              <a:solidFill>
                <a:schemeClr val="bg2">
                  <a:lumMod val="2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uk-UA" sz="1800" dirty="0">
              <a:solidFill>
                <a:schemeClr val="bg2">
                  <a:lumMod val="25000"/>
                </a:schemeClr>
              </a:solidFill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uk-UA" sz="1800" dirty="0">
              <a:solidFill>
                <a:schemeClr val="bg2">
                  <a:lumMod val="2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CB5EBDC5-67E1-49B7-A857-AC0719CDF1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50" y="113172"/>
            <a:ext cx="2787983" cy="74033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34B6F4B-EE3E-43AF-B3E1-0B819921B5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" y="75857"/>
            <a:ext cx="783771" cy="77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314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uk-UA" sz="4400" b="1" dirty="0">
              <a:solidFill>
                <a:srgbClr val="002060"/>
              </a:solidFill>
              <a:cs typeface="Helvetica" panose="020B0604020202020204" pitchFamily="34" charset="0"/>
            </a:endParaRPr>
          </a:p>
          <a:p>
            <a:pPr marL="0" indent="0" algn="ctr">
              <a:buNone/>
            </a:pPr>
            <a:endParaRPr lang="uk-UA" sz="4400" b="1" dirty="0">
              <a:solidFill>
                <a:srgbClr val="002060"/>
              </a:solidFill>
              <a:cs typeface="Helvetica" panose="020B0604020202020204" pitchFamily="34" charset="0"/>
            </a:endParaRPr>
          </a:p>
          <a:p>
            <a:pPr marL="0" indent="0" algn="ctr">
              <a:buNone/>
            </a:pPr>
            <a:r>
              <a:rPr lang="uk-UA" sz="3600" b="1" dirty="0">
                <a:solidFill>
                  <a:srgbClr val="002060"/>
                </a:solidFill>
                <a:cs typeface="Helvetica" panose="020B0604020202020204" pitchFamily="34" charset="0"/>
              </a:rPr>
              <a:t>Дякую за увагу!</a:t>
            </a:r>
            <a:endParaRPr lang="en-US" sz="3600" b="1" dirty="0">
              <a:solidFill>
                <a:srgbClr val="002060"/>
              </a:solidFill>
              <a:cs typeface="Helvetica" panose="020B0604020202020204" pitchFamily="34" charset="0"/>
            </a:endParaRPr>
          </a:p>
          <a:p>
            <a:pPr marL="0" indent="0" algn="ctr">
              <a:buNone/>
            </a:pPr>
            <a:endParaRPr lang="uk-UA" dirty="0">
              <a:solidFill>
                <a:srgbClr val="002060"/>
              </a:solidFill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solidFill>
                <a:schemeClr val="bg2">
                  <a:lumMod val="25000"/>
                </a:schemeClr>
              </a:solidFill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uk-UA" dirty="0">
              <a:solidFill>
                <a:srgbClr val="002060"/>
              </a:solidFill>
              <a:cs typeface="Helvetica" panose="020B0604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B5EBDC5-67E1-49B7-A857-AC0719CDF1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50" y="113172"/>
            <a:ext cx="2787983" cy="740333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34B6F4B-EE3E-43AF-B3E1-0B819921B5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" y="75857"/>
            <a:ext cx="783771" cy="777648"/>
          </a:xfrm>
          <a:prstGeom prst="rect">
            <a:avLst/>
          </a:prstGeom>
        </p:spPr>
      </p:pic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C6CC855F-D5EA-46EA-A9B3-8E4D07066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56690" y="6356350"/>
            <a:ext cx="461394" cy="365125"/>
          </a:xfrm>
        </p:spPr>
        <p:txBody>
          <a:bodyPr/>
          <a:lstStyle/>
          <a:p>
            <a:r>
              <a:rPr lang="uk-UA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80206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269B3-29FD-5142-8071-E0D3AEB90DF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58800" y="1036068"/>
            <a:ext cx="10966449" cy="718585"/>
          </a:xfrm>
        </p:spPr>
        <p:txBody>
          <a:bodyPr>
            <a:normAutofit fontScale="90000"/>
          </a:bodyPr>
          <a:lstStyle/>
          <a:p>
            <a:br>
              <a:rPr lang="uk-UA" sz="28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</a:br>
            <a:r>
              <a:rPr lang="uk-UA" b="1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Роль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solidFill>
                  <a:schemeClr val="bg2">
                    <a:lumMod val="2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НСПП у контексті соціального діалогу</a:t>
            </a:r>
            <a:br>
              <a:rPr lang="uk-UA" sz="2800" b="1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</a:br>
            <a:endParaRPr lang="x-none" sz="2800" b="1" dirty="0">
              <a:solidFill>
                <a:schemeClr val="bg2">
                  <a:lumMod val="2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55323-0F03-AD43-B278-CF47C1EDC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0" y="1954355"/>
            <a:ext cx="11361956" cy="440199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rgbClr val="002060"/>
                </a:solidFill>
              </a:rPr>
              <a:t>НСПП - постійно діючий державний орган, створений Президентом України для сприяння врегулюванню колективних трудових спорів (конфліктів).</a:t>
            </a:r>
          </a:p>
          <a:p>
            <a:pPr>
              <a:buFont typeface="Wingdings" panose="05000000000000000000" pitchFamily="2" charset="2"/>
              <a:buChar char="ü"/>
            </a:pPr>
            <a:endParaRPr lang="uk-UA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rgbClr val="002060"/>
                </a:solidFill>
              </a:rPr>
              <a:t>НСПП сприяє розвитку соціального діалогу, проводить оцінку відповідності критеріям репрезентативності та підтвердження репрезентативності профспілок та об’єднань роботодавців на національному, галузевому та територіальному рівнях.  </a:t>
            </a:r>
            <a:endParaRPr lang="uk-UA" dirty="0">
              <a:solidFill>
                <a:schemeClr val="bg2">
                  <a:lumMod val="25000"/>
                </a:schemeClr>
              </a:solidFill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B5EBDC5-67E1-49B7-A857-AC0719CDF1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50" y="113172"/>
            <a:ext cx="2787983" cy="740333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34B6F4B-EE3E-43AF-B3E1-0B819921B5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" y="75857"/>
            <a:ext cx="783771" cy="777648"/>
          </a:xfrm>
          <a:prstGeom prst="rect">
            <a:avLst/>
          </a:prstGeom>
        </p:spPr>
      </p:pic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DD97735F-F2F3-405B-B55F-82F1CB606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56690" y="6356350"/>
            <a:ext cx="377504" cy="365125"/>
          </a:xfrm>
        </p:spPr>
        <p:txBody>
          <a:bodyPr/>
          <a:lstStyle/>
          <a:p>
            <a:endParaRPr lang="uk-UA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674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269B3-29FD-5142-8071-E0D3AEB90DF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199" y="920175"/>
            <a:ext cx="10091058" cy="628290"/>
          </a:xfrm>
        </p:spPr>
        <p:txBody>
          <a:bodyPr>
            <a:noAutofit/>
          </a:bodyPr>
          <a:lstStyle/>
          <a:p>
            <a:r>
              <a:rPr lang="uk-UA" sz="2800" b="1" dirty="0">
                <a:solidFill>
                  <a:schemeClr val="bg2">
                    <a:lumMod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Сприяння вирішенню КТС(К)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в умовах воєнного стану</a:t>
            </a:r>
            <a:endParaRPr lang="x-none" sz="2800" b="1" dirty="0">
              <a:solidFill>
                <a:schemeClr val="bg2">
                  <a:lumMod val="2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55323-0F03-AD43-B278-CF47C1EDC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759"/>
            <a:ext cx="10515600" cy="458302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uk-UA" sz="2000" i="1" u="sng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протягом дії воєнного часу </a:t>
            </a:r>
            <a:r>
              <a:rPr lang="uk-UA" sz="20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НСПП сприяла вирішенню 200 КТС (к), зареєстровано 25 КТС (к), 98 – вирішено за сприяння НСПП, а саме:</a:t>
            </a:r>
            <a:endParaRPr lang="uk-UA" sz="2000" i="1" u="sng" dirty="0">
              <a:solidFill>
                <a:schemeClr val="bg2">
                  <a:lumMod val="25000"/>
                </a:schemeClr>
              </a:solidFill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uk-UA" sz="2000" i="1" u="sng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з 24 лютого по 31 грудня 2022 року</a:t>
            </a:r>
            <a:r>
              <a:rPr lang="uk-UA" sz="20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	- 24 КТС (к) зареєстровано НСПП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	- 60 КТС (к) вирішено за сприяння НСПП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uk-UA" sz="2000" dirty="0">
              <a:solidFill>
                <a:schemeClr val="bg2">
                  <a:lumMod val="25000"/>
                </a:schemeClr>
              </a:solidFill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2000" i="1" u="sng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з 01 січня по 01 серпня 2023 року:</a:t>
            </a:r>
            <a:endParaRPr lang="uk-UA" sz="2000" dirty="0">
              <a:solidFill>
                <a:schemeClr val="bg2">
                  <a:lumMod val="25000"/>
                </a:schemeClr>
              </a:solidFill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	- 1КТС (к) зареєстровано НСПП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	- 38 КТС (к) вирішено за сприяння НСПП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uk-UA" sz="2000" dirty="0">
              <a:solidFill>
                <a:schemeClr val="bg2">
                  <a:lumMod val="25000"/>
                </a:schemeClr>
              </a:solidFill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20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На 01.10.2023 на стадії вирішення перебувають 108 КТС (к)</a:t>
            </a:r>
            <a:r>
              <a:rPr lang="uk-UA" sz="2000" i="1" u="sng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uk-UA" sz="2000" dirty="0">
              <a:solidFill>
                <a:schemeClr val="bg2">
                  <a:lumMod val="25000"/>
                </a:schemeClr>
              </a:solidFill>
              <a:cs typeface="Times New Roman" panose="02020603050405020304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B5EBDC5-67E1-49B7-A857-AC0719CDF1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50" y="113172"/>
            <a:ext cx="2787983" cy="74033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34B6F4B-EE3E-43AF-B3E1-0B819921B5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" y="75857"/>
            <a:ext cx="783771" cy="777648"/>
          </a:xfrm>
          <a:prstGeom prst="rect">
            <a:avLst/>
          </a:prstGeom>
        </p:spPr>
      </p:pic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197B352A-A7AF-4394-AEFD-840DB34C1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56689" y="6356350"/>
            <a:ext cx="447333" cy="365125"/>
          </a:xfrm>
        </p:spPr>
        <p:txBody>
          <a:bodyPr/>
          <a:lstStyle/>
          <a:p>
            <a:endParaRPr lang="uk-UA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014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269B3-29FD-5142-8071-E0D3AEB90DF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84110" y="1052512"/>
            <a:ext cx="11004550" cy="1095375"/>
          </a:xfrm>
        </p:spPr>
        <p:txBody>
          <a:bodyPr>
            <a:normAutofit fontScale="90000"/>
          </a:bodyPr>
          <a:lstStyle/>
          <a:p>
            <a:pPr fontAlgn="t">
              <a:spcBef>
                <a:spcPts val="0"/>
              </a:spcBef>
            </a:pPr>
            <a:br>
              <a:rPr lang="uk-UA" sz="2700" b="1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</a:br>
            <a:r>
              <a:rPr lang="uk-UA" sz="2700" b="1" dirty="0">
                <a:solidFill>
                  <a:srgbClr val="002060"/>
                </a:solidFill>
                <a:cs typeface="Times New Roman" panose="02020603050405020304" pitchFamily="18" charset="0"/>
              </a:rPr>
              <a:t>Кількість колективних трудових спорів в Україні за 1999 - 2022</a:t>
            </a:r>
            <a:br>
              <a:rPr lang="uk-UA" sz="2700" b="1" dirty="0">
                <a:solidFill>
                  <a:srgbClr val="002060"/>
                </a:solidFill>
                <a:cs typeface="Times New Roman" panose="02020603050405020304" pitchFamily="18" charset="0"/>
              </a:rPr>
            </a:br>
            <a:endParaRPr lang="x-none" sz="2800" b="1" dirty="0">
              <a:solidFill>
                <a:schemeClr val="bg2">
                  <a:lumMod val="25000"/>
                </a:schemeClr>
              </a:solidFill>
              <a:cs typeface="Times New Roman" panose="02020603050405020304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CB5EBDC5-67E1-49B7-A857-AC0719CDF1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50" y="113172"/>
            <a:ext cx="2787983" cy="74033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34B6F4B-EE3E-43AF-B3E1-0B819921B5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" y="75857"/>
            <a:ext cx="783771" cy="777648"/>
          </a:xfrm>
          <a:prstGeom prst="rect">
            <a:avLst/>
          </a:prstGeom>
        </p:spPr>
      </p:pic>
      <p:graphicFrame>
        <p:nvGraphicFramePr>
          <p:cNvPr id="15" name="Місце для вмісту 14">
            <a:extLst>
              <a:ext uri="{FF2B5EF4-FFF2-40B4-BE49-F238E27FC236}">
                <a16:creationId xmlns:a16="http://schemas.microsoft.com/office/drawing/2014/main" id="{D366322E-12E5-481F-B213-64EA17DCE3A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DD97735F-F2F3-405B-B55F-82F1CB606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0969" y="6351732"/>
            <a:ext cx="468559" cy="365125"/>
          </a:xfrm>
        </p:spPr>
        <p:txBody>
          <a:bodyPr/>
          <a:lstStyle/>
          <a:p>
            <a:endParaRPr lang="uk-UA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264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269B3-29FD-5142-8071-E0D3AEB90DF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74585" y="853505"/>
            <a:ext cx="11004550" cy="574675"/>
          </a:xfrm>
        </p:spPr>
        <p:txBody>
          <a:bodyPr>
            <a:normAutofit fontScale="90000"/>
          </a:bodyPr>
          <a:lstStyle/>
          <a:p>
            <a:pPr fontAlgn="t">
              <a:spcBef>
                <a:spcPts val="0"/>
              </a:spcBef>
            </a:pPr>
            <a:r>
              <a:rPr lang="uk-UA" sz="2700" b="1" dirty="0">
                <a:solidFill>
                  <a:srgbClr val="002060"/>
                </a:solidFill>
                <a:cs typeface="Times New Roman" panose="02020603050405020304" pitchFamily="18" charset="0"/>
              </a:rPr>
              <a:t>Кількість страйків та акцій соціальних протестів за 2003 – 2022</a:t>
            </a:r>
            <a:endParaRPr lang="x-none" sz="2200" b="1" dirty="0">
              <a:solidFill>
                <a:schemeClr val="bg2">
                  <a:lumMod val="25000"/>
                </a:schemeClr>
              </a:solidFill>
              <a:cs typeface="Times New Roman" panose="02020603050405020304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CB5EBDC5-67E1-49B7-A857-AC0719CDF1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50" y="113172"/>
            <a:ext cx="2787983" cy="74033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34B6F4B-EE3E-43AF-B3E1-0B819921B5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" y="75857"/>
            <a:ext cx="783771" cy="777648"/>
          </a:xfrm>
          <a:prstGeom prst="rect">
            <a:avLst/>
          </a:prstGeom>
        </p:spPr>
      </p:pic>
      <p:graphicFrame>
        <p:nvGraphicFramePr>
          <p:cNvPr id="15" name="Місце для вмісту 14">
            <a:extLst>
              <a:ext uri="{FF2B5EF4-FFF2-40B4-BE49-F238E27FC236}">
                <a16:creationId xmlns:a16="http://schemas.microsoft.com/office/drawing/2014/main" id="{D366322E-12E5-481F-B213-64EA17DCE3A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81776" y="2005012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06F08C07-59AD-4CA5-A6A3-805B07A727CA}"/>
              </a:ext>
            </a:extLst>
          </p:cNvPr>
          <p:cNvSpPr txBox="1">
            <a:spLocks/>
          </p:cNvSpPr>
          <p:nvPr/>
        </p:nvSpPr>
        <p:spPr>
          <a:xfrm>
            <a:off x="875455" y="1457323"/>
            <a:ext cx="10441090" cy="3882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t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uk-UA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376 страйків найманих працівників		1472 акції соціального протесту</a:t>
            </a:r>
            <a:endParaRPr lang="uk-UA" sz="1800" dirty="0">
              <a:solidFill>
                <a:schemeClr val="bg2">
                  <a:lumMod val="2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DD97735F-F2F3-405B-B55F-82F1CB606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0969" y="6351732"/>
            <a:ext cx="468559" cy="365125"/>
          </a:xfrm>
        </p:spPr>
        <p:txBody>
          <a:bodyPr/>
          <a:lstStyle/>
          <a:p>
            <a:endParaRPr lang="uk-UA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560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55323-0F03-AD43-B278-CF47C1EDC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6709"/>
            <a:ext cx="10515600" cy="4589725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uk-UA" sz="1600" dirty="0">
                <a:solidFill>
                  <a:srgbClr val="002060"/>
                </a:solidFill>
                <a:cs typeface="Times New Roman" panose="02020603050405020304" pitchFamily="18" charset="0"/>
              </a:rPr>
              <a:t>дефіцит державного бюджету, падіння ВВП, високий рівень інфляції, пов'язані з наслідками воєнних дій в Україні;</a:t>
            </a: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uk-UA" sz="1600" dirty="0">
                <a:solidFill>
                  <a:srgbClr val="002060"/>
                </a:solidFill>
                <a:cs typeface="Times New Roman" panose="02020603050405020304" pitchFamily="18" charset="0"/>
              </a:rPr>
              <a:t>неповна зайнятість, низький рівень продуктивної зайнятості, високий рівень неформальної зайнятості;</a:t>
            </a: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uk-UA" sz="1600" dirty="0">
                <a:solidFill>
                  <a:srgbClr val="002060"/>
                </a:solidFill>
                <a:cs typeface="Times New Roman" panose="02020603050405020304" pitchFamily="18" charset="0"/>
              </a:rPr>
              <a:t>низька заробітна плата та ставка мінімальної заробітної плати (заробітна плата в Україні залишається у 4-5 разів нижчою за європейський рівень); </a:t>
            </a:r>
          </a:p>
          <a:p>
            <a:pPr marL="342900" indent="-342900" algn="just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uk-UA" sz="1600" dirty="0">
                <a:solidFill>
                  <a:srgbClr val="002060"/>
                </a:solidFill>
                <a:cs typeface="Times New Roman" panose="02020603050405020304" pitchFamily="18" charset="0"/>
              </a:rPr>
              <a:t>«хронічна» заборгованість із заробітної плати за певними галузями (у 2022 р. заборгованість із виплати заробітної плати становить близько 3072,3 млн. грн (Державна служба статистики України);</a:t>
            </a:r>
          </a:p>
          <a:p>
            <a:pPr marL="342900" indent="-342900" algn="just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uk-UA" sz="1600" dirty="0">
                <a:solidFill>
                  <a:srgbClr val="002060"/>
                </a:solidFill>
                <a:cs typeface="Times New Roman" panose="02020603050405020304" pitchFamily="18" charset="0"/>
              </a:rPr>
              <a:t>вплив міграційного досвіду громадян України на очікування належних умов праці, винагороди за працю, захист трудових прав;</a:t>
            </a:r>
          </a:p>
          <a:p>
            <a:pPr marL="342900" indent="-342900" algn="just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uk-UA" sz="1600" dirty="0">
                <a:solidFill>
                  <a:srgbClr val="002060"/>
                </a:solidFill>
                <a:cs typeface="Times New Roman" panose="02020603050405020304" pitchFamily="18" charset="0"/>
              </a:rPr>
              <a:t>недостатній та незбалансований розвиток системи колективно-договірного регулювання; незначна чи повна відсутність охоплення приватного сектору, а також зайнятих у сегменті цифрової платформної зайнятості колективно-договірним регулюванням, системами соціального захисту та соціального діалогу.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18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uk-UA" sz="2000" dirty="0">
              <a:solidFill>
                <a:schemeClr val="bg2">
                  <a:lumMod val="2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7269B3-29FD-5142-8071-E0D3AEB90DF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50131" y="890820"/>
            <a:ext cx="10091738" cy="818574"/>
          </a:xfrm>
        </p:spPr>
        <p:txBody>
          <a:bodyPr>
            <a:noAutofit/>
          </a:bodyPr>
          <a:lstStyle/>
          <a:p>
            <a:br>
              <a:rPr lang="uk-UA" sz="2400" dirty="0">
                <a:solidFill>
                  <a:srgbClr val="002060"/>
                </a:solidFill>
              </a:rPr>
            </a:br>
            <a:r>
              <a:rPr lang="uk-UA" sz="2400" b="1" dirty="0">
                <a:solidFill>
                  <a:srgbClr val="002060"/>
                </a:solidFill>
              </a:rPr>
              <a:t>Проблеми та ризики, що прогнозовано можуть вплинути на зростання кількості акцій протесту та страйків:</a:t>
            </a:r>
            <a:br>
              <a:rPr lang="uk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x-none" sz="24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B5EBDC5-67E1-49B7-A857-AC0719CDF1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50" y="113172"/>
            <a:ext cx="2787983" cy="74033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34B6F4B-EE3E-43AF-B3E1-0B819921B5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" y="75857"/>
            <a:ext cx="783771" cy="77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790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269B3-29FD-5142-8071-E0D3AEB90DF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84110" y="1052512"/>
            <a:ext cx="11004550" cy="1095375"/>
          </a:xfrm>
        </p:spPr>
        <p:txBody>
          <a:bodyPr>
            <a:normAutofit fontScale="90000"/>
          </a:bodyPr>
          <a:lstStyle/>
          <a:p>
            <a:pPr fontAlgn="t">
              <a:spcBef>
                <a:spcPts val="0"/>
              </a:spcBef>
            </a:pPr>
            <a:r>
              <a:rPr lang="uk-UA" sz="2400" b="1" dirty="0">
                <a:solidFill>
                  <a:srgbClr val="002060"/>
                </a:solidFill>
              </a:rPr>
              <a:t>Приклад: проблема заборгованості з виплати заробітної плати </a:t>
            </a:r>
            <a:br>
              <a:rPr lang="uk-UA" sz="2400" b="1" dirty="0">
                <a:solidFill>
                  <a:srgbClr val="002060"/>
                </a:solidFill>
              </a:rPr>
            </a:br>
            <a:r>
              <a:rPr lang="uk-UA" sz="2400" b="1" dirty="0">
                <a:solidFill>
                  <a:srgbClr val="002060"/>
                </a:solidFill>
              </a:rPr>
              <a:t>працівникам вугільної промисловості – динаміка за 2015-2022 роки</a:t>
            </a:r>
            <a:br>
              <a:rPr lang="uk-UA" sz="2700" b="1" dirty="0">
                <a:solidFill>
                  <a:srgbClr val="002060"/>
                </a:solidFill>
                <a:cs typeface="Times New Roman" panose="02020603050405020304" pitchFamily="18" charset="0"/>
              </a:rPr>
            </a:br>
            <a:endParaRPr lang="x-none" sz="2800" b="1" dirty="0">
              <a:solidFill>
                <a:schemeClr val="bg2">
                  <a:lumMod val="25000"/>
                </a:schemeClr>
              </a:solidFill>
              <a:cs typeface="Times New Roman" panose="02020603050405020304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CB5EBDC5-67E1-49B7-A857-AC0719CDF1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50" y="113172"/>
            <a:ext cx="2787983" cy="74033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34B6F4B-EE3E-43AF-B3E1-0B819921B5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" y="75857"/>
            <a:ext cx="783771" cy="777648"/>
          </a:xfrm>
          <a:prstGeom prst="rect">
            <a:avLst/>
          </a:prstGeom>
        </p:spPr>
      </p:pic>
      <p:graphicFrame>
        <p:nvGraphicFramePr>
          <p:cNvPr id="15" name="Місце для вмісту 14">
            <a:extLst>
              <a:ext uri="{FF2B5EF4-FFF2-40B4-BE49-F238E27FC236}">
                <a16:creationId xmlns:a16="http://schemas.microsoft.com/office/drawing/2014/main" id="{D366322E-12E5-481F-B213-64EA17DCE3A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3E222139-079C-48C7-8F0E-D12EF0315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56689" y="6356350"/>
            <a:ext cx="447333" cy="365125"/>
          </a:xfrm>
        </p:spPr>
        <p:txBody>
          <a:bodyPr/>
          <a:lstStyle/>
          <a:p>
            <a:r>
              <a:rPr lang="uk-UA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455001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269B3-29FD-5142-8071-E0D3AEB90DF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182196"/>
            <a:ext cx="11004952" cy="1286683"/>
          </a:xfrm>
        </p:spPr>
        <p:txBody>
          <a:bodyPr>
            <a:normAutofit fontScale="90000"/>
          </a:bodyPr>
          <a:lstStyle/>
          <a:p>
            <a:br>
              <a:rPr lang="uk-UA" sz="28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</a:br>
            <a:r>
              <a:rPr lang="uk-UA" sz="2700" b="1" dirty="0">
                <a:solidFill>
                  <a:srgbClr val="002060"/>
                </a:solidFill>
                <a:cs typeface="Times New Roman" panose="02020603050405020304" pitchFamily="18" charset="0"/>
              </a:rPr>
              <a:t>Підстави розробки </a:t>
            </a:r>
            <a:r>
              <a:rPr lang="uk-UA" sz="2700" b="1" dirty="0" err="1">
                <a:solidFill>
                  <a:srgbClr val="002060"/>
                </a:solidFill>
                <a:cs typeface="Times New Roman" panose="02020603050405020304" pitchFamily="18" charset="0"/>
              </a:rPr>
              <a:t>проєкту</a:t>
            </a:r>
            <a:r>
              <a:rPr lang="uk-UA" sz="2700" b="1" dirty="0">
                <a:solidFill>
                  <a:srgbClr val="002060"/>
                </a:solidFill>
                <a:cs typeface="Times New Roman" panose="02020603050405020304" pitchFamily="18" charset="0"/>
              </a:rPr>
              <a:t> закону «Про колективні трудові спори»  </a:t>
            </a:r>
            <a:br>
              <a:rPr lang="uk-UA" sz="2700" b="1" dirty="0">
                <a:solidFill>
                  <a:srgbClr val="002060"/>
                </a:solidFill>
                <a:cs typeface="Times New Roman" panose="02020603050405020304" pitchFamily="18" charset="0"/>
              </a:rPr>
            </a:br>
            <a:br>
              <a:rPr lang="uk-UA" sz="3200" b="1" dirty="0">
                <a:solidFill>
                  <a:srgbClr val="002060"/>
                </a:solidFill>
                <a:cs typeface="Helvetica" panose="020B0604020202020204" pitchFamily="34" charset="0"/>
              </a:rPr>
            </a:br>
            <a:br>
              <a:rPr lang="uk-UA" dirty="0">
                <a:solidFill>
                  <a:srgbClr val="002060"/>
                </a:solidFill>
                <a:cs typeface="Times New Roman" panose="02020603050405020304" pitchFamily="18" charset="0"/>
              </a:rPr>
            </a:br>
            <a:endParaRPr lang="x-none" sz="2800" b="1" dirty="0">
              <a:solidFill>
                <a:schemeClr val="bg2">
                  <a:lumMod val="2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55323-0F03-AD43-B278-CF47C1EDC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97569"/>
            <a:ext cx="10515600" cy="337621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1600" dirty="0">
                <a:solidFill>
                  <a:srgbClr val="002060"/>
                </a:solidFill>
                <a:cs typeface="Helvetica" panose="020B0604020202020204" pitchFamily="34" charset="0"/>
              </a:rPr>
              <a:t>п. 48 Національної стратегії у сфері прав людини на 2021-2023 роки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ru-RU" sz="1600" dirty="0">
              <a:solidFill>
                <a:schemeClr val="bg2">
                  <a:lumMod val="2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1600" dirty="0" err="1">
                <a:solidFill>
                  <a:schemeClr val="bg2">
                    <a:lumMod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приведення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solidFill>
                  <a:schemeClr val="bg2">
                    <a:lumMod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відповідність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міжнародними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стандартами: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          - </a:t>
            </a:r>
            <a:r>
              <a:rPr lang="uk-UA" sz="1600" dirty="0">
                <a:solidFill>
                  <a:srgbClr val="002060"/>
                </a:solidFill>
              </a:rPr>
              <a:t>Європейською соціальною хартією (ст. 6), що пропонує заохочувати формування і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solidFill>
                  <a:srgbClr val="002060"/>
                </a:solidFill>
              </a:rPr>
              <a:t>             вживання відповідного механізму примирення і добровільного арбітражу для вирішення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solidFill>
                  <a:srgbClr val="002060"/>
                </a:solidFill>
              </a:rPr>
              <a:t>             трудових спорів.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solidFill>
                  <a:srgbClr val="002060"/>
                </a:solidFill>
              </a:rPr>
              <a:t>            -  Конвенціями МОП № 87, 95, 98, 135, 154, 173 та Рекомендаціями МОП № 92, 94, 129, 130, 143,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solidFill>
                  <a:srgbClr val="002060"/>
                </a:solidFill>
              </a:rPr>
              <a:t>             163, 180;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dirty="0">
              <a:solidFill>
                <a:schemeClr val="bg2">
                  <a:lumMod val="2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ru-RU" sz="2000" dirty="0">
              <a:solidFill>
                <a:schemeClr val="bg2">
                  <a:lumMod val="25000"/>
                </a:schemeClr>
              </a:solidFill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uk-UA" sz="2000" dirty="0">
              <a:solidFill>
                <a:schemeClr val="bg2">
                  <a:lumMod val="2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uk-UA" sz="2000" dirty="0">
              <a:solidFill>
                <a:schemeClr val="bg2">
                  <a:lumMod val="25000"/>
                </a:schemeClr>
              </a:solidFill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uk-UA" sz="2000" dirty="0">
              <a:solidFill>
                <a:schemeClr val="bg2">
                  <a:lumMod val="2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CB5EBDC5-67E1-49B7-A857-AC0719CDF1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50" y="113172"/>
            <a:ext cx="2787983" cy="74033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34B6F4B-EE3E-43AF-B3E1-0B819921B5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" y="75857"/>
            <a:ext cx="783771" cy="77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98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269B3-29FD-5142-8071-E0D3AEB90DF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199" y="920175"/>
            <a:ext cx="10091058" cy="628290"/>
          </a:xfrm>
        </p:spPr>
        <p:txBody>
          <a:bodyPr>
            <a:noAutofit/>
          </a:bodyPr>
          <a:lstStyle/>
          <a:p>
            <a:r>
              <a:rPr lang="ru-RU" sz="2800" b="1" dirty="0" err="1">
                <a:solidFill>
                  <a:srgbClr val="002060"/>
                </a:solidFill>
              </a:rPr>
              <a:t>Основні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проблеми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існуючої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системи</a:t>
            </a:r>
            <a:r>
              <a:rPr lang="ru-RU" sz="2800" b="1" dirty="0">
                <a:solidFill>
                  <a:srgbClr val="002060"/>
                </a:solidFill>
              </a:rPr>
              <a:t>  </a:t>
            </a:r>
            <a:r>
              <a:rPr lang="ru-RU" sz="2800" b="1" dirty="0" err="1">
                <a:solidFill>
                  <a:srgbClr val="002060"/>
                </a:solidFill>
              </a:rPr>
              <a:t>вирішення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колективних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трудових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спорів</a:t>
            </a:r>
            <a:endParaRPr lang="x-none" sz="28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55323-0F03-AD43-B278-CF47C1EDC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1309"/>
            <a:ext cx="10515600" cy="4012477"/>
          </a:xfrm>
        </p:spPr>
        <p:txBody>
          <a:bodyPr>
            <a:noAutofit/>
          </a:bodyPr>
          <a:lstStyle/>
          <a:p>
            <a:pPr algn="just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Забюрократизований порядок реєстрації  КТС(К).</a:t>
            </a:r>
          </a:p>
          <a:p>
            <a:pPr marL="0" indent="0" algn="just" fontAlgn="t">
              <a:spcBef>
                <a:spcPts val="0"/>
              </a:spcBef>
              <a:buNone/>
            </a:pPr>
            <a:endParaRPr lang="uk-UA" sz="20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just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Переговори </a:t>
            </a:r>
            <a:r>
              <a:rPr lang="ru-RU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між</a:t>
            </a:r>
            <a:r>
              <a:rPr lang="ru-RU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сторонами з </a:t>
            </a:r>
            <a:r>
              <a:rPr lang="ru-RU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урегулювання</a:t>
            </a:r>
            <a:r>
              <a:rPr lang="ru-RU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конфлікту</a:t>
            </a:r>
            <a:r>
              <a:rPr lang="ru-RU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набули</a:t>
            </a:r>
            <a:r>
              <a:rPr lang="ru-RU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обов’язкового</a:t>
            </a:r>
            <a:r>
              <a:rPr lang="ru-RU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характеру.</a:t>
            </a:r>
          </a:p>
          <a:p>
            <a:pPr algn="just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ru-RU" sz="20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Недостатнє державне фінансування навчання медіаторів-посередників і трудових арбітрів, проблеми з оплатою послуг з посередництва і трудового арбітражу.</a:t>
            </a:r>
          </a:p>
          <a:p>
            <a:pPr fontAlgn="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0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just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Необхідність посилення відповідальності сторін КТС(К) за ухилення від примирних процедур та невиконання рішень примирних органів.</a:t>
            </a:r>
            <a:r>
              <a:rPr lang="uk-UA" sz="2000" i="1" u="sng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 </a:t>
            </a:r>
          </a:p>
          <a:p>
            <a:pPr algn="just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ru-RU" sz="20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i="1" u="sng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uk-UA" sz="2000" dirty="0">
              <a:solidFill>
                <a:schemeClr val="bg2">
                  <a:lumMod val="25000"/>
                </a:schemeClr>
              </a:solidFill>
              <a:cs typeface="Times New Roman" panose="02020603050405020304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B5EBDC5-67E1-49B7-A857-AC0719CDF1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50" y="113172"/>
            <a:ext cx="2787983" cy="74033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34B6F4B-EE3E-43AF-B3E1-0B819921B5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" y="75857"/>
            <a:ext cx="783771" cy="77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456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2930</TotalTime>
  <Words>846</Words>
  <Application>Microsoft Office PowerPoint</Application>
  <PresentationFormat>Широкий екран</PresentationFormat>
  <Paragraphs>115</Paragraphs>
  <Slides>13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Helvetica</vt:lpstr>
      <vt:lpstr>Wingdings</vt:lpstr>
      <vt:lpstr>Office Theme</vt:lpstr>
      <vt:lpstr>        Проєкт закону  «Про колективні трудові спори» </vt:lpstr>
      <vt:lpstr> Роль НСПП у контексті соціального діалогу </vt:lpstr>
      <vt:lpstr>Сприяння вирішенню КТС(К) в умовах воєнного стану</vt:lpstr>
      <vt:lpstr> Кількість колективних трудових спорів в Україні за 1999 - 2022 </vt:lpstr>
      <vt:lpstr>Кількість страйків та акцій соціальних протестів за 2003 – 2022</vt:lpstr>
      <vt:lpstr> Проблеми та ризики, що прогнозовано можуть вплинути на зростання кількості акцій протесту та страйків: </vt:lpstr>
      <vt:lpstr>Приклад: проблема заборгованості з виплати заробітної плати  працівникам вугільної промисловості – динаміка за 2015-2022 роки </vt:lpstr>
      <vt:lpstr> Підстави розробки проєкту закону «Про колективні трудові спори»     </vt:lpstr>
      <vt:lpstr>Основні проблеми існуючої системи  вирішення колективних трудових спорів</vt:lpstr>
      <vt:lpstr>Основні проблеми існуючої системи  вирішення колективних трудових спорів</vt:lpstr>
      <vt:lpstr> Новації проєкту закону «Про колективні трудові спори»   </vt:lpstr>
      <vt:lpstr> Структура проєкту закону «Про колективні трудові спори»   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Основні засади вирішення КТС та  статус НСПП в проєкті  закону «Про колективні трудові спори»</dc:title>
  <dc:creator>Світлана ЗАПАРА</dc:creator>
  <cp:lastModifiedBy>Svitlana Zapara</cp:lastModifiedBy>
  <cp:revision>191</cp:revision>
  <cp:lastPrinted>2023-06-02T11:37:03Z</cp:lastPrinted>
  <dcterms:created xsi:type="dcterms:W3CDTF">2022-11-07T14:22:52Z</dcterms:created>
  <dcterms:modified xsi:type="dcterms:W3CDTF">2023-11-23T08:54:25Z</dcterms:modified>
</cp:coreProperties>
</file>